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3.xml" ContentType="application/vnd.openxmlformats-officedocument.themeOverr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5.xml" ContentType="application/vnd.openxmlformats-officedocument.themeOverr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5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6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4.xml" ContentType="application/vnd.openxmlformats-officedocument.presentationml.notesSlide+xml"/>
  <Override PartName="/ppt/charts/chart17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8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9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20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6.xml" ContentType="application/vnd.openxmlformats-officedocument.presentationml.notesSlide+xml"/>
  <Override PartName="/ppt/charts/chart21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7.xml" ContentType="application/vnd.openxmlformats-officedocument.presentationml.notesSlide+xml"/>
  <Override PartName="/ppt/charts/chart22.xml" ContentType="application/vnd.openxmlformats-officedocument.drawingml.chart+xml"/>
  <Override PartName="/ppt/theme/themeOverride10.xml" ContentType="application/vnd.openxmlformats-officedocument.themeOverride+xml"/>
  <Override PartName="/ppt/charts/chart23.xml" ContentType="application/vnd.openxmlformats-officedocument.drawingml.chart+xml"/>
  <Override PartName="/ppt/theme/themeOverride11.xml" ContentType="application/vnd.openxmlformats-officedocument.themeOverride+xml"/>
  <Override PartName="/ppt/charts/chart24.xml" ContentType="application/vnd.openxmlformats-officedocument.drawingml.chart+xml"/>
  <Override PartName="/ppt/theme/themeOverride12.xml" ContentType="application/vnd.openxmlformats-officedocument.themeOverr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8.xml" ContentType="application/vnd.openxmlformats-officedocument.presentationml.notesSlide+xml"/>
  <Override PartName="/ppt/charts/chart25.xml" ContentType="application/vnd.openxmlformats-officedocument.drawingml.chart+xml"/>
  <Override PartName="/ppt/theme/themeOverride13.xml" ContentType="application/vnd.openxmlformats-officedocument.themeOverride+xml"/>
  <Override PartName="/ppt/charts/chart26.xml" ContentType="application/vnd.openxmlformats-officedocument.drawingml.chart+xml"/>
  <Override PartName="/ppt/theme/themeOverride14.xml" ContentType="application/vnd.openxmlformats-officedocument.themeOverride+xml"/>
  <Override PartName="/ppt/charts/chart27.xml" ContentType="application/vnd.openxmlformats-officedocument.drawingml.chart+xml"/>
  <Override PartName="/ppt/theme/themeOverride15.xml" ContentType="application/vnd.openxmlformats-officedocument.themeOverr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9.xml" ContentType="application/vnd.openxmlformats-officedocument.presentationml.notesSlide+xml"/>
  <Override PartName="/ppt/charts/chart28.xml" ContentType="application/vnd.openxmlformats-officedocument.drawingml.chart+xml"/>
  <Override PartName="/ppt/theme/themeOverride16.xml" ContentType="application/vnd.openxmlformats-officedocument.themeOverride+xml"/>
  <Override PartName="/ppt/charts/chart29.xml" ContentType="application/vnd.openxmlformats-officedocument.drawingml.chart+xml"/>
  <Override PartName="/ppt/theme/themeOverride17.xml" ContentType="application/vnd.openxmlformats-officedocument.themeOverride+xml"/>
  <Override PartName="/ppt/charts/chart30.xml" ContentType="application/vnd.openxmlformats-officedocument.drawingml.chart+xml"/>
  <Override PartName="/ppt/theme/themeOverride18.xml" ContentType="application/vnd.openxmlformats-officedocument.themeOverride+xml"/>
  <Override PartName="/ppt/drawings/drawing1.xml" ContentType="application/vnd.openxmlformats-officedocument.drawingml.chartshapes+xml"/>
  <Override PartName="/ppt/tags/tag99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31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32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ags/tag100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33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34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ags/tag101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35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36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ags/tag102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37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38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ags/tag103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39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40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ags/tag104.xml" ContentType="application/vnd.openxmlformats-officedocument.presentationml.tags+xml"/>
  <Override PartName="/ppt/notesSlides/notesSlide15.xml" ContentType="application/vnd.openxmlformats-officedocument.presentationml.notesSlide+xml"/>
  <Override PartName="/ppt/charts/chart41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42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43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6"/>
  </p:notesMasterIdLst>
  <p:sldIdLst>
    <p:sldId id="256" r:id="rId5"/>
    <p:sldId id="4849" r:id="rId6"/>
    <p:sldId id="5327" r:id="rId7"/>
    <p:sldId id="1271" r:id="rId8"/>
    <p:sldId id="1273" r:id="rId9"/>
    <p:sldId id="1279" r:id="rId10"/>
    <p:sldId id="1283" r:id="rId11"/>
    <p:sldId id="1285" r:id="rId12"/>
    <p:sldId id="1287" r:id="rId13"/>
    <p:sldId id="5328" r:id="rId14"/>
    <p:sldId id="4857" r:id="rId15"/>
    <p:sldId id="4860" r:id="rId16"/>
    <p:sldId id="5324" r:id="rId17"/>
    <p:sldId id="4863" r:id="rId18"/>
    <p:sldId id="5329" r:id="rId19"/>
    <p:sldId id="5330" r:id="rId20"/>
    <p:sldId id="5323" r:id="rId21"/>
    <p:sldId id="4858" r:id="rId22"/>
    <p:sldId id="5325" r:id="rId23"/>
    <p:sldId id="4854" r:id="rId24"/>
    <p:sldId id="4853" r:id="rId25"/>
    <p:sldId id="4856" r:id="rId26"/>
    <p:sldId id="4850" r:id="rId27"/>
    <p:sldId id="5023" r:id="rId28"/>
    <p:sldId id="5028" r:id="rId29"/>
    <p:sldId id="5029" r:id="rId30"/>
    <p:sldId id="5032" r:id="rId31"/>
    <p:sldId id="5034" r:id="rId32"/>
    <p:sldId id="5035" r:id="rId33"/>
    <p:sldId id="5326" r:id="rId34"/>
    <p:sldId id="5322" r:id="rId35"/>
  </p:sldIdLst>
  <p:sldSz cx="12192000" cy="6858000"/>
  <p:notesSz cx="6858000" cy="9144000"/>
  <p:custDataLst>
    <p:tags r:id="rId37"/>
  </p:custData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A5A5A5"/>
    <a:srgbClr val="C00000"/>
    <a:srgbClr val="767171"/>
    <a:srgbClr val="4472C4"/>
    <a:srgbClr val="C10C1D"/>
    <a:srgbClr val="232C77"/>
    <a:srgbClr val="C12C77"/>
    <a:srgbClr val="2E5980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package" Target="../embeddings/Microsoft_Excel_Worksheet4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7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8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r.int.mznet.cz\users\dankovas\ECHIS\Onkoreport\smoking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0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1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12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13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14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15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.xlsx"/><Relationship Id="rId1" Type="http://schemas.openxmlformats.org/officeDocument/2006/relationships/themeOverride" Target="../theme/themeOverride16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3.xlsx"/><Relationship Id="rId1" Type="http://schemas.openxmlformats.org/officeDocument/2006/relationships/themeOverride" Target="../theme/themeOverride1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r.int.mznet.cz\users\dankovas\ECHIS\Onkoreport\smoking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24.xlsx"/><Relationship Id="rId1" Type="http://schemas.openxmlformats.org/officeDocument/2006/relationships/themeOverride" Target="../theme/themeOverride18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5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6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7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8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9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0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1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2.xlsx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3.xlsx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r.int.mznet.cz\users\dankovas\ECHIS\Onkoreport\smoking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4.xlsx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5.xlsx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6.xlsx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7.xlsx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r.int.mznet.cz\users\dankovas\ECHIS\Onkoreport\smoking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homer.int.mznet.cz\users\dankovas\ECHIS\EHIS%202019\vysledky\smoking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2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BMI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Pre-obese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List1!$A$2:$A$32</c:f>
              <c:strCache>
                <c:ptCount val="31"/>
                <c:pt idx="0">
                  <c:v>Italy</c:v>
                </c:pt>
                <c:pt idx="1">
                  <c:v>France</c:v>
                </c:pt>
                <c:pt idx="2">
                  <c:v>Luxembourg</c:v>
                </c:pt>
                <c:pt idx="3">
                  <c:v>Netherlands</c:v>
                </c:pt>
                <c:pt idx="4">
                  <c:v>Cyprus</c:v>
                </c:pt>
                <c:pt idx="5">
                  <c:v>Belgium</c:v>
                </c:pt>
                <c:pt idx="6">
                  <c:v>Denmark</c:v>
                </c:pt>
                <c:pt idx="7">
                  <c:v>Norway</c:v>
                </c:pt>
                <c:pt idx="8">
                  <c:v>Sweden</c:v>
                </c:pt>
                <c:pt idx="9">
                  <c:v>Austria</c:v>
                </c:pt>
                <c:pt idx="10">
                  <c:v>European Union (27)</c:v>
                </c:pt>
                <c:pt idx="11">
                  <c:v>Germany</c:v>
                </c:pt>
                <c:pt idx="12">
                  <c:v>Spain</c:v>
                </c:pt>
                <c:pt idx="13">
                  <c:v>Serbia</c:v>
                </c:pt>
                <c:pt idx="14">
                  <c:v>Bulgaria</c:v>
                </c:pt>
                <c:pt idx="15">
                  <c:v>Ireland</c:v>
                </c:pt>
                <c:pt idx="16">
                  <c:v>Portugal</c:v>
                </c:pt>
                <c:pt idx="17">
                  <c:v>Lithuania</c:v>
                </c:pt>
                <c:pt idx="18">
                  <c:v>Estonia</c:v>
                </c:pt>
                <c:pt idx="19">
                  <c:v>Turkey</c:v>
                </c:pt>
                <c:pt idx="20">
                  <c:v>Greece</c:v>
                </c:pt>
                <c:pt idx="21">
                  <c:v>Romania</c:v>
                </c:pt>
                <c:pt idx="22">
                  <c:v>Latvia</c:v>
                </c:pt>
                <c:pt idx="23">
                  <c:v>Poland</c:v>
                </c:pt>
                <c:pt idx="24">
                  <c:v>Slovenia</c:v>
                </c:pt>
                <c:pt idx="25">
                  <c:v>Finland</c:v>
                </c:pt>
                <c:pt idx="26">
                  <c:v>Slovakia</c:v>
                </c:pt>
                <c:pt idx="27">
                  <c:v>Czechia</c:v>
                </c:pt>
                <c:pt idx="28">
                  <c:v>Hungary</c:v>
                </c:pt>
                <c:pt idx="29">
                  <c:v>Croatia</c:v>
                </c:pt>
                <c:pt idx="30">
                  <c:v>Malta</c:v>
                </c:pt>
              </c:strCache>
            </c:strRef>
          </c:cat>
          <c:val>
            <c:numRef>
              <c:f>List1!$B$2:$B$32</c:f>
              <c:numCache>
                <c:formatCode>#\ ##0.0</c:formatCode>
                <c:ptCount val="31"/>
                <c:pt idx="0">
                  <c:v>33.200000000000003</c:v>
                </c:pt>
                <c:pt idx="1">
                  <c:v>31</c:v>
                </c:pt>
                <c:pt idx="2">
                  <c:v>31</c:v>
                </c:pt>
                <c:pt idx="3">
                  <c:v>34.200000000000003</c:v>
                </c:pt>
                <c:pt idx="4">
                  <c:v>33.799999999999997</c:v>
                </c:pt>
                <c:pt idx="5">
                  <c:v>32.9</c:v>
                </c:pt>
                <c:pt idx="6">
                  <c:v>32.9</c:v>
                </c:pt>
                <c:pt idx="7">
                  <c:v>35.700000000000003</c:v>
                </c:pt>
                <c:pt idx="8">
                  <c:v>35</c:v>
                </c:pt>
                <c:pt idx="9">
                  <c:v>34.4</c:v>
                </c:pt>
                <c:pt idx="10">
                  <c:v>35.200000000000003</c:v>
                </c:pt>
                <c:pt idx="11">
                  <c:v>33.6</c:v>
                </c:pt>
                <c:pt idx="12">
                  <c:v>36.9</c:v>
                </c:pt>
                <c:pt idx="13">
                  <c:v>35.6</c:v>
                </c:pt>
                <c:pt idx="14">
                  <c:v>40.200000000000003</c:v>
                </c:pt>
                <c:pt idx="15">
                  <c:v>28.2</c:v>
                </c:pt>
                <c:pt idx="16">
                  <c:v>37.299999999999997</c:v>
                </c:pt>
                <c:pt idx="17">
                  <c:v>36.700000000000003</c:v>
                </c:pt>
                <c:pt idx="18">
                  <c:v>34</c:v>
                </c:pt>
                <c:pt idx="19">
                  <c:v>35</c:v>
                </c:pt>
                <c:pt idx="20">
                  <c:v>40.1</c:v>
                </c:pt>
                <c:pt idx="21">
                  <c:v>46</c:v>
                </c:pt>
                <c:pt idx="22">
                  <c:v>34.4</c:v>
                </c:pt>
                <c:pt idx="23">
                  <c:v>38.200000000000003</c:v>
                </c:pt>
                <c:pt idx="24">
                  <c:v>37.299999999999997</c:v>
                </c:pt>
                <c:pt idx="25">
                  <c:v>37.299999999999997</c:v>
                </c:pt>
                <c:pt idx="26">
                  <c:v>38.5</c:v>
                </c:pt>
                <c:pt idx="27">
                  <c:v>39.1</c:v>
                </c:pt>
                <c:pt idx="28">
                  <c:v>34.5</c:v>
                </c:pt>
                <c:pt idx="29" formatCode="General">
                  <c:v>41.2</c:v>
                </c:pt>
                <c:pt idx="30" formatCode="General">
                  <c:v>35.700000000000003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B7-48A9-B3E5-BA55EB6A630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Obese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List1!$A$2:$A$32</c:f>
              <c:strCache>
                <c:ptCount val="31"/>
                <c:pt idx="0">
                  <c:v>Italy</c:v>
                </c:pt>
                <c:pt idx="1">
                  <c:v>France</c:v>
                </c:pt>
                <c:pt idx="2">
                  <c:v>Luxembourg</c:v>
                </c:pt>
                <c:pt idx="3">
                  <c:v>Netherlands</c:v>
                </c:pt>
                <c:pt idx="4">
                  <c:v>Cyprus</c:v>
                </c:pt>
                <c:pt idx="5">
                  <c:v>Belgium</c:v>
                </c:pt>
                <c:pt idx="6">
                  <c:v>Denmark</c:v>
                </c:pt>
                <c:pt idx="7">
                  <c:v>Norway</c:v>
                </c:pt>
                <c:pt idx="8">
                  <c:v>Sweden</c:v>
                </c:pt>
                <c:pt idx="9">
                  <c:v>Austria</c:v>
                </c:pt>
                <c:pt idx="10">
                  <c:v>European Union (27)</c:v>
                </c:pt>
                <c:pt idx="11">
                  <c:v>Germany</c:v>
                </c:pt>
                <c:pt idx="12">
                  <c:v>Spain</c:v>
                </c:pt>
                <c:pt idx="13">
                  <c:v>Serbia</c:v>
                </c:pt>
                <c:pt idx="14">
                  <c:v>Bulgaria</c:v>
                </c:pt>
                <c:pt idx="15">
                  <c:v>Ireland</c:v>
                </c:pt>
                <c:pt idx="16">
                  <c:v>Portugal</c:v>
                </c:pt>
                <c:pt idx="17">
                  <c:v>Lithuania</c:v>
                </c:pt>
                <c:pt idx="18">
                  <c:v>Estonia</c:v>
                </c:pt>
                <c:pt idx="19">
                  <c:v>Turkey</c:v>
                </c:pt>
                <c:pt idx="20">
                  <c:v>Greece</c:v>
                </c:pt>
                <c:pt idx="21">
                  <c:v>Romania</c:v>
                </c:pt>
                <c:pt idx="22">
                  <c:v>Latvia</c:v>
                </c:pt>
                <c:pt idx="23">
                  <c:v>Poland</c:v>
                </c:pt>
                <c:pt idx="24">
                  <c:v>Slovenia</c:v>
                </c:pt>
                <c:pt idx="25">
                  <c:v>Finland</c:v>
                </c:pt>
                <c:pt idx="26">
                  <c:v>Slovakia</c:v>
                </c:pt>
                <c:pt idx="27">
                  <c:v>Czechia</c:v>
                </c:pt>
                <c:pt idx="28">
                  <c:v>Hungary</c:v>
                </c:pt>
                <c:pt idx="29">
                  <c:v>Croatia</c:v>
                </c:pt>
                <c:pt idx="30">
                  <c:v>Malta</c:v>
                </c:pt>
              </c:strCache>
            </c:strRef>
          </c:cat>
          <c:val>
            <c:numRef>
              <c:f>List1!$C$2:$C$32</c:f>
              <c:numCache>
                <c:formatCode>#\ ##0.0</c:formatCode>
                <c:ptCount val="31"/>
                <c:pt idx="0">
                  <c:v>11.4</c:v>
                </c:pt>
                <c:pt idx="1">
                  <c:v>14.4</c:v>
                </c:pt>
                <c:pt idx="2">
                  <c:v>16.100000000000001</c:v>
                </c:pt>
                <c:pt idx="3">
                  <c:v>14.1</c:v>
                </c:pt>
                <c:pt idx="4">
                  <c:v>14.6</c:v>
                </c:pt>
                <c:pt idx="5">
                  <c:v>15.9</c:v>
                </c:pt>
                <c:pt idx="6">
                  <c:v>15.9</c:v>
                </c:pt>
                <c:pt idx="7">
                  <c:v>13.8</c:v>
                </c:pt>
                <c:pt idx="8">
                  <c:v>14.7</c:v>
                </c:pt>
                <c:pt idx="9">
                  <c:v>16.7</c:v>
                </c:pt>
                <c:pt idx="10">
                  <c:v>16</c:v>
                </c:pt>
                <c:pt idx="11">
                  <c:v>18.5</c:v>
                </c:pt>
                <c:pt idx="12">
                  <c:v>15.4</c:v>
                </c:pt>
                <c:pt idx="13">
                  <c:v>16.8</c:v>
                </c:pt>
                <c:pt idx="14">
                  <c:v>13.2</c:v>
                </c:pt>
                <c:pt idx="15">
                  <c:v>25.8</c:v>
                </c:pt>
                <c:pt idx="16">
                  <c:v>17.2</c:v>
                </c:pt>
                <c:pt idx="17">
                  <c:v>18.3</c:v>
                </c:pt>
                <c:pt idx="18">
                  <c:v>21.1</c:v>
                </c:pt>
                <c:pt idx="19">
                  <c:v>21.1</c:v>
                </c:pt>
                <c:pt idx="20">
                  <c:v>16.2</c:v>
                </c:pt>
                <c:pt idx="21">
                  <c:v>10.5</c:v>
                </c:pt>
                <c:pt idx="22">
                  <c:v>22.3</c:v>
                </c:pt>
                <c:pt idx="23">
                  <c:v>18.5</c:v>
                </c:pt>
                <c:pt idx="24">
                  <c:v>19.399999999999999</c:v>
                </c:pt>
                <c:pt idx="25">
                  <c:v>20.3</c:v>
                </c:pt>
                <c:pt idx="26">
                  <c:v>19.3</c:v>
                </c:pt>
                <c:pt idx="27">
                  <c:v>19.3</c:v>
                </c:pt>
                <c:pt idx="28">
                  <c:v>23.9</c:v>
                </c:pt>
                <c:pt idx="29" formatCode="General">
                  <c:v>22.6</c:v>
                </c:pt>
                <c:pt idx="30" formatCode="General">
                  <c:v>28.1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B7-48A9-B3E5-BA55EB6A6303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Ostatní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List1!$A$2:$A$32</c:f>
              <c:strCache>
                <c:ptCount val="31"/>
                <c:pt idx="0">
                  <c:v>Italy</c:v>
                </c:pt>
                <c:pt idx="1">
                  <c:v>France</c:v>
                </c:pt>
                <c:pt idx="2">
                  <c:v>Luxembourg</c:v>
                </c:pt>
                <c:pt idx="3">
                  <c:v>Netherlands</c:v>
                </c:pt>
                <c:pt idx="4">
                  <c:v>Cyprus</c:v>
                </c:pt>
                <c:pt idx="5">
                  <c:v>Belgium</c:v>
                </c:pt>
                <c:pt idx="6">
                  <c:v>Denmark</c:v>
                </c:pt>
                <c:pt idx="7">
                  <c:v>Norway</c:v>
                </c:pt>
                <c:pt idx="8">
                  <c:v>Sweden</c:v>
                </c:pt>
                <c:pt idx="9">
                  <c:v>Austria</c:v>
                </c:pt>
                <c:pt idx="10">
                  <c:v>European Union (27)</c:v>
                </c:pt>
                <c:pt idx="11">
                  <c:v>Germany</c:v>
                </c:pt>
                <c:pt idx="12">
                  <c:v>Spain</c:v>
                </c:pt>
                <c:pt idx="13">
                  <c:v>Serbia</c:v>
                </c:pt>
                <c:pt idx="14">
                  <c:v>Bulgaria</c:v>
                </c:pt>
                <c:pt idx="15">
                  <c:v>Ireland</c:v>
                </c:pt>
                <c:pt idx="16">
                  <c:v>Portugal</c:v>
                </c:pt>
                <c:pt idx="17">
                  <c:v>Lithuania</c:v>
                </c:pt>
                <c:pt idx="18">
                  <c:v>Estonia</c:v>
                </c:pt>
                <c:pt idx="19">
                  <c:v>Turkey</c:v>
                </c:pt>
                <c:pt idx="20">
                  <c:v>Greece</c:v>
                </c:pt>
                <c:pt idx="21">
                  <c:v>Romania</c:v>
                </c:pt>
                <c:pt idx="22">
                  <c:v>Latvia</c:v>
                </c:pt>
                <c:pt idx="23">
                  <c:v>Poland</c:v>
                </c:pt>
                <c:pt idx="24">
                  <c:v>Slovenia</c:v>
                </c:pt>
                <c:pt idx="25">
                  <c:v>Finland</c:v>
                </c:pt>
                <c:pt idx="26">
                  <c:v>Slovakia</c:v>
                </c:pt>
                <c:pt idx="27">
                  <c:v>Czechia</c:v>
                </c:pt>
                <c:pt idx="28">
                  <c:v>Hungary</c:v>
                </c:pt>
                <c:pt idx="29">
                  <c:v>Croatia</c:v>
                </c:pt>
                <c:pt idx="30">
                  <c:v>Malta</c:v>
                </c:pt>
              </c:strCache>
            </c:strRef>
          </c:cat>
          <c:val>
            <c:numRef>
              <c:f>List1!$D$2:$D$32</c:f>
              <c:numCache>
                <c:formatCode>#\ ##0.0</c:formatCode>
                <c:ptCount val="31"/>
                <c:pt idx="0">
                  <c:v>55.399999999999991</c:v>
                </c:pt>
                <c:pt idx="1">
                  <c:v>54.599999999999994</c:v>
                </c:pt>
                <c:pt idx="2">
                  <c:v>52.900000000000006</c:v>
                </c:pt>
                <c:pt idx="3">
                  <c:v>51.7</c:v>
                </c:pt>
                <c:pt idx="4">
                  <c:v>51.600000000000009</c:v>
                </c:pt>
                <c:pt idx="5">
                  <c:v>51.199999999999996</c:v>
                </c:pt>
                <c:pt idx="6">
                  <c:v>51.199999999999996</c:v>
                </c:pt>
                <c:pt idx="7">
                  <c:v>50.5</c:v>
                </c:pt>
                <c:pt idx="8">
                  <c:v>50.3</c:v>
                </c:pt>
                <c:pt idx="9">
                  <c:v>48.9</c:v>
                </c:pt>
                <c:pt idx="10">
                  <c:v>48.8</c:v>
                </c:pt>
                <c:pt idx="11">
                  <c:v>47.9</c:v>
                </c:pt>
                <c:pt idx="12">
                  <c:v>47.699999999999996</c:v>
                </c:pt>
                <c:pt idx="13">
                  <c:v>47.6</c:v>
                </c:pt>
                <c:pt idx="14">
                  <c:v>46.599999999999994</c:v>
                </c:pt>
                <c:pt idx="15">
                  <c:v>46</c:v>
                </c:pt>
                <c:pt idx="16">
                  <c:v>45.5</c:v>
                </c:pt>
                <c:pt idx="17">
                  <c:v>45</c:v>
                </c:pt>
                <c:pt idx="18">
                  <c:v>44.900000000000006</c:v>
                </c:pt>
                <c:pt idx="19">
                  <c:v>43.900000000000006</c:v>
                </c:pt>
                <c:pt idx="20">
                  <c:v>43.699999999999996</c:v>
                </c:pt>
                <c:pt idx="21">
                  <c:v>43.5</c:v>
                </c:pt>
                <c:pt idx="22">
                  <c:v>43.300000000000004</c:v>
                </c:pt>
                <c:pt idx="23">
                  <c:v>43.3</c:v>
                </c:pt>
                <c:pt idx="24">
                  <c:v>43.3</c:v>
                </c:pt>
                <c:pt idx="25">
                  <c:v>42.400000000000006</c:v>
                </c:pt>
                <c:pt idx="26">
                  <c:v>42.2</c:v>
                </c:pt>
                <c:pt idx="27">
                  <c:v>41.6</c:v>
                </c:pt>
                <c:pt idx="28">
                  <c:v>41.599999999999994</c:v>
                </c:pt>
                <c:pt idx="29" formatCode="General">
                  <c:v>36.200000000000003</c:v>
                </c:pt>
                <c:pt idx="30" formatCode="General">
                  <c:v>36.200000000000003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B7-48A9-B3E5-BA55EB6A6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8366776"/>
        <c:axId val="338367168"/>
      </c:barChart>
      <c:catAx>
        <c:axId val="338366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8367168"/>
        <c:crosses val="autoZero"/>
        <c:auto val="1"/>
        <c:lblAlgn val="ctr"/>
        <c:lblOffset val="100"/>
        <c:noMultiLvlLbl val="0"/>
      </c:catAx>
      <c:valAx>
        <c:axId val="338367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in"/>
        <c:minorTickMark val="none"/>
        <c:tickLblPos val="nextTo"/>
        <c:spPr>
          <a:noFill/>
          <a:ln w="25400"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3836677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800"/>
              <a:t>Podíl osob dle</a:t>
            </a:r>
            <a:r>
              <a:rPr lang="cs-CZ" sz="1800" baseline="0"/>
              <a:t> frekvence konzumace alkoholu </a:t>
            </a:r>
            <a:br>
              <a:rPr lang="cs-CZ" sz="1800" baseline="0"/>
            </a:br>
            <a:r>
              <a:rPr lang="cs-CZ" sz="1800" baseline="0"/>
              <a:t>v ČR</a:t>
            </a:r>
            <a:endParaRPr lang="en-US" sz="1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Celkem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F19-4A76-A3D7-9C321761A33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F19-4A76-A3D7-9C321761A33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F19-4A76-A3D7-9C321761A33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F19-4A76-A3D7-9C321761A33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F19-4A76-A3D7-9C321761A33B}"/>
              </c:ext>
            </c:extLst>
          </c:dPt>
          <c:dLbls>
            <c:dLbl>
              <c:idx val="0"/>
              <c:layout>
                <c:manualLayout>
                  <c:x val="-3.7859169121791277E-2"/>
                  <c:y val="0.105846487597714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19-4A76-A3D7-9C321761A33B}"/>
                </c:ext>
              </c:extLst>
            </c:dLbl>
            <c:dLbl>
              <c:idx val="1"/>
              <c:layout>
                <c:manualLayout>
                  <c:x val="-0.10453574413015763"/>
                  <c:y val="-4.60083286597053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19-4A76-A3D7-9C321761A33B}"/>
                </c:ext>
              </c:extLst>
            </c:dLbl>
            <c:dLbl>
              <c:idx val="2"/>
              <c:layout>
                <c:manualLayout>
                  <c:x val="6.8662399373422542E-2"/>
                  <c:y val="-0.1497553680626099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F19-4A76-A3D7-9C321761A33B}"/>
                </c:ext>
              </c:extLst>
            </c:dLbl>
            <c:dLbl>
              <c:idx val="3"/>
              <c:layout>
                <c:manualLayout>
                  <c:x val="9.7999638992545449E-2"/>
                  <c:y val="2.519525404127023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F19-4A76-A3D7-9C321761A33B}"/>
                </c:ext>
              </c:extLst>
            </c:dLbl>
            <c:dLbl>
              <c:idx val="4"/>
              <c:layout>
                <c:manualLayout>
                  <c:x val="5.8248439436182298E-2"/>
                  <c:y val="0.1150883469772902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F19-4A76-A3D7-9C321761A33B}"/>
                </c:ext>
              </c:extLst>
            </c:dLbl>
            <c:numFmt formatCode="0.0&quot; &quot;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List1!$A$2:$A$6</c:f>
              <c:strCache>
                <c:ptCount val="5"/>
                <c:pt idx="0">
                  <c:v>Denně</c:v>
                </c:pt>
                <c:pt idx="1">
                  <c:v>Týdně</c:v>
                </c:pt>
                <c:pt idx="2">
                  <c:v>Měsíčně</c:v>
                </c:pt>
                <c:pt idx="3">
                  <c:v>Méně než1x za měsíc</c:v>
                </c:pt>
                <c:pt idx="4">
                  <c:v>Nikdy či ne v posledním roce</c:v>
                </c:pt>
              </c:strCache>
            </c:strRef>
          </c:cat>
          <c:val>
            <c:numRef>
              <c:f>List1!$B$2:$B$6</c:f>
              <c:numCache>
                <c:formatCode>General</c:formatCode>
                <c:ptCount val="5"/>
                <c:pt idx="0">
                  <c:v>7.8E-2</c:v>
                </c:pt>
                <c:pt idx="1">
                  <c:v>0.33799999999999997</c:v>
                </c:pt>
                <c:pt idx="2">
                  <c:v>0.26600000000000001</c:v>
                </c:pt>
                <c:pt idx="3">
                  <c:v>0.16600000000000001</c:v>
                </c:pt>
                <c:pt idx="4">
                  <c:v>0.152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F19-4A76-A3D7-9C321761A3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7159518518518515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1C7-4CF9-A860-809D06262C2C}"/>
              </c:ext>
            </c:extLst>
          </c:dPt>
          <c:dPt>
            <c:idx val="5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2-11C7-4CF9-A860-809D06262C2C}"/>
              </c:ext>
            </c:extLst>
          </c:dPt>
          <c:dPt>
            <c:idx val="9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5-11C7-4CF9-A860-809D06262C2C}"/>
              </c:ext>
            </c:extLst>
          </c:dPt>
          <c:dPt>
            <c:idx val="10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4-11C7-4CF9-A860-809D06262C2C}"/>
              </c:ext>
            </c:extLst>
          </c:dPt>
          <c:cat>
            <c:strRef>
              <c:f>Sheet1!$A$2:$A$28</c:f>
              <c:strCache>
                <c:ptCount val="27"/>
                <c:pt idx="0">
                  <c:v>Croatia</c:v>
                </c:pt>
                <c:pt idx="1">
                  <c:v>Latvia</c:v>
                </c:pt>
                <c:pt idx="2">
                  <c:v>Hungary</c:v>
                </c:pt>
                <c:pt idx="3">
                  <c:v>Lithuania</c:v>
                </c:pt>
                <c:pt idx="4">
                  <c:v>Bulgaria</c:v>
                </c:pt>
                <c:pt idx="5">
                  <c:v>Slovakia</c:v>
                </c:pt>
                <c:pt idx="6">
                  <c:v>Finland</c:v>
                </c:pt>
                <c:pt idx="7">
                  <c:v>Portugal</c:v>
                </c:pt>
                <c:pt idx="8">
                  <c:v>Germany </c:v>
                </c:pt>
                <c:pt idx="9">
                  <c:v>Czechia</c:v>
                </c:pt>
                <c:pt idx="10">
                  <c:v>Poland</c:v>
                </c:pt>
                <c:pt idx="11">
                  <c:v>Slovenia</c:v>
                </c:pt>
                <c:pt idx="12">
                  <c:v>Austria</c:v>
                </c:pt>
                <c:pt idx="13">
                  <c:v>European Union</c:v>
                </c:pt>
                <c:pt idx="14">
                  <c:v>Estonia</c:v>
                </c:pt>
                <c:pt idx="15">
                  <c:v>Italy</c:v>
                </c:pt>
                <c:pt idx="16">
                  <c:v>Cyprus</c:v>
                </c:pt>
                <c:pt idx="17">
                  <c:v>Spain</c:v>
                </c:pt>
                <c:pt idx="18">
                  <c:v>Greece</c:v>
                </c:pt>
                <c:pt idx="19">
                  <c:v>Denmark</c:v>
                </c:pt>
                <c:pt idx="20">
                  <c:v>Malta</c:v>
                </c:pt>
                <c:pt idx="21">
                  <c:v>Sweden</c:v>
                </c:pt>
                <c:pt idx="22">
                  <c:v>Belgium</c:v>
                </c:pt>
                <c:pt idx="23">
                  <c:v>Luxembourg</c:v>
                </c:pt>
                <c:pt idx="24">
                  <c:v>France</c:v>
                </c:pt>
                <c:pt idx="25">
                  <c:v>Netherlands</c:v>
                </c:pt>
                <c:pt idx="26">
                  <c:v>Romania</c:v>
                </c:pt>
              </c:strCache>
            </c:strRef>
          </c:cat>
          <c:val>
            <c:numRef>
              <c:f>Sheet1!$B$2:$B$28</c:f>
              <c:numCache>
                <c:formatCode>#\ ##0.##########</c:formatCode>
                <c:ptCount val="27"/>
                <c:pt idx="0">
                  <c:v>37.4</c:v>
                </c:pt>
                <c:pt idx="1">
                  <c:v>31.6</c:v>
                </c:pt>
                <c:pt idx="2">
                  <c:v>31.5</c:v>
                </c:pt>
                <c:pt idx="3">
                  <c:v>29.9</c:v>
                </c:pt>
                <c:pt idx="4">
                  <c:v>29.7</c:v>
                </c:pt>
                <c:pt idx="5">
                  <c:v>28.4</c:v>
                </c:pt>
                <c:pt idx="6">
                  <c:v>27.8</c:v>
                </c:pt>
                <c:pt idx="7" formatCode="#\ ##0.0">
                  <c:v>27</c:v>
                </c:pt>
                <c:pt idx="8">
                  <c:v>26.9</c:v>
                </c:pt>
                <c:pt idx="9">
                  <c:v>26.6</c:v>
                </c:pt>
                <c:pt idx="10">
                  <c:v>26.6</c:v>
                </c:pt>
                <c:pt idx="11" formatCode="#\ ##0.0">
                  <c:v>26</c:v>
                </c:pt>
                <c:pt idx="12">
                  <c:v>22.9</c:v>
                </c:pt>
                <c:pt idx="13">
                  <c:v>22.5</c:v>
                </c:pt>
                <c:pt idx="14">
                  <c:v>21.9</c:v>
                </c:pt>
                <c:pt idx="15">
                  <c:v>21.3</c:v>
                </c:pt>
                <c:pt idx="16">
                  <c:v>20.7</c:v>
                </c:pt>
                <c:pt idx="17">
                  <c:v>20.399999999999999</c:v>
                </c:pt>
                <c:pt idx="18">
                  <c:v>20.100000000000001</c:v>
                </c:pt>
                <c:pt idx="19">
                  <c:v>19.399999999999999</c:v>
                </c:pt>
                <c:pt idx="20">
                  <c:v>18.8</c:v>
                </c:pt>
                <c:pt idx="21">
                  <c:v>18.7</c:v>
                </c:pt>
                <c:pt idx="22">
                  <c:v>17.8</c:v>
                </c:pt>
                <c:pt idx="23">
                  <c:v>16.899999999999999</c:v>
                </c:pt>
                <c:pt idx="24">
                  <c:v>16.5</c:v>
                </c:pt>
                <c:pt idx="25">
                  <c:v>16.399999999999999</c:v>
                </c:pt>
                <c:pt idx="26">
                  <c:v>15.7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C7-4CF9-A860-809D06262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5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7501018518518521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63A-4B8F-8086-69FFEA4AC3E8}"/>
              </c:ext>
            </c:extLst>
          </c:dPt>
          <c:dPt>
            <c:idx val="5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5-F63A-4B8F-8086-69FFEA4AC3E8}"/>
              </c:ext>
            </c:extLst>
          </c:dPt>
          <c:dPt>
            <c:idx val="10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6D15-498B-A7D4-FDDF6A86D378}"/>
              </c:ext>
            </c:extLst>
          </c:dPt>
          <c:cat>
            <c:strRef>
              <c:f>Sheet1!$A$2:$A$33</c:f>
              <c:strCache>
                <c:ptCount val="32"/>
                <c:pt idx="0">
                  <c:v>Hungary</c:v>
                </c:pt>
                <c:pt idx="1">
                  <c:v>Bulgaria</c:v>
                </c:pt>
                <c:pt idx="2">
                  <c:v>Latvia</c:v>
                </c:pt>
                <c:pt idx="3">
                  <c:v>Germany </c:v>
                </c:pt>
                <c:pt idx="4">
                  <c:v>Lithuania</c:v>
                </c:pt>
                <c:pt idx="5">
                  <c:v>Slovakia</c:v>
                </c:pt>
                <c:pt idx="6">
                  <c:v>Portugal</c:v>
                </c:pt>
                <c:pt idx="7">
                  <c:v>Slovenia</c:v>
                </c:pt>
                <c:pt idx="8">
                  <c:v>Finland</c:v>
                </c:pt>
                <c:pt idx="9">
                  <c:v>Croatia</c:v>
                </c:pt>
                <c:pt idx="10">
                  <c:v>Czechia</c:v>
                </c:pt>
                <c:pt idx="11">
                  <c:v>Poland</c:v>
                </c:pt>
                <c:pt idx="12">
                  <c:v>European Union </c:v>
                </c:pt>
                <c:pt idx="13">
                  <c:v>Austria</c:v>
                </c:pt>
                <c:pt idx="14">
                  <c:v>Greece</c:v>
                </c:pt>
                <c:pt idx="15">
                  <c:v>Italy</c:v>
                </c:pt>
                <c:pt idx="16">
                  <c:v>Malta</c:v>
                </c:pt>
                <c:pt idx="17">
                  <c:v>Estonia</c:v>
                </c:pt>
                <c:pt idx="18">
                  <c:v>Iceland</c:v>
                </c:pt>
                <c:pt idx="19">
                  <c:v>Spain</c:v>
                </c:pt>
                <c:pt idx="20">
                  <c:v>Cyprus</c:v>
                </c:pt>
                <c:pt idx="21">
                  <c:v>Luxembourg</c:v>
                </c:pt>
                <c:pt idx="22">
                  <c:v>Denmark</c:v>
                </c:pt>
                <c:pt idx="23">
                  <c:v>Netherlands</c:v>
                </c:pt>
                <c:pt idx="24">
                  <c:v>Romania</c:v>
                </c:pt>
                <c:pt idx="25">
                  <c:v>Belgium</c:v>
                </c:pt>
                <c:pt idx="26">
                  <c:v>United Kingdom</c:v>
                </c:pt>
                <c:pt idx="27">
                  <c:v>Sweden</c:v>
                </c:pt>
                <c:pt idx="28">
                  <c:v>Türkiye</c:v>
                </c:pt>
                <c:pt idx="29">
                  <c:v>Ireland</c:v>
                </c:pt>
                <c:pt idx="30">
                  <c:v>France</c:v>
                </c:pt>
                <c:pt idx="31">
                  <c:v>Norway</c:v>
                </c:pt>
              </c:strCache>
            </c:strRef>
          </c:cat>
          <c:val>
            <c:numRef>
              <c:f>Sheet1!$B$2:$B$33</c:f>
              <c:numCache>
                <c:formatCode>#\ ##0.##########</c:formatCode>
                <c:ptCount val="32"/>
                <c:pt idx="0" formatCode="#\ ##0.0">
                  <c:v>32</c:v>
                </c:pt>
                <c:pt idx="1">
                  <c:v>29.7</c:v>
                </c:pt>
                <c:pt idx="2">
                  <c:v>29.1</c:v>
                </c:pt>
                <c:pt idx="3">
                  <c:v>28.7</c:v>
                </c:pt>
                <c:pt idx="4">
                  <c:v>27.9</c:v>
                </c:pt>
                <c:pt idx="5">
                  <c:v>25.8</c:v>
                </c:pt>
                <c:pt idx="6">
                  <c:v>25.5</c:v>
                </c:pt>
                <c:pt idx="7">
                  <c:v>25.3</c:v>
                </c:pt>
                <c:pt idx="8">
                  <c:v>25.1</c:v>
                </c:pt>
                <c:pt idx="9">
                  <c:v>24.6</c:v>
                </c:pt>
                <c:pt idx="10">
                  <c:v>23.9</c:v>
                </c:pt>
                <c:pt idx="11">
                  <c:v>23.1</c:v>
                </c:pt>
                <c:pt idx="12">
                  <c:v>22.3</c:v>
                </c:pt>
                <c:pt idx="13">
                  <c:v>22.3</c:v>
                </c:pt>
                <c:pt idx="14">
                  <c:v>21.5</c:v>
                </c:pt>
                <c:pt idx="15">
                  <c:v>21.5</c:v>
                </c:pt>
                <c:pt idx="16">
                  <c:v>21.5</c:v>
                </c:pt>
                <c:pt idx="17">
                  <c:v>21.4</c:v>
                </c:pt>
                <c:pt idx="18" formatCode="#\ ##0.0">
                  <c:v>20</c:v>
                </c:pt>
                <c:pt idx="19">
                  <c:v>19.8</c:v>
                </c:pt>
                <c:pt idx="20" formatCode="#\ ##0.0">
                  <c:v>19</c:v>
                </c:pt>
                <c:pt idx="21">
                  <c:v>18.5</c:v>
                </c:pt>
                <c:pt idx="22">
                  <c:v>18.3</c:v>
                </c:pt>
                <c:pt idx="23">
                  <c:v>17.100000000000001</c:v>
                </c:pt>
                <c:pt idx="24">
                  <c:v>17.100000000000001</c:v>
                </c:pt>
                <c:pt idx="25">
                  <c:v>16.899999999999999</c:v>
                </c:pt>
                <c:pt idx="26">
                  <c:v>16.8</c:v>
                </c:pt>
                <c:pt idx="27">
                  <c:v>16.7</c:v>
                </c:pt>
                <c:pt idx="28">
                  <c:v>16.100000000000001</c:v>
                </c:pt>
                <c:pt idx="29">
                  <c:v>15.9</c:v>
                </c:pt>
                <c:pt idx="30" formatCode="#\ ##0.0">
                  <c:v>15</c:v>
                </c:pt>
                <c:pt idx="31">
                  <c:v>13.3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3A-4B8F-8086-69FFEA4A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5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9276185185185182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63A-4B8F-8086-69FFEA4AC3E8}"/>
              </c:ext>
            </c:extLst>
          </c:dPt>
          <c:dPt>
            <c:idx val="5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5-F63A-4B8F-8086-69FFEA4AC3E8}"/>
              </c:ext>
            </c:extLst>
          </c:dPt>
          <c:dPt>
            <c:idx val="6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DAA3-4CAF-B15E-70BA777405FD}"/>
              </c:ext>
            </c:extLst>
          </c:dPt>
          <c:dPt>
            <c:idx val="10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0-6D15-498B-A7D4-FDDF6A86D378}"/>
              </c:ext>
            </c:extLst>
          </c:dPt>
          <c:cat>
            <c:strRef>
              <c:f>Sheet1!$A$2:$A$29</c:f>
              <c:strCache>
                <c:ptCount val="28"/>
                <c:pt idx="0">
                  <c:v>Croatia</c:v>
                </c:pt>
                <c:pt idx="1">
                  <c:v>Cyprus</c:v>
                </c:pt>
                <c:pt idx="2">
                  <c:v>Greece</c:v>
                </c:pt>
                <c:pt idx="3">
                  <c:v>Poland</c:v>
                </c:pt>
                <c:pt idx="4">
                  <c:v>Germany </c:v>
                </c:pt>
                <c:pt idx="5">
                  <c:v>Hungary</c:v>
                </c:pt>
                <c:pt idx="6">
                  <c:v>Czechia</c:v>
                </c:pt>
                <c:pt idx="7">
                  <c:v>Slovakia</c:v>
                </c:pt>
                <c:pt idx="8">
                  <c:v>Italy</c:v>
                </c:pt>
                <c:pt idx="9">
                  <c:v>Lithuania</c:v>
                </c:pt>
                <c:pt idx="10">
                  <c:v>European Union</c:v>
                </c:pt>
                <c:pt idx="11">
                  <c:v>Austria</c:v>
                </c:pt>
                <c:pt idx="12">
                  <c:v>Slovenia</c:v>
                </c:pt>
                <c:pt idx="13">
                  <c:v>Finland</c:v>
                </c:pt>
                <c:pt idx="14">
                  <c:v>Bulgaria</c:v>
                </c:pt>
                <c:pt idx="15">
                  <c:v>Portugal</c:v>
                </c:pt>
                <c:pt idx="16">
                  <c:v>Ireland</c:v>
                </c:pt>
                <c:pt idx="17">
                  <c:v>France</c:v>
                </c:pt>
                <c:pt idx="18">
                  <c:v>Estonia</c:v>
                </c:pt>
                <c:pt idx="19">
                  <c:v>Malta</c:v>
                </c:pt>
                <c:pt idx="20">
                  <c:v>Netherlands</c:v>
                </c:pt>
                <c:pt idx="21">
                  <c:v>Sweden</c:v>
                </c:pt>
                <c:pt idx="22">
                  <c:v>Romania</c:v>
                </c:pt>
                <c:pt idx="23">
                  <c:v>Spain</c:v>
                </c:pt>
                <c:pt idx="24">
                  <c:v>Belgium</c:v>
                </c:pt>
                <c:pt idx="25">
                  <c:v>Denmark</c:v>
                </c:pt>
                <c:pt idx="26">
                  <c:v>Latvia</c:v>
                </c:pt>
                <c:pt idx="27">
                  <c:v>Luxembourg</c:v>
                </c:pt>
              </c:strCache>
            </c:strRef>
          </c:cat>
          <c:val>
            <c:numRef>
              <c:f>Sheet1!$B$2:$B$29</c:f>
              <c:numCache>
                <c:formatCode>#\ ##0.##########</c:formatCode>
                <c:ptCount val="28"/>
                <c:pt idx="0">
                  <c:v>3.3</c:v>
                </c:pt>
                <c:pt idx="1">
                  <c:v>3.1</c:v>
                </c:pt>
                <c:pt idx="2" formatCode="#\ ##0.0">
                  <c:v>3</c:v>
                </c:pt>
                <c:pt idx="3">
                  <c:v>2.5</c:v>
                </c:pt>
                <c:pt idx="4">
                  <c:v>2.4</c:v>
                </c:pt>
                <c:pt idx="5">
                  <c:v>2.2000000000000002</c:v>
                </c:pt>
                <c:pt idx="6">
                  <c:v>2.1</c:v>
                </c:pt>
                <c:pt idx="7" formatCode="#\ ##0.0">
                  <c:v>2</c:v>
                </c:pt>
                <c:pt idx="8">
                  <c:v>1.9</c:v>
                </c:pt>
                <c:pt idx="9">
                  <c:v>1.9</c:v>
                </c:pt>
                <c:pt idx="10">
                  <c:v>1.8</c:v>
                </c:pt>
                <c:pt idx="11">
                  <c:v>1.8</c:v>
                </c:pt>
                <c:pt idx="12">
                  <c:v>1.8</c:v>
                </c:pt>
                <c:pt idx="13">
                  <c:v>1.8</c:v>
                </c:pt>
                <c:pt idx="14">
                  <c:v>1.6</c:v>
                </c:pt>
                <c:pt idx="15">
                  <c:v>1.4</c:v>
                </c:pt>
                <c:pt idx="16">
                  <c:v>1.3</c:v>
                </c:pt>
                <c:pt idx="17">
                  <c:v>1.3</c:v>
                </c:pt>
                <c:pt idx="18">
                  <c:v>1.2</c:v>
                </c:pt>
                <c:pt idx="19">
                  <c:v>1.2</c:v>
                </c:pt>
                <c:pt idx="20">
                  <c:v>1.2</c:v>
                </c:pt>
                <c:pt idx="21">
                  <c:v>1.2</c:v>
                </c:pt>
                <c:pt idx="22">
                  <c:v>1.1000000000000001</c:v>
                </c:pt>
                <c:pt idx="23" formatCode="#\ ##0.0">
                  <c:v>1</c:v>
                </c:pt>
                <c:pt idx="24">
                  <c:v>0.9</c:v>
                </c:pt>
                <c:pt idx="25">
                  <c:v>0.9</c:v>
                </c:pt>
                <c:pt idx="26">
                  <c:v>0.7</c:v>
                </c:pt>
                <c:pt idx="27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3A-4B8F-8086-69FFEA4A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5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8676944444444457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11C7-4CF9-A860-809D06262C2C}"/>
              </c:ext>
            </c:extLst>
          </c:dPt>
          <c:dPt>
            <c:idx val="5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2-11C7-4CF9-A860-809D06262C2C}"/>
              </c:ext>
            </c:extLst>
          </c:dPt>
          <c:dPt>
            <c:idx val="9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5-11C7-4CF9-A860-809D06262C2C}"/>
              </c:ext>
            </c:extLst>
          </c:dPt>
          <c:dPt>
            <c:idx val="10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4-11C7-4CF9-A860-809D06262C2C}"/>
              </c:ext>
            </c:extLst>
          </c:dPt>
          <c:dPt>
            <c:idx val="14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D0EC-486F-B312-16B2AC877B04}"/>
              </c:ext>
            </c:extLst>
          </c:dPt>
          <c:cat>
            <c:strRef>
              <c:f>Sheet1!$A$2:$A$33</c:f>
              <c:strCache>
                <c:ptCount val="32"/>
                <c:pt idx="0">
                  <c:v>Poland</c:v>
                </c:pt>
                <c:pt idx="1">
                  <c:v>Cyprus</c:v>
                </c:pt>
                <c:pt idx="2">
                  <c:v>Slovakia</c:v>
                </c:pt>
                <c:pt idx="3">
                  <c:v>Hungary</c:v>
                </c:pt>
                <c:pt idx="4">
                  <c:v>Iceland</c:v>
                </c:pt>
                <c:pt idx="5">
                  <c:v>Bulgaria</c:v>
                </c:pt>
                <c:pt idx="6">
                  <c:v>Greece</c:v>
                </c:pt>
                <c:pt idx="7">
                  <c:v>Italy</c:v>
                </c:pt>
                <c:pt idx="8">
                  <c:v>Lithuania</c:v>
                </c:pt>
                <c:pt idx="9">
                  <c:v>Croatia</c:v>
                </c:pt>
                <c:pt idx="10">
                  <c:v>Türkiye</c:v>
                </c:pt>
                <c:pt idx="11">
                  <c:v>Portugal</c:v>
                </c:pt>
                <c:pt idx="12">
                  <c:v>Finland</c:v>
                </c:pt>
                <c:pt idx="13">
                  <c:v>European Union </c:v>
                </c:pt>
                <c:pt idx="14">
                  <c:v>Czechia</c:v>
                </c:pt>
                <c:pt idx="15">
                  <c:v>Germany </c:v>
                </c:pt>
                <c:pt idx="16">
                  <c:v>Norway</c:v>
                </c:pt>
                <c:pt idx="17">
                  <c:v>Slovenia</c:v>
                </c:pt>
                <c:pt idx="18">
                  <c:v>United Kingdom</c:v>
                </c:pt>
                <c:pt idx="19">
                  <c:v>Estonia</c:v>
                </c:pt>
                <c:pt idx="20">
                  <c:v>Ireland</c:v>
                </c:pt>
                <c:pt idx="21">
                  <c:v>Malta</c:v>
                </c:pt>
                <c:pt idx="22">
                  <c:v>Romania</c:v>
                </c:pt>
                <c:pt idx="23">
                  <c:v>Sweden</c:v>
                </c:pt>
                <c:pt idx="24">
                  <c:v>Belgium</c:v>
                </c:pt>
                <c:pt idx="25">
                  <c:v>France</c:v>
                </c:pt>
                <c:pt idx="26">
                  <c:v>Latvia</c:v>
                </c:pt>
                <c:pt idx="27">
                  <c:v>Austria</c:v>
                </c:pt>
                <c:pt idx="28">
                  <c:v>Denmark</c:v>
                </c:pt>
                <c:pt idx="29">
                  <c:v>Luxembourg</c:v>
                </c:pt>
                <c:pt idx="30">
                  <c:v>Spain</c:v>
                </c:pt>
                <c:pt idx="31">
                  <c:v>Netherlands</c:v>
                </c:pt>
              </c:strCache>
            </c:strRef>
          </c:cat>
          <c:val>
            <c:numRef>
              <c:f>Sheet1!$B$2:$B$33</c:f>
              <c:numCache>
                <c:formatCode>#\ ##0.##########</c:formatCode>
                <c:ptCount val="32"/>
                <c:pt idx="0">
                  <c:v>3.1</c:v>
                </c:pt>
                <c:pt idx="1">
                  <c:v>2.7</c:v>
                </c:pt>
                <c:pt idx="2">
                  <c:v>2.5</c:v>
                </c:pt>
                <c:pt idx="3">
                  <c:v>2.4</c:v>
                </c:pt>
                <c:pt idx="4">
                  <c:v>2.2999999999999998</c:v>
                </c:pt>
                <c:pt idx="5">
                  <c:v>2.2000000000000002</c:v>
                </c:pt>
                <c:pt idx="6">
                  <c:v>2.2000000000000002</c:v>
                </c:pt>
                <c:pt idx="7">
                  <c:v>2.2000000000000002</c:v>
                </c:pt>
                <c:pt idx="8">
                  <c:v>2.2000000000000002</c:v>
                </c:pt>
                <c:pt idx="9">
                  <c:v>2.1</c:v>
                </c:pt>
                <c:pt idx="10" formatCode="#\ ##0.0">
                  <c:v>2</c:v>
                </c:pt>
                <c:pt idx="11">
                  <c:v>1.7</c:v>
                </c:pt>
                <c:pt idx="12">
                  <c:v>1.7</c:v>
                </c:pt>
                <c:pt idx="13">
                  <c:v>1.6</c:v>
                </c:pt>
                <c:pt idx="14">
                  <c:v>1.6</c:v>
                </c:pt>
                <c:pt idx="15">
                  <c:v>1.6</c:v>
                </c:pt>
                <c:pt idx="16">
                  <c:v>1.6</c:v>
                </c:pt>
                <c:pt idx="17">
                  <c:v>1.4</c:v>
                </c:pt>
                <c:pt idx="18">
                  <c:v>1.4</c:v>
                </c:pt>
                <c:pt idx="19">
                  <c:v>1.3</c:v>
                </c:pt>
                <c:pt idx="20">
                  <c:v>1.3</c:v>
                </c:pt>
                <c:pt idx="21">
                  <c:v>1.2</c:v>
                </c:pt>
                <c:pt idx="22">
                  <c:v>1.2</c:v>
                </c:pt>
                <c:pt idx="23">
                  <c:v>1.2</c:v>
                </c:pt>
                <c:pt idx="24">
                  <c:v>1.1000000000000001</c:v>
                </c:pt>
                <c:pt idx="25">
                  <c:v>1.1000000000000001</c:v>
                </c:pt>
                <c:pt idx="26">
                  <c:v>1.1000000000000001</c:v>
                </c:pt>
                <c:pt idx="27" formatCode="#\ ##0.0">
                  <c:v>1</c:v>
                </c:pt>
                <c:pt idx="28">
                  <c:v>0.9</c:v>
                </c:pt>
                <c:pt idx="29">
                  <c:v>0.9</c:v>
                </c:pt>
                <c:pt idx="30">
                  <c:v>0.7</c:v>
                </c:pt>
                <c:pt idx="31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1C7-4CF9-A860-809D06262C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5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Počty</a:t>
            </a:r>
            <a:r>
              <a:rPr lang="cs-CZ" baseline="0"/>
              <a:t> u</a:t>
            </a:r>
            <a:r>
              <a:rPr lang="cs-CZ"/>
              <a:t>končených hospitalizací 2020</a:t>
            </a:r>
            <a:endParaRPr lang="cs-CZ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260808404558405"/>
          <c:y val="0.10882321428571429"/>
          <c:w val="0.86678222934472937"/>
          <c:h val="0.685365123918388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5A-4A80-80EC-22537F1BA2CF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5A-4A80-80EC-22537F1BA2CF}"/>
              </c:ext>
            </c:extLst>
          </c:dPt>
          <c:cat>
            <c:strRef>
              <c:f>List1!$A$2:$A$27</c:f>
              <c:strCache>
                <c:ptCount val="26"/>
                <c:pt idx="0">
                  <c:v>Portugal</c:v>
                </c:pt>
                <c:pt idx="1">
                  <c:v>Liechtenstein</c:v>
                </c:pt>
                <c:pt idx="2">
                  <c:v>Belgium</c:v>
                </c:pt>
                <c:pt idx="3">
                  <c:v>Spain</c:v>
                </c:pt>
                <c:pt idx="4">
                  <c:v>Czechia</c:v>
                </c:pt>
                <c:pt idx="5">
                  <c:v>Netherlands</c:v>
                </c:pt>
                <c:pt idx="6">
                  <c:v>Ireland</c:v>
                </c:pt>
                <c:pt idx="7">
                  <c:v>Finland</c:v>
                </c:pt>
                <c:pt idx="8">
                  <c:v>Switzerland</c:v>
                </c:pt>
                <c:pt idx="9">
                  <c:v>Romania</c:v>
                </c:pt>
                <c:pt idx="10">
                  <c:v>Austria</c:v>
                </c:pt>
                <c:pt idx="11">
                  <c:v>Slovakia</c:v>
                </c:pt>
                <c:pt idx="12">
                  <c:v>France</c:v>
                </c:pt>
                <c:pt idx="13">
                  <c:v>Italy</c:v>
                </c:pt>
                <c:pt idx="14">
                  <c:v>Poland</c:v>
                </c:pt>
                <c:pt idx="15">
                  <c:v>Sweden</c:v>
                </c:pt>
                <c:pt idx="16">
                  <c:v>Estonia</c:v>
                </c:pt>
                <c:pt idx="17">
                  <c:v>Serbia</c:v>
                </c:pt>
                <c:pt idx="18">
                  <c:v>Norway</c:v>
                </c:pt>
                <c:pt idx="19">
                  <c:v>Croatia</c:v>
                </c:pt>
                <c:pt idx="20">
                  <c:v>Slovenia</c:v>
                </c:pt>
                <c:pt idx="21">
                  <c:v>Hungary</c:v>
                </c:pt>
                <c:pt idx="22">
                  <c:v>Germany</c:v>
                </c:pt>
                <c:pt idx="23">
                  <c:v>Latvia</c:v>
                </c:pt>
                <c:pt idx="24">
                  <c:v>Lithuania</c:v>
                </c:pt>
                <c:pt idx="25">
                  <c:v>Bulgaria</c:v>
                </c:pt>
              </c:strCache>
            </c:strRef>
          </c:cat>
          <c:val>
            <c:numRef>
              <c:f>List1!$B$2:$B$27</c:f>
              <c:numCache>
                <c:formatCode>#\ ##0.##########</c:formatCode>
                <c:ptCount val="26"/>
                <c:pt idx="0">
                  <c:v>9.6999999999999993</c:v>
                </c:pt>
                <c:pt idx="1">
                  <c:v>10.3</c:v>
                </c:pt>
                <c:pt idx="2" formatCode="#\ ##0.0">
                  <c:v>15</c:v>
                </c:pt>
                <c:pt idx="3">
                  <c:v>21.9</c:v>
                </c:pt>
                <c:pt idx="4">
                  <c:v>39.1</c:v>
                </c:pt>
                <c:pt idx="5" formatCode="#\ ##0.0">
                  <c:v>46</c:v>
                </c:pt>
                <c:pt idx="6">
                  <c:v>57.5</c:v>
                </c:pt>
                <c:pt idx="7">
                  <c:v>60.4</c:v>
                </c:pt>
                <c:pt idx="8">
                  <c:v>63.2</c:v>
                </c:pt>
                <c:pt idx="9" formatCode="#\ ##0.0">
                  <c:v>65</c:v>
                </c:pt>
                <c:pt idx="10">
                  <c:v>70.2</c:v>
                </c:pt>
                <c:pt idx="11" formatCode="#\ ##0.0">
                  <c:v>74</c:v>
                </c:pt>
                <c:pt idx="12">
                  <c:v>77.599999999999994</c:v>
                </c:pt>
                <c:pt idx="13" formatCode="#\ ##0.0">
                  <c:v>84</c:v>
                </c:pt>
                <c:pt idx="14">
                  <c:v>85.8</c:v>
                </c:pt>
                <c:pt idx="15">
                  <c:v>88.3</c:v>
                </c:pt>
                <c:pt idx="16">
                  <c:v>120.6</c:v>
                </c:pt>
                <c:pt idx="17">
                  <c:v>138.5</c:v>
                </c:pt>
                <c:pt idx="18">
                  <c:v>141.80000000000001</c:v>
                </c:pt>
                <c:pt idx="19">
                  <c:v>143.69999999999999</c:v>
                </c:pt>
                <c:pt idx="20">
                  <c:v>149.5</c:v>
                </c:pt>
                <c:pt idx="21">
                  <c:v>184.4</c:v>
                </c:pt>
                <c:pt idx="22">
                  <c:v>230.8</c:v>
                </c:pt>
                <c:pt idx="23">
                  <c:v>345.4</c:v>
                </c:pt>
                <c:pt idx="24">
                  <c:v>450.8</c:v>
                </c:pt>
                <c:pt idx="25">
                  <c:v>647.20000000000005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5A-4A80-80EC-22537F1BA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ax val="8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Počty ukončených hospitalizací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cs-CZ" sz="1862" b="0" i="0" u="none" strike="noStrike" kern="1200" spc="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7878131021194609E-2"/>
          <c:y val="0.1062854609929078"/>
          <c:w val="0.87477552986512519"/>
          <c:h val="0.682896146042179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C4-4021-A73C-57357F6A2AC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C4-4021-A73C-57357F6A2AC6}"/>
              </c:ext>
            </c:extLst>
          </c:dPt>
          <c:cat>
            <c:strRef>
              <c:f>List1!$A$2:$A$29</c:f>
              <c:strCache>
                <c:ptCount val="28"/>
                <c:pt idx="0">
                  <c:v>Liechtenstein</c:v>
                </c:pt>
                <c:pt idx="1">
                  <c:v>Portugal</c:v>
                </c:pt>
                <c:pt idx="2">
                  <c:v>Belgium</c:v>
                </c:pt>
                <c:pt idx="3">
                  <c:v>Spain</c:v>
                </c:pt>
                <c:pt idx="4">
                  <c:v>Czechia</c:v>
                </c:pt>
                <c:pt idx="5">
                  <c:v>Netherlands</c:v>
                </c:pt>
                <c:pt idx="6">
                  <c:v>Ireland</c:v>
                </c:pt>
                <c:pt idx="7">
                  <c:v>Finland</c:v>
                </c:pt>
                <c:pt idx="8">
                  <c:v>Switzerland</c:v>
                </c:pt>
                <c:pt idx="9">
                  <c:v>Slovakia</c:v>
                </c:pt>
                <c:pt idx="10">
                  <c:v>Austria</c:v>
                </c:pt>
                <c:pt idx="11">
                  <c:v>France</c:v>
                </c:pt>
                <c:pt idx="12">
                  <c:v>Romania</c:v>
                </c:pt>
                <c:pt idx="13">
                  <c:v>Sweden</c:v>
                </c:pt>
                <c:pt idx="14">
                  <c:v>Italy</c:v>
                </c:pt>
                <c:pt idx="15">
                  <c:v>Poland</c:v>
                </c:pt>
                <c:pt idx="16">
                  <c:v>Estonia</c:v>
                </c:pt>
                <c:pt idx="17">
                  <c:v>Cyprus</c:v>
                </c:pt>
                <c:pt idx="18">
                  <c:v>Norway</c:v>
                </c:pt>
                <c:pt idx="19">
                  <c:v>Croatia</c:v>
                </c:pt>
                <c:pt idx="20">
                  <c:v>Serbia</c:v>
                </c:pt>
                <c:pt idx="21">
                  <c:v>Hungary</c:v>
                </c:pt>
                <c:pt idx="22">
                  <c:v>Slovenia</c:v>
                </c:pt>
                <c:pt idx="23">
                  <c:v>Montenegro</c:v>
                </c:pt>
                <c:pt idx="24">
                  <c:v>Germany</c:v>
                </c:pt>
                <c:pt idx="25">
                  <c:v>Latvia</c:v>
                </c:pt>
                <c:pt idx="26">
                  <c:v>Lithuania</c:v>
                </c:pt>
                <c:pt idx="27">
                  <c:v>Bulgaria</c:v>
                </c:pt>
              </c:strCache>
            </c:strRef>
          </c:cat>
          <c:val>
            <c:numRef>
              <c:f>List1!$B$2:$B$29</c:f>
              <c:numCache>
                <c:formatCode>#\ ##0.##########</c:formatCode>
                <c:ptCount val="28"/>
                <c:pt idx="0">
                  <c:v>7.7</c:v>
                </c:pt>
                <c:pt idx="1">
                  <c:v>7.8</c:v>
                </c:pt>
                <c:pt idx="2">
                  <c:v>15.8</c:v>
                </c:pt>
                <c:pt idx="3">
                  <c:v>21.6</c:v>
                </c:pt>
                <c:pt idx="4">
                  <c:v>38.5</c:v>
                </c:pt>
                <c:pt idx="5">
                  <c:v>41.5</c:v>
                </c:pt>
                <c:pt idx="6">
                  <c:v>54.2</c:v>
                </c:pt>
                <c:pt idx="7">
                  <c:v>61.1</c:v>
                </c:pt>
                <c:pt idx="8">
                  <c:v>61.6</c:v>
                </c:pt>
                <c:pt idx="9">
                  <c:v>65.2</c:v>
                </c:pt>
                <c:pt idx="10">
                  <c:v>65.900000000000006</c:v>
                </c:pt>
                <c:pt idx="11">
                  <c:v>69.5</c:v>
                </c:pt>
                <c:pt idx="12">
                  <c:v>80.7</c:v>
                </c:pt>
                <c:pt idx="13">
                  <c:v>82.7</c:v>
                </c:pt>
                <c:pt idx="14">
                  <c:v>92.1</c:v>
                </c:pt>
                <c:pt idx="15" formatCode="#\ ##0.0">
                  <c:v>95</c:v>
                </c:pt>
                <c:pt idx="16">
                  <c:v>118.8</c:v>
                </c:pt>
                <c:pt idx="17">
                  <c:v>132.9</c:v>
                </c:pt>
                <c:pt idx="18">
                  <c:v>138.9</c:v>
                </c:pt>
                <c:pt idx="19">
                  <c:v>142.5</c:v>
                </c:pt>
                <c:pt idx="20">
                  <c:v>153.19999999999999</c:v>
                </c:pt>
                <c:pt idx="21">
                  <c:v>154.30000000000001</c:v>
                </c:pt>
                <c:pt idx="22">
                  <c:v>157.4</c:v>
                </c:pt>
                <c:pt idx="23">
                  <c:v>172.6</c:v>
                </c:pt>
                <c:pt idx="24">
                  <c:v>216.5</c:v>
                </c:pt>
                <c:pt idx="25">
                  <c:v>326.60000000000002</c:v>
                </c:pt>
                <c:pt idx="26">
                  <c:v>421.6</c:v>
                </c:pt>
                <c:pt idx="27">
                  <c:v>704.9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C4-4021-A73C-57357F6A2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 algn="ctr"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ctr">
        <a:defRPr lang="en-US" sz="1197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cs-CZ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Počty</a:t>
            </a:r>
            <a:r>
              <a:rPr lang="cs-CZ" baseline="0"/>
              <a:t> u</a:t>
            </a:r>
            <a:r>
              <a:rPr lang="cs-CZ"/>
              <a:t>končených hospitalizací 2020</a:t>
            </a:r>
            <a:endParaRPr lang="cs-CZ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260808404558405"/>
          <c:y val="0.10882321428571429"/>
          <c:w val="0.86678222934472937"/>
          <c:h val="0.685365123918388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5A-4A80-80EC-22537F1BA2CF}"/>
              </c:ext>
            </c:extLst>
          </c:dPt>
          <c:dPt>
            <c:idx val="11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5A-4A80-80EC-22537F1BA2CF}"/>
              </c:ext>
            </c:extLst>
          </c:dPt>
          <c:cat>
            <c:strRef>
              <c:f>List1!$A$2:$A$27</c:f>
              <c:strCache>
                <c:ptCount val="26"/>
                <c:pt idx="0">
                  <c:v>Liechtenstein</c:v>
                </c:pt>
                <c:pt idx="1">
                  <c:v>Romania</c:v>
                </c:pt>
                <c:pt idx="2">
                  <c:v>Portugal</c:v>
                </c:pt>
                <c:pt idx="3">
                  <c:v>Spain</c:v>
                </c:pt>
                <c:pt idx="4">
                  <c:v>Ireland</c:v>
                </c:pt>
                <c:pt idx="5">
                  <c:v>Belgium</c:v>
                </c:pt>
                <c:pt idx="6">
                  <c:v>Bulgaria</c:v>
                </c:pt>
                <c:pt idx="7">
                  <c:v>Poland</c:v>
                </c:pt>
                <c:pt idx="8">
                  <c:v>Italy</c:v>
                </c:pt>
                <c:pt idx="9">
                  <c:v>Slovenia</c:v>
                </c:pt>
                <c:pt idx="10">
                  <c:v>Austria</c:v>
                </c:pt>
                <c:pt idx="11">
                  <c:v>Czechia</c:v>
                </c:pt>
                <c:pt idx="12">
                  <c:v>France</c:v>
                </c:pt>
                <c:pt idx="13">
                  <c:v>Netherlands</c:v>
                </c:pt>
                <c:pt idx="14">
                  <c:v>Hungary</c:v>
                </c:pt>
                <c:pt idx="15">
                  <c:v>Latvia</c:v>
                </c:pt>
                <c:pt idx="16">
                  <c:v>Estonia</c:v>
                </c:pt>
                <c:pt idx="17">
                  <c:v>Serbia</c:v>
                </c:pt>
                <c:pt idx="18">
                  <c:v>Slovakia</c:v>
                </c:pt>
                <c:pt idx="19">
                  <c:v>Sweden</c:v>
                </c:pt>
                <c:pt idx="20">
                  <c:v>Croatia</c:v>
                </c:pt>
                <c:pt idx="21">
                  <c:v>Finland</c:v>
                </c:pt>
                <c:pt idx="22">
                  <c:v>Switzerland</c:v>
                </c:pt>
                <c:pt idx="23">
                  <c:v>Norway</c:v>
                </c:pt>
                <c:pt idx="24">
                  <c:v>Germany</c:v>
                </c:pt>
                <c:pt idx="25">
                  <c:v>Lithuania</c:v>
                </c:pt>
              </c:strCache>
            </c:strRef>
          </c:cat>
          <c:val>
            <c:numRef>
              <c:f>List1!$B$2:$B$27</c:f>
              <c:numCache>
                <c:formatCode>#\ ##0.##########</c:formatCode>
                <c:ptCount val="26"/>
                <c:pt idx="0">
                  <c:v>54</c:v>
                </c:pt>
                <c:pt idx="1">
                  <c:v>78.599999999999994</c:v>
                </c:pt>
                <c:pt idx="2" formatCode="#\ ##0.0">
                  <c:v>111.7</c:v>
                </c:pt>
                <c:pt idx="3">
                  <c:v>113.6</c:v>
                </c:pt>
                <c:pt idx="4">
                  <c:v>118.1</c:v>
                </c:pt>
                <c:pt idx="5" formatCode="#\ ##0.0">
                  <c:v>135.80000000000001</c:v>
                </c:pt>
                <c:pt idx="6">
                  <c:v>144.69999999999999</c:v>
                </c:pt>
                <c:pt idx="7">
                  <c:v>158.9</c:v>
                </c:pt>
                <c:pt idx="8">
                  <c:v>159.5</c:v>
                </c:pt>
                <c:pt idx="9" formatCode="#\ ##0.0">
                  <c:v>160.69999999999999</c:v>
                </c:pt>
                <c:pt idx="10">
                  <c:v>166.1</c:v>
                </c:pt>
                <c:pt idx="11" formatCode="#\ ##0.0">
                  <c:v>167.4</c:v>
                </c:pt>
                <c:pt idx="12">
                  <c:v>167.6</c:v>
                </c:pt>
                <c:pt idx="13" formatCode="#\ ##0.0">
                  <c:v>169.4</c:v>
                </c:pt>
                <c:pt idx="14">
                  <c:v>172.7</c:v>
                </c:pt>
                <c:pt idx="15">
                  <c:v>175</c:v>
                </c:pt>
                <c:pt idx="16">
                  <c:v>176</c:v>
                </c:pt>
                <c:pt idx="17">
                  <c:v>195.3</c:v>
                </c:pt>
                <c:pt idx="18">
                  <c:v>206</c:v>
                </c:pt>
                <c:pt idx="19">
                  <c:v>207.6</c:v>
                </c:pt>
                <c:pt idx="20">
                  <c:v>211.9</c:v>
                </c:pt>
                <c:pt idx="21">
                  <c:v>214.4</c:v>
                </c:pt>
                <c:pt idx="22">
                  <c:v>215.9</c:v>
                </c:pt>
                <c:pt idx="23">
                  <c:v>255.6</c:v>
                </c:pt>
                <c:pt idx="24">
                  <c:v>255.9</c:v>
                </c:pt>
                <c:pt idx="25">
                  <c:v>283.39999999999998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5A-4A80-80EC-22537F1BA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Počty ukončených hospitalizací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cs-CZ" sz="1862" b="0" i="0" u="none" strike="noStrike" kern="1200" spc="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7878131021194609E-2"/>
          <c:y val="0.1062854609929078"/>
          <c:w val="0.87477552986512519"/>
          <c:h val="0.682896146042179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C4-4021-A73C-57357F6A2AC6}"/>
              </c:ext>
            </c:extLst>
          </c:dPt>
          <c:dPt>
            <c:idx val="10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849-4F73-A620-B8C551DBE61F}"/>
              </c:ext>
            </c:extLst>
          </c:dPt>
          <c:dPt>
            <c:idx val="1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C4-4021-A73C-57357F6A2AC6}"/>
              </c:ext>
            </c:extLst>
          </c:dPt>
          <c:cat>
            <c:strRef>
              <c:f>List1!$A$2:$A$29</c:f>
              <c:strCache>
                <c:ptCount val="28"/>
                <c:pt idx="0">
                  <c:v>Liechtenstein</c:v>
                </c:pt>
                <c:pt idx="1">
                  <c:v>Romania</c:v>
                </c:pt>
                <c:pt idx="2">
                  <c:v>Portugal</c:v>
                </c:pt>
                <c:pt idx="3">
                  <c:v>Cyprus</c:v>
                </c:pt>
                <c:pt idx="4">
                  <c:v>Ireland</c:v>
                </c:pt>
                <c:pt idx="5">
                  <c:v>Spain</c:v>
                </c:pt>
                <c:pt idx="6">
                  <c:v>Belgium</c:v>
                </c:pt>
                <c:pt idx="7">
                  <c:v>Bulgaria</c:v>
                </c:pt>
                <c:pt idx="8">
                  <c:v>Hungary</c:v>
                </c:pt>
                <c:pt idx="9">
                  <c:v>Latvia</c:v>
                </c:pt>
                <c:pt idx="10">
                  <c:v>Czechia</c:v>
                </c:pt>
                <c:pt idx="11">
                  <c:v>Italy</c:v>
                </c:pt>
                <c:pt idx="12">
                  <c:v>Slovenia</c:v>
                </c:pt>
                <c:pt idx="13">
                  <c:v>France</c:v>
                </c:pt>
                <c:pt idx="14">
                  <c:v>Estonia</c:v>
                </c:pt>
                <c:pt idx="15">
                  <c:v>Poland</c:v>
                </c:pt>
                <c:pt idx="16">
                  <c:v>Austria</c:v>
                </c:pt>
                <c:pt idx="17">
                  <c:v>Netherlands</c:v>
                </c:pt>
                <c:pt idx="18">
                  <c:v>Slovakia</c:v>
                </c:pt>
                <c:pt idx="19">
                  <c:v>Sweden</c:v>
                </c:pt>
                <c:pt idx="20">
                  <c:v>Finland</c:v>
                </c:pt>
                <c:pt idx="21">
                  <c:v>Switzerland</c:v>
                </c:pt>
                <c:pt idx="22">
                  <c:v>Serbia</c:v>
                </c:pt>
                <c:pt idx="23">
                  <c:v>Croatia</c:v>
                </c:pt>
                <c:pt idx="24">
                  <c:v>Germany</c:v>
                </c:pt>
                <c:pt idx="25">
                  <c:v>Norway</c:v>
                </c:pt>
                <c:pt idx="26">
                  <c:v>Lithuania</c:v>
                </c:pt>
                <c:pt idx="27">
                  <c:v>Montenegro</c:v>
                </c:pt>
              </c:strCache>
            </c:strRef>
          </c:cat>
          <c:val>
            <c:numRef>
              <c:f>List1!$B$2:$B$29</c:f>
              <c:numCache>
                <c:formatCode>#\ ##0.##########</c:formatCode>
                <c:ptCount val="28"/>
                <c:pt idx="0">
                  <c:v>74</c:v>
                </c:pt>
                <c:pt idx="1">
                  <c:v>85.2</c:v>
                </c:pt>
                <c:pt idx="2">
                  <c:v>116.6</c:v>
                </c:pt>
                <c:pt idx="3">
                  <c:v>118.2</c:v>
                </c:pt>
                <c:pt idx="4">
                  <c:v>119.9</c:v>
                </c:pt>
                <c:pt idx="5">
                  <c:v>123</c:v>
                </c:pt>
                <c:pt idx="6">
                  <c:v>140</c:v>
                </c:pt>
                <c:pt idx="7">
                  <c:v>145.19999999999999</c:v>
                </c:pt>
                <c:pt idx="8">
                  <c:v>146.69999999999999</c:v>
                </c:pt>
                <c:pt idx="9">
                  <c:v>154.80000000000001</c:v>
                </c:pt>
                <c:pt idx="10">
                  <c:v>161.4</c:v>
                </c:pt>
                <c:pt idx="11">
                  <c:v>164.6</c:v>
                </c:pt>
                <c:pt idx="12">
                  <c:v>166.5</c:v>
                </c:pt>
                <c:pt idx="13">
                  <c:v>169.6</c:v>
                </c:pt>
                <c:pt idx="14">
                  <c:v>169.8</c:v>
                </c:pt>
                <c:pt idx="15" formatCode="#\ ##0.0">
                  <c:v>171.6</c:v>
                </c:pt>
                <c:pt idx="16">
                  <c:v>174.1</c:v>
                </c:pt>
                <c:pt idx="17">
                  <c:v>175.3</c:v>
                </c:pt>
                <c:pt idx="18">
                  <c:v>198.9</c:v>
                </c:pt>
                <c:pt idx="19">
                  <c:v>213.3</c:v>
                </c:pt>
                <c:pt idx="20">
                  <c:v>214.4</c:v>
                </c:pt>
                <c:pt idx="21">
                  <c:v>219.8</c:v>
                </c:pt>
                <c:pt idx="22">
                  <c:v>222.5</c:v>
                </c:pt>
                <c:pt idx="23">
                  <c:v>232.5</c:v>
                </c:pt>
                <c:pt idx="24">
                  <c:v>251.9</c:v>
                </c:pt>
                <c:pt idx="25">
                  <c:v>260.60000000000002</c:v>
                </c:pt>
                <c:pt idx="26">
                  <c:v>263.8</c:v>
                </c:pt>
                <c:pt idx="27">
                  <c:v>280.39999999999998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C4-4021-A73C-57357F6A2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 algn="ctr"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ctr">
        <a:defRPr lang="en-US" sz="1197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cs-CZ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Počty</a:t>
            </a:r>
            <a:r>
              <a:rPr lang="cs-CZ" baseline="0"/>
              <a:t> u</a:t>
            </a:r>
            <a:r>
              <a:rPr lang="cs-CZ"/>
              <a:t>končených hospitalizací 2020</a:t>
            </a:r>
            <a:endParaRPr lang="cs-CZ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260808404558405"/>
          <c:y val="0.10882321428571429"/>
          <c:w val="0.86678222934472937"/>
          <c:h val="0.685365123918388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5A-4A80-80EC-22537F1BA2CF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D5A-4A80-80EC-22537F1BA2CF}"/>
              </c:ext>
            </c:extLst>
          </c:dPt>
          <c:dPt>
            <c:idx val="18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3E88-41E4-907E-0E5E2753F50B}"/>
              </c:ext>
            </c:extLst>
          </c:dPt>
          <c:cat>
            <c:strRef>
              <c:f>List1!$A$2:$A$27</c:f>
              <c:strCache>
                <c:ptCount val="26"/>
                <c:pt idx="0">
                  <c:v>Liechtenstein</c:v>
                </c:pt>
                <c:pt idx="1">
                  <c:v>Lithuania</c:v>
                </c:pt>
                <c:pt idx="2">
                  <c:v>Bulgaria</c:v>
                </c:pt>
                <c:pt idx="3">
                  <c:v>Sweden</c:v>
                </c:pt>
                <c:pt idx="4">
                  <c:v>Romania</c:v>
                </c:pt>
                <c:pt idx="5">
                  <c:v>Portugal</c:v>
                </c:pt>
                <c:pt idx="6">
                  <c:v>Spain</c:v>
                </c:pt>
                <c:pt idx="7">
                  <c:v>Ireland</c:v>
                </c:pt>
                <c:pt idx="8">
                  <c:v>Netherlands</c:v>
                </c:pt>
                <c:pt idx="9">
                  <c:v>Italy</c:v>
                </c:pt>
                <c:pt idx="10">
                  <c:v>Slovenia</c:v>
                </c:pt>
                <c:pt idx="11">
                  <c:v>Norway</c:v>
                </c:pt>
                <c:pt idx="12">
                  <c:v>Croatia</c:v>
                </c:pt>
                <c:pt idx="13">
                  <c:v>Serbia</c:v>
                </c:pt>
                <c:pt idx="14">
                  <c:v>Finland</c:v>
                </c:pt>
                <c:pt idx="15">
                  <c:v>Switzerland</c:v>
                </c:pt>
                <c:pt idx="16">
                  <c:v>Hungary</c:v>
                </c:pt>
                <c:pt idx="17">
                  <c:v>Estonia</c:v>
                </c:pt>
                <c:pt idx="18">
                  <c:v>Czechia</c:v>
                </c:pt>
                <c:pt idx="19">
                  <c:v>France</c:v>
                </c:pt>
                <c:pt idx="20">
                  <c:v>Poland</c:v>
                </c:pt>
                <c:pt idx="21">
                  <c:v>Slovakia</c:v>
                </c:pt>
                <c:pt idx="22">
                  <c:v>Belgium</c:v>
                </c:pt>
                <c:pt idx="23">
                  <c:v>Germany</c:v>
                </c:pt>
                <c:pt idx="24">
                  <c:v>Latvia</c:v>
                </c:pt>
                <c:pt idx="25">
                  <c:v>Austria</c:v>
                </c:pt>
              </c:strCache>
            </c:strRef>
          </c:cat>
          <c:val>
            <c:numRef>
              <c:f>List1!$B$2:$B$27</c:f>
              <c:numCache>
                <c:formatCode>#\ ##0.##########</c:formatCode>
                <c:ptCount val="26"/>
                <c:pt idx="0">
                  <c:v>7.7</c:v>
                </c:pt>
                <c:pt idx="1">
                  <c:v>11.8</c:v>
                </c:pt>
                <c:pt idx="2" formatCode="#\ ##0.0">
                  <c:v>13.3</c:v>
                </c:pt>
                <c:pt idx="3">
                  <c:v>35.299999999999997</c:v>
                </c:pt>
                <c:pt idx="4">
                  <c:v>49.6</c:v>
                </c:pt>
                <c:pt idx="5" formatCode="#\ ##0.0">
                  <c:v>61.9</c:v>
                </c:pt>
                <c:pt idx="6">
                  <c:v>75.599999999999994</c:v>
                </c:pt>
                <c:pt idx="7">
                  <c:v>83.6</c:v>
                </c:pt>
                <c:pt idx="8">
                  <c:v>86</c:v>
                </c:pt>
                <c:pt idx="9" formatCode="#\ ##0.0">
                  <c:v>97.4</c:v>
                </c:pt>
                <c:pt idx="10">
                  <c:v>111.7</c:v>
                </c:pt>
                <c:pt idx="11" formatCode="#\ ##0.0">
                  <c:v>116.1</c:v>
                </c:pt>
                <c:pt idx="12">
                  <c:v>118.6</c:v>
                </c:pt>
                <c:pt idx="13" formatCode="#\ ##0.0">
                  <c:v>127.2</c:v>
                </c:pt>
                <c:pt idx="14">
                  <c:v>141.5</c:v>
                </c:pt>
                <c:pt idx="15">
                  <c:v>153.30000000000001</c:v>
                </c:pt>
                <c:pt idx="16">
                  <c:v>158.69999999999999</c:v>
                </c:pt>
                <c:pt idx="17">
                  <c:v>169.8</c:v>
                </c:pt>
                <c:pt idx="18">
                  <c:v>172.2</c:v>
                </c:pt>
                <c:pt idx="19">
                  <c:v>191.4</c:v>
                </c:pt>
                <c:pt idx="20">
                  <c:v>194.8</c:v>
                </c:pt>
                <c:pt idx="21">
                  <c:v>200.2</c:v>
                </c:pt>
                <c:pt idx="22">
                  <c:v>245.4</c:v>
                </c:pt>
                <c:pt idx="23">
                  <c:v>260.10000000000002</c:v>
                </c:pt>
                <c:pt idx="24">
                  <c:v>345.5</c:v>
                </c:pt>
                <c:pt idx="25">
                  <c:v>455.6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5A-4A80-80EC-22537F1BA2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ax val="60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b="1">
                <a:solidFill>
                  <a:schemeClr val="tx1"/>
                </a:solidFill>
              </a:rPr>
              <a:t>ženy</a:t>
            </a:r>
            <a:endParaRPr lang="en-US" b="1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fruit_vege2!$L$2</c:f>
              <c:strCache>
                <c:ptCount val="1"/>
                <c:pt idx="0">
                  <c:v>ženy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7E-4B48-ABE5-5F790CB9FF83}"/>
              </c:ext>
            </c:extLst>
          </c:dPt>
          <c:dLbls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97E-4B48-ABE5-5F790CB9FF83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97E-4B48-ABE5-5F790CB9FF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fruit_vege2!$K$3:$K$34</c:f>
              <c:strCache>
                <c:ptCount val="32"/>
                <c:pt idx="0">
                  <c:v>Rumunsko</c:v>
                </c:pt>
                <c:pt idx="1">
                  <c:v>Lotyšsko</c:v>
                </c:pt>
                <c:pt idx="2">
                  <c:v>Bulharsko</c:v>
                </c:pt>
                <c:pt idx="3">
                  <c:v>Srbsko</c:v>
                </c:pt>
                <c:pt idx="4">
                  <c:v>Česko</c:v>
                </c:pt>
                <c:pt idx="5">
                  <c:v>Lucembursko</c:v>
                </c:pt>
                <c:pt idx="6">
                  <c:v>Nizozemsko</c:v>
                </c:pt>
                <c:pt idx="7">
                  <c:v>Litva</c:v>
                </c:pt>
                <c:pt idx="8">
                  <c:v>Slovensko</c:v>
                </c:pt>
                <c:pt idx="9">
                  <c:v>Turecko</c:v>
                </c:pt>
                <c:pt idx="10">
                  <c:v>Estonsko</c:v>
                </c:pt>
                <c:pt idx="11">
                  <c:v>Polsko</c:v>
                </c:pt>
                <c:pt idx="12">
                  <c:v>Maďarsko</c:v>
                </c:pt>
                <c:pt idx="13">
                  <c:v>Malta</c:v>
                </c:pt>
                <c:pt idx="14">
                  <c:v>Kypr</c:v>
                </c:pt>
                <c:pt idx="15">
                  <c:v>Dánsko</c:v>
                </c:pt>
                <c:pt idx="16">
                  <c:v>Finsko</c:v>
                </c:pt>
                <c:pt idx="17">
                  <c:v>Švédsko</c:v>
                </c:pt>
                <c:pt idx="18">
                  <c:v>Řecko</c:v>
                </c:pt>
                <c:pt idx="19">
                  <c:v>Island</c:v>
                </c:pt>
                <c:pt idx="20">
                  <c:v>EU 27</c:v>
                </c:pt>
                <c:pt idx="21">
                  <c:v>Rakousko</c:v>
                </c:pt>
                <c:pt idx="22">
                  <c:v>Chorvatsko</c:v>
                </c:pt>
                <c:pt idx="23">
                  <c:v>Slovinsko</c:v>
                </c:pt>
                <c:pt idx="24">
                  <c:v>Portugalsko</c:v>
                </c:pt>
                <c:pt idx="25">
                  <c:v>Německo</c:v>
                </c:pt>
                <c:pt idx="26">
                  <c:v>Norsko</c:v>
                </c:pt>
                <c:pt idx="27">
                  <c:v>Itálie</c:v>
                </c:pt>
                <c:pt idx="28">
                  <c:v>Francie</c:v>
                </c:pt>
                <c:pt idx="29">
                  <c:v>Španělsko</c:v>
                </c:pt>
                <c:pt idx="30">
                  <c:v>Irsko</c:v>
                </c:pt>
                <c:pt idx="31">
                  <c:v>Belgie</c:v>
                </c:pt>
              </c:strCache>
            </c:strRef>
          </c:cat>
          <c:val>
            <c:numRef>
              <c:f>fruit_vege2!$L$3:$L$34</c:f>
              <c:numCache>
                <c:formatCode>General</c:formatCode>
                <c:ptCount val="32"/>
                <c:pt idx="0">
                  <c:v>29.700000000000003</c:v>
                </c:pt>
                <c:pt idx="1">
                  <c:v>51.4</c:v>
                </c:pt>
                <c:pt idx="2">
                  <c:v>54.9</c:v>
                </c:pt>
                <c:pt idx="3">
                  <c:v>59.8</c:v>
                </c:pt>
                <c:pt idx="4">
                  <c:v>60</c:v>
                </c:pt>
                <c:pt idx="5">
                  <c:v>60.5</c:v>
                </c:pt>
                <c:pt idx="6">
                  <c:v>63.2</c:v>
                </c:pt>
                <c:pt idx="7">
                  <c:v>64.400000000000006</c:v>
                </c:pt>
                <c:pt idx="8">
                  <c:v>64.8</c:v>
                </c:pt>
                <c:pt idx="9">
                  <c:v>65.5</c:v>
                </c:pt>
                <c:pt idx="10">
                  <c:v>67.099999999999994</c:v>
                </c:pt>
                <c:pt idx="11">
                  <c:v>67.8</c:v>
                </c:pt>
                <c:pt idx="12">
                  <c:v>69.3</c:v>
                </c:pt>
                <c:pt idx="13">
                  <c:v>69.599999999999994</c:v>
                </c:pt>
                <c:pt idx="14">
                  <c:v>69.900000000000006</c:v>
                </c:pt>
                <c:pt idx="15">
                  <c:v>70</c:v>
                </c:pt>
                <c:pt idx="16">
                  <c:v>70.8</c:v>
                </c:pt>
                <c:pt idx="17">
                  <c:v>70.900000000000006</c:v>
                </c:pt>
                <c:pt idx="18">
                  <c:v>71.2</c:v>
                </c:pt>
                <c:pt idx="19">
                  <c:v>72.7</c:v>
                </c:pt>
                <c:pt idx="20">
                  <c:v>72.900000000000006</c:v>
                </c:pt>
                <c:pt idx="21">
                  <c:v>73.2</c:v>
                </c:pt>
                <c:pt idx="22">
                  <c:v>74.2</c:v>
                </c:pt>
                <c:pt idx="23">
                  <c:v>74.900000000000006</c:v>
                </c:pt>
                <c:pt idx="24">
                  <c:v>76.2</c:v>
                </c:pt>
                <c:pt idx="25">
                  <c:v>76.400000000000006</c:v>
                </c:pt>
                <c:pt idx="26">
                  <c:v>77.900000000000006</c:v>
                </c:pt>
                <c:pt idx="27">
                  <c:v>79.099999999999994</c:v>
                </c:pt>
                <c:pt idx="28">
                  <c:v>79.900000000000006</c:v>
                </c:pt>
                <c:pt idx="29">
                  <c:v>80.7</c:v>
                </c:pt>
                <c:pt idx="30">
                  <c:v>83.4</c:v>
                </c:pt>
                <c:pt idx="31">
                  <c:v>86.1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7E-4B48-ABE5-5F790CB9FF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157665552"/>
        <c:axId val="157664720"/>
      </c:barChart>
      <c:catAx>
        <c:axId val="15766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4720"/>
        <c:crosses val="autoZero"/>
        <c:auto val="1"/>
        <c:lblAlgn val="ctr"/>
        <c:lblOffset val="100"/>
        <c:noMultiLvlLbl val="0"/>
      </c:catAx>
      <c:valAx>
        <c:axId val="15766472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555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cs-CZ" sz="1862" b="0" i="0" u="none" strike="noStrike" kern="1200" spc="0" baseline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Počty ukončených hospitalizací 2021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cs-CZ" sz="1862" b="0" i="0" u="none" strike="noStrike" kern="1200" spc="0" baseline="0">
              <a:solidFill>
                <a:prstClr val="black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7878131021194609E-2"/>
          <c:y val="0.1062854609929078"/>
          <c:w val="0.87477552986512519"/>
          <c:h val="0.682896146042179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Hospital discharges I21_I22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FC4-4021-A73C-57357F6A2AC6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FC4-4021-A73C-57357F6A2AC6}"/>
              </c:ext>
            </c:extLst>
          </c:dPt>
          <c:dPt>
            <c:idx val="19"/>
            <c:invertIfNegative val="0"/>
            <c:bubble3D val="0"/>
            <c:spPr>
              <a:solidFill>
                <a:srgbClr val="C10C1D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9FFD-4521-8955-6393AB7C3B8B}"/>
              </c:ext>
            </c:extLst>
          </c:dPt>
          <c:cat>
            <c:strRef>
              <c:f>List1!$A$2:$A$29</c:f>
              <c:strCache>
                <c:ptCount val="28"/>
                <c:pt idx="0">
                  <c:v>Liechtenstein</c:v>
                </c:pt>
                <c:pt idx="1">
                  <c:v>Lithuania</c:v>
                </c:pt>
                <c:pt idx="2">
                  <c:v>Bulgaria</c:v>
                </c:pt>
                <c:pt idx="3">
                  <c:v>Sweden</c:v>
                </c:pt>
                <c:pt idx="4">
                  <c:v>Montenegro</c:v>
                </c:pt>
                <c:pt idx="5">
                  <c:v>Romania</c:v>
                </c:pt>
                <c:pt idx="6">
                  <c:v>Portugal</c:v>
                </c:pt>
                <c:pt idx="7">
                  <c:v>Netherlands</c:v>
                </c:pt>
                <c:pt idx="8">
                  <c:v>Spain</c:v>
                </c:pt>
                <c:pt idx="9">
                  <c:v>Ireland</c:v>
                </c:pt>
                <c:pt idx="10">
                  <c:v>Norway</c:v>
                </c:pt>
                <c:pt idx="11">
                  <c:v>Hungary</c:v>
                </c:pt>
                <c:pt idx="12">
                  <c:v>Slovenia</c:v>
                </c:pt>
                <c:pt idx="13">
                  <c:v>Italy</c:v>
                </c:pt>
                <c:pt idx="14">
                  <c:v>Croatia</c:v>
                </c:pt>
                <c:pt idx="15">
                  <c:v>Estonia</c:v>
                </c:pt>
                <c:pt idx="16">
                  <c:v>Finland</c:v>
                </c:pt>
                <c:pt idx="17">
                  <c:v>Serbia</c:v>
                </c:pt>
                <c:pt idx="18">
                  <c:v>Switzerland</c:v>
                </c:pt>
                <c:pt idx="19">
                  <c:v>Czechia</c:v>
                </c:pt>
                <c:pt idx="20">
                  <c:v>Cyprus</c:v>
                </c:pt>
                <c:pt idx="21">
                  <c:v>Slovakia</c:v>
                </c:pt>
                <c:pt idx="22">
                  <c:v>France</c:v>
                </c:pt>
                <c:pt idx="23">
                  <c:v>Poland</c:v>
                </c:pt>
                <c:pt idx="24">
                  <c:v>Germany</c:v>
                </c:pt>
                <c:pt idx="25">
                  <c:v>Belgium</c:v>
                </c:pt>
                <c:pt idx="26">
                  <c:v>Latvia</c:v>
                </c:pt>
                <c:pt idx="27">
                  <c:v>Austria</c:v>
                </c:pt>
              </c:strCache>
            </c:strRef>
          </c:cat>
          <c:val>
            <c:numRef>
              <c:f>List1!$B$2:$B$29</c:f>
              <c:numCache>
                <c:formatCode>#\ ##0.0</c:formatCode>
                <c:ptCount val="28"/>
                <c:pt idx="0" formatCode="#\ ##0.##########">
                  <c:v>5.0999999999999996</c:v>
                </c:pt>
                <c:pt idx="1">
                  <c:v>12</c:v>
                </c:pt>
                <c:pt idx="2" formatCode="#\ ##0.##########">
                  <c:v>12.3</c:v>
                </c:pt>
                <c:pt idx="3">
                  <c:v>33</c:v>
                </c:pt>
                <c:pt idx="4">
                  <c:v>35</c:v>
                </c:pt>
                <c:pt idx="5" formatCode="#\ ##0.##########">
                  <c:v>55.6</c:v>
                </c:pt>
                <c:pt idx="6" formatCode="#\ ##0.##########">
                  <c:v>66.400000000000006</c:v>
                </c:pt>
                <c:pt idx="7" formatCode="#\ ##0.##########">
                  <c:v>79.2</c:v>
                </c:pt>
                <c:pt idx="8">
                  <c:v>80</c:v>
                </c:pt>
                <c:pt idx="9" formatCode="#\ ##0.##########">
                  <c:v>86.8</c:v>
                </c:pt>
                <c:pt idx="10" formatCode="#\ ##0.##########">
                  <c:v>110.4</c:v>
                </c:pt>
                <c:pt idx="11" formatCode="#\ ##0.##########">
                  <c:v>115.6</c:v>
                </c:pt>
                <c:pt idx="12" formatCode="#\ ##0.##########">
                  <c:v>119.1</c:v>
                </c:pt>
                <c:pt idx="13" formatCode="#\ ##0.##########">
                  <c:v>120.7</c:v>
                </c:pt>
                <c:pt idx="14" formatCode="#\ ##0.##########">
                  <c:v>124.6</c:v>
                </c:pt>
                <c:pt idx="15" formatCode="#\ ##0.##########">
                  <c:v>133.5</c:v>
                </c:pt>
                <c:pt idx="16" formatCode="#\ ##0.##########">
                  <c:v>134.9</c:v>
                </c:pt>
                <c:pt idx="17" formatCode="#\ ##0.##########">
                  <c:v>145.69999999999999</c:v>
                </c:pt>
                <c:pt idx="18" formatCode="#\ ##0.##########">
                  <c:v>153.80000000000001</c:v>
                </c:pt>
                <c:pt idx="19" formatCode="#\ ##0.##########">
                  <c:v>165.6</c:v>
                </c:pt>
                <c:pt idx="20">
                  <c:v>173</c:v>
                </c:pt>
                <c:pt idx="21" formatCode="#\ ##0.##########">
                  <c:v>175.1</c:v>
                </c:pt>
                <c:pt idx="22" formatCode="#\ ##0.##########">
                  <c:v>206.1</c:v>
                </c:pt>
                <c:pt idx="23" formatCode="#\ ##0.##########">
                  <c:v>235.7</c:v>
                </c:pt>
                <c:pt idx="24" formatCode="#\ ##0.##########">
                  <c:v>260.89999999999998</c:v>
                </c:pt>
                <c:pt idx="25" formatCode="#\ ##0.##########">
                  <c:v>263.10000000000002</c:v>
                </c:pt>
                <c:pt idx="26" formatCode="#\ ##0.##########">
                  <c:v>288.5</c:v>
                </c:pt>
                <c:pt idx="27" formatCode="#\ ##0.##########">
                  <c:v>498.7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C4-4021-A73C-57357F6A2A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620700927"/>
        <c:axId val="1620700511"/>
      </c:barChart>
      <c:catAx>
        <c:axId val="16207009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 algn="ctr"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511"/>
        <c:crosses val="autoZero"/>
        <c:auto val="1"/>
        <c:lblAlgn val="ctr"/>
        <c:lblOffset val="100"/>
        <c:noMultiLvlLbl val="0"/>
      </c:catAx>
      <c:valAx>
        <c:axId val="1620700511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/>
                  <a:t>Počet pacientů</a:t>
                </a:r>
              </a:p>
            </c:rich>
          </c:tx>
          <c:layout>
            <c:manualLayout>
              <c:xMode val="edge"/>
              <c:yMode val="edge"/>
              <c:x val="0"/>
              <c:y val="0.388173479328337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197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207009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ctr">
        <a:defRPr lang="en-US" sz="1197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cs-CZ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29E5-4165-9203-6C671720E96F}"/>
              </c:ext>
            </c:extLst>
          </c:dPt>
          <c:dPt>
            <c:idx val="2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D1-44F3-A11B-4FA7178F3AAA}"/>
              </c:ext>
            </c:extLst>
          </c:dPt>
          <c:dPt>
            <c:idx val="3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088-4996-8E18-8EF5E1A85523}"/>
              </c:ext>
            </c:extLst>
          </c:dPt>
          <c:cat>
            <c:strRef>
              <c:f>List1!$A$2:$A$44</c:f>
              <c:strCache>
                <c:ptCount val="43"/>
                <c:pt idx="0">
                  <c:v>Kyrgyzstan</c:v>
                </c:pt>
                <c:pt idx="1">
                  <c:v>Uzbekistan</c:v>
                </c:pt>
                <c:pt idx="2">
                  <c:v>Egypt</c:v>
                </c:pt>
                <c:pt idx="3">
                  <c:v>Ukraine</c:v>
                </c:pt>
                <c:pt idx="4">
                  <c:v>Republic of Moldova</c:v>
                </c:pt>
                <c:pt idx="5">
                  <c:v>Azerbaijan</c:v>
                </c:pt>
                <c:pt idx="6">
                  <c:v>United Kingdom</c:v>
                </c:pt>
                <c:pt idx="7">
                  <c:v>Sweden</c:v>
                </c:pt>
                <c:pt idx="8">
                  <c:v>Republic of Kosovo</c:v>
                </c:pt>
                <c:pt idx="9">
                  <c:v>Romania</c:v>
                </c:pt>
                <c:pt idx="10">
                  <c:v>Belarus</c:v>
                </c:pt>
                <c:pt idx="11">
                  <c:v>Bosnia &amp; Herzegovina</c:v>
                </c:pt>
                <c:pt idx="12">
                  <c:v>Malta</c:v>
                </c:pt>
                <c:pt idx="13">
                  <c:v>Netherlands</c:v>
                </c:pt>
                <c:pt idx="14">
                  <c:v>Portugal</c:v>
                </c:pt>
                <c:pt idx="15">
                  <c:v>Croatia</c:v>
                </c:pt>
                <c:pt idx="16">
                  <c:v>Spain</c:v>
                </c:pt>
                <c:pt idx="17">
                  <c:v>North Macedonia</c:v>
                </c:pt>
                <c:pt idx="18">
                  <c:v>Republic of Georgia</c:v>
                </c:pt>
                <c:pt idx="19">
                  <c:v>Slovakia</c:v>
                </c:pt>
                <c:pt idx="20">
                  <c:v>Luxembourg</c:v>
                </c:pt>
                <c:pt idx="21">
                  <c:v>Austria</c:v>
                </c:pt>
                <c:pt idx="22">
                  <c:v>Estonia</c:v>
                </c:pt>
                <c:pt idx="23">
                  <c:v>Armenia</c:v>
                </c:pt>
                <c:pt idx="24">
                  <c:v>Ireland</c:v>
                </c:pt>
                <c:pt idx="25">
                  <c:v>Serbia</c:v>
                </c:pt>
                <c:pt idx="26">
                  <c:v>Poland</c:v>
                </c:pt>
                <c:pt idx="27">
                  <c:v>Greece</c:v>
                </c:pt>
                <c:pt idx="28">
                  <c:v>France</c:v>
                </c:pt>
                <c:pt idx="29">
                  <c:v>Denmark</c:v>
                </c:pt>
                <c:pt idx="30">
                  <c:v>Montenegro</c:v>
                </c:pt>
                <c:pt idx="31">
                  <c:v>Iceland</c:v>
                </c:pt>
                <c:pt idx="32">
                  <c:v>Italy</c:v>
                </c:pt>
                <c:pt idx="33">
                  <c:v>Norway</c:v>
                </c:pt>
                <c:pt idx="34">
                  <c:v>Lithuania</c:v>
                </c:pt>
                <c:pt idx="35">
                  <c:v>Finland</c:v>
                </c:pt>
                <c:pt idx="36">
                  <c:v>Czech Republic</c:v>
                </c:pt>
                <c:pt idx="37">
                  <c:v>Slovenia</c:v>
                </c:pt>
                <c:pt idx="38">
                  <c:v>Germany</c:v>
                </c:pt>
                <c:pt idx="39">
                  <c:v>Hungary</c:v>
                </c:pt>
                <c:pt idx="40">
                  <c:v>Latvia</c:v>
                </c:pt>
                <c:pt idx="41">
                  <c:v>Switzerland</c:v>
                </c:pt>
                <c:pt idx="42">
                  <c:v>Belgium</c:v>
                </c:pt>
              </c:strCache>
            </c:strRef>
          </c:cat>
          <c:val>
            <c:numRef>
              <c:f>List1!$B$2:$B$44</c:f>
              <c:numCache>
                <c:formatCode>General</c:formatCode>
                <c:ptCount val="43"/>
                <c:pt idx="0">
                  <c:v>394</c:v>
                </c:pt>
                <c:pt idx="1">
                  <c:v>455</c:v>
                </c:pt>
                <c:pt idx="2">
                  <c:v>996</c:v>
                </c:pt>
                <c:pt idx="3">
                  <c:v>1105</c:v>
                </c:pt>
                <c:pt idx="4">
                  <c:v>1359</c:v>
                </c:pt>
                <c:pt idx="5">
                  <c:v>1584</c:v>
                </c:pt>
                <c:pt idx="6">
                  <c:v>1873</c:v>
                </c:pt>
                <c:pt idx="7">
                  <c:v>1922</c:v>
                </c:pt>
                <c:pt idx="8">
                  <c:v>2030</c:v>
                </c:pt>
                <c:pt idx="9">
                  <c:v>2212</c:v>
                </c:pt>
                <c:pt idx="10">
                  <c:v>2432</c:v>
                </c:pt>
                <c:pt idx="11">
                  <c:v>2694</c:v>
                </c:pt>
                <c:pt idx="12">
                  <c:v>2954</c:v>
                </c:pt>
                <c:pt idx="13">
                  <c:v>3260</c:v>
                </c:pt>
                <c:pt idx="14">
                  <c:v>3278</c:v>
                </c:pt>
                <c:pt idx="15">
                  <c:v>3393</c:v>
                </c:pt>
                <c:pt idx="16">
                  <c:v>3508</c:v>
                </c:pt>
                <c:pt idx="17">
                  <c:v>3750</c:v>
                </c:pt>
                <c:pt idx="18">
                  <c:v>3897</c:v>
                </c:pt>
                <c:pt idx="19">
                  <c:v>3912</c:v>
                </c:pt>
                <c:pt idx="20">
                  <c:v>3993</c:v>
                </c:pt>
                <c:pt idx="21">
                  <c:v>4085</c:v>
                </c:pt>
                <c:pt idx="22">
                  <c:v>4214</c:v>
                </c:pt>
                <c:pt idx="23">
                  <c:v>4314</c:v>
                </c:pt>
                <c:pt idx="24">
                  <c:v>4438</c:v>
                </c:pt>
                <c:pt idx="25">
                  <c:v>4447</c:v>
                </c:pt>
                <c:pt idx="26">
                  <c:v>4544</c:v>
                </c:pt>
                <c:pt idx="27">
                  <c:v>4554</c:v>
                </c:pt>
                <c:pt idx="28">
                  <c:v>4672</c:v>
                </c:pt>
                <c:pt idx="29">
                  <c:v>4701</c:v>
                </c:pt>
                <c:pt idx="30">
                  <c:v>4777</c:v>
                </c:pt>
                <c:pt idx="31">
                  <c:v>4913</c:v>
                </c:pt>
                <c:pt idx="32">
                  <c:v>5102</c:v>
                </c:pt>
                <c:pt idx="33">
                  <c:v>5770</c:v>
                </c:pt>
                <c:pt idx="34">
                  <c:v>5784</c:v>
                </c:pt>
                <c:pt idx="35">
                  <c:v>5962</c:v>
                </c:pt>
                <c:pt idx="36">
                  <c:v>5973</c:v>
                </c:pt>
                <c:pt idx="37">
                  <c:v>5991</c:v>
                </c:pt>
                <c:pt idx="38">
                  <c:v>6136</c:v>
                </c:pt>
                <c:pt idx="39">
                  <c:v>6141</c:v>
                </c:pt>
                <c:pt idx="40">
                  <c:v>6227</c:v>
                </c:pt>
                <c:pt idx="41">
                  <c:v>6773</c:v>
                </c:pt>
                <c:pt idx="42">
                  <c:v>6898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D1-44F3-A11B-4FA7178F3A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27"/>
        <c:axId val="2006181967"/>
        <c:axId val="2006174895"/>
      </c:barChart>
      <c:catAx>
        <c:axId val="2006181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366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06174895"/>
        <c:crosses val="autoZero"/>
        <c:auto val="1"/>
        <c:lblAlgn val="ctr"/>
        <c:lblOffset val="100"/>
        <c:noMultiLvlLbl val="0"/>
      </c:catAx>
      <c:valAx>
        <c:axId val="2006174895"/>
        <c:scaling>
          <c:orientation val="minMax"/>
        </c:scaling>
        <c:delete val="0"/>
        <c:axPos val="l"/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06181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lang="cs-CZ" sz="1600" b="1" i="0" u="none" strike="noStrike" kern="1200" baseline="0" dirty="0" smtClean="0">
                <a:solidFill>
                  <a:srgbClr val="DA2B46"/>
                </a:solidFill>
                <a:latin typeface="Calibri" panose="020F0502020204030204"/>
                <a:ea typeface="Arial"/>
                <a:cs typeface="Arial"/>
              </a:defRPr>
            </a:pPr>
            <a:r>
              <a:rPr kumimoji="1" lang="cs-CZ" sz="1600" b="1" i="0" u="none" strike="noStrike" kern="1200" baseline="0">
                <a:solidFill>
                  <a:srgbClr val="DA2B46"/>
                </a:solidFill>
                <a:latin typeface="Calibri" panose="020F0502020204030204"/>
                <a:ea typeface="Arial"/>
                <a:cs typeface="Arial"/>
              </a:rPr>
              <a:t>Rok 2021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32047303036361413"/>
          <c:y val="0.11360138888888889"/>
          <c:w val="0.63573648148148154"/>
          <c:h val="0.86608559027777776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1-022B-47D7-91AA-4B70B714B1E4}"/>
              </c:ext>
            </c:extLst>
          </c:dPt>
          <c:dPt>
            <c:idx val="3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5-022B-47D7-91AA-4B70B714B1E4}"/>
              </c:ext>
            </c:extLst>
          </c:dPt>
          <c:dPt>
            <c:idx val="4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3-022B-47D7-91AA-4B70B714B1E4}"/>
              </c:ext>
            </c:extLst>
          </c:dPt>
          <c:cat>
            <c:strRef>
              <c:f>Sheet1!$A$2:$A$27</c:f>
              <c:strCache>
                <c:ptCount val="26"/>
                <c:pt idx="0">
                  <c:v>Hungary</c:v>
                </c:pt>
                <c:pt idx="1">
                  <c:v>Austria</c:v>
                </c:pt>
                <c:pt idx="2">
                  <c:v>Estonia</c:v>
                </c:pt>
                <c:pt idx="3">
                  <c:v>Czechia</c:v>
                </c:pt>
                <c:pt idx="4">
                  <c:v>Portugal</c:v>
                </c:pt>
                <c:pt idx="5">
                  <c:v>Italy</c:v>
                </c:pt>
                <c:pt idx="6">
                  <c:v>Germany</c:v>
                </c:pt>
                <c:pt idx="7">
                  <c:v>Spain</c:v>
                </c:pt>
                <c:pt idx="8">
                  <c:v>Lithuania</c:v>
                </c:pt>
                <c:pt idx="9">
                  <c:v>Switzerland</c:v>
                </c:pt>
                <c:pt idx="10">
                  <c:v>Latvia</c:v>
                </c:pt>
                <c:pt idx="11">
                  <c:v>Finland</c:v>
                </c:pt>
                <c:pt idx="12">
                  <c:v>Ireland</c:v>
                </c:pt>
                <c:pt idx="13">
                  <c:v>Serbia</c:v>
                </c:pt>
                <c:pt idx="14">
                  <c:v>Romania</c:v>
                </c:pt>
                <c:pt idx="15">
                  <c:v>Slovenia</c:v>
                </c:pt>
                <c:pt idx="16">
                  <c:v>Croatia</c:v>
                </c:pt>
                <c:pt idx="17">
                  <c:v>Montenegro</c:v>
                </c:pt>
                <c:pt idx="18">
                  <c:v>Belgium</c:v>
                </c:pt>
                <c:pt idx="19">
                  <c:v>Poland</c:v>
                </c:pt>
                <c:pt idx="20">
                  <c:v>Slovakia</c:v>
                </c:pt>
                <c:pt idx="21">
                  <c:v>France</c:v>
                </c:pt>
                <c:pt idx="22">
                  <c:v>Cyprus</c:v>
                </c:pt>
                <c:pt idx="23">
                  <c:v>Netherlands</c:v>
                </c:pt>
                <c:pt idx="24">
                  <c:v>Sweden</c:v>
                </c:pt>
                <c:pt idx="25">
                  <c:v>Liechtenstein</c:v>
                </c:pt>
              </c:strCache>
            </c:strRef>
          </c:cat>
          <c:val>
            <c:numRef>
              <c:f>Sheet1!$B$2:$B$27</c:f>
              <c:numCache>
                <c:formatCode>#\ ##0.##########</c:formatCode>
                <c:ptCount val="26"/>
                <c:pt idx="0">
                  <c:v>11.1</c:v>
                </c:pt>
                <c:pt idx="1">
                  <c:v>10.4</c:v>
                </c:pt>
                <c:pt idx="2">
                  <c:v>10.3</c:v>
                </c:pt>
                <c:pt idx="3" formatCode="#\ ##0.0">
                  <c:v>10</c:v>
                </c:pt>
                <c:pt idx="4">
                  <c:v>9.5</c:v>
                </c:pt>
                <c:pt idx="5">
                  <c:v>9.3000000000000007</c:v>
                </c:pt>
                <c:pt idx="6">
                  <c:v>8.9</c:v>
                </c:pt>
                <c:pt idx="7">
                  <c:v>8.5</c:v>
                </c:pt>
                <c:pt idx="8">
                  <c:v>8.5</c:v>
                </c:pt>
                <c:pt idx="9">
                  <c:v>8.3000000000000007</c:v>
                </c:pt>
                <c:pt idx="10">
                  <c:v>8.1999999999999993</c:v>
                </c:pt>
                <c:pt idx="11" formatCode="#\ ##0.0">
                  <c:v>8</c:v>
                </c:pt>
                <c:pt idx="12">
                  <c:v>7.8</c:v>
                </c:pt>
                <c:pt idx="13">
                  <c:v>7.7</c:v>
                </c:pt>
                <c:pt idx="14">
                  <c:v>7.4</c:v>
                </c:pt>
                <c:pt idx="15">
                  <c:v>7.4</c:v>
                </c:pt>
                <c:pt idx="16">
                  <c:v>7.1</c:v>
                </c:pt>
                <c:pt idx="17">
                  <c:v>7.1</c:v>
                </c:pt>
                <c:pt idx="18">
                  <c:v>6.9</c:v>
                </c:pt>
                <c:pt idx="19">
                  <c:v>6.7</c:v>
                </c:pt>
                <c:pt idx="20">
                  <c:v>6.5</c:v>
                </c:pt>
                <c:pt idx="21">
                  <c:v>6.3</c:v>
                </c:pt>
                <c:pt idx="22">
                  <c:v>5.3</c:v>
                </c:pt>
                <c:pt idx="23">
                  <c:v>5.3</c:v>
                </c:pt>
                <c:pt idx="24">
                  <c:v>5.0999999999999996</c:v>
                </c:pt>
                <c:pt idx="25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22B-47D7-91AA-4B70B714B1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5"/>
          <c:min val="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41" b="1" i="0" u="none" strike="noStrike" kern="1200" baseline="0">
                <a:solidFill>
                  <a:prstClr val="black"/>
                </a:solidFill>
                <a:latin typeface="Arial"/>
                <a:ea typeface="Arial"/>
                <a:cs typeface="Arial"/>
              </a:defRPr>
            </a:pPr>
            <a:r>
              <a:rPr kumimoji="1" lang="cs-CZ" altLang="cs-CZ" sz="1600" b="1">
                <a:solidFill>
                  <a:srgbClr val="DA2B46"/>
                </a:solidFill>
                <a:latin typeface="Calibri" panose="020F0502020204030204"/>
              </a:rPr>
              <a:t>Rok 2011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41" b="1" i="0" u="none" strike="noStrike" kern="1200" baseline="0">
                <a:solidFill>
                  <a:prstClr val="black"/>
                </a:solidFill>
                <a:latin typeface="Arial"/>
                <a:ea typeface="Arial"/>
                <a:cs typeface="Arial"/>
              </a:defRPr>
            </a:pPr>
            <a:endParaRPr lang="en-US"/>
          </a:p>
        </c:rich>
      </c:tx>
      <c:layout>
        <c:manualLayout>
          <c:xMode val="edge"/>
          <c:yMode val="edge"/>
          <c:x val="0.3608984682042139"/>
          <c:y val="1.424690186115172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2047303036361413"/>
          <c:y val="0.12721579861111112"/>
          <c:w val="0.63103277777777789"/>
          <c:h val="0.8526248263888887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4BD0-42C9-8F3F-1513AF859F1E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F63A-4B8F-8086-69FFEA4AC3E8}"/>
              </c:ext>
            </c:extLst>
          </c:dPt>
          <c:dPt>
            <c:idx val="5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5-F63A-4B8F-8086-69FFEA4AC3E8}"/>
              </c:ext>
            </c:extLst>
          </c:dPt>
          <c:cat>
            <c:strRef>
              <c:f>Sheet1!$A$2:$A$30</c:f>
              <c:strCache>
                <c:ptCount val="29"/>
                <c:pt idx="0">
                  <c:v>Finland</c:v>
                </c:pt>
                <c:pt idx="1">
                  <c:v>Czechia</c:v>
                </c:pt>
                <c:pt idx="2">
                  <c:v>Hungary</c:v>
                </c:pt>
                <c:pt idx="3">
                  <c:v>Austria</c:v>
                </c:pt>
                <c:pt idx="4">
                  <c:v>Estonia</c:v>
                </c:pt>
                <c:pt idx="5">
                  <c:v>Malta</c:v>
                </c:pt>
                <c:pt idx="6">
                  <c:v>Germany</c:v>
                </c:pt>
                <c:pt idx="7">
                  <c:v>Croatia</c:v>
                </c:pt>
                <c:pt idx="8">
                  <c:v>United Kingdom</c:v>
                </c:pt>
                <c:pt idx="9">
                  <c:v>Ireland</c:v>
                </c:pt>
                <c:pt idx="10">
                  <c:v>Italy</c:v>
                </c:pt>
                <c:pt idx="11">
                  <c:v>Switzerland</c:v>
                </c:pt>
                <c:pt idx="12">
                  <c:v>Luxembourg</c:v>
                </c:pt>
                <c:pt idx="13">
                  <c:v>Portugal</c:v>
                </c:pt>
                <c:pt idx="14">
                  <c:v>Lithuania</c:v>
                </c:pt>
                <c:pt idx="15">
                  <c:v>Belgium</c:v>
                </c:pt>
                <c:pt idx="16">
                  <c:v>Spain</c:v>
                </c:pt>
                <c:pt idx="17">
                  <c:v>Slovenia</c:v>
                </c:pt>
                <c:pt idx="18">
                  <c:v>Romania</c:v>
                </c:pt>
                <c:pt idx="19">
                  <c:v>Slovakia</c:v>
                </c:pt>
                <c:pt idx="20">
                  <c:v>France</c:v>
                </c:pt>
                <c:pt idx="21">
                  <c:v>Latvia</c:v>
                </c:pt>
                <c:pt idx="22">
                  <c:v>Poland</c:v>
                </c:pt>
                <c:pt idx="23">
                  <c:v>Cyprus</c:v>
                </c:pt>
                <c:pt idx="24">
                  <c:v>Netherlands</c:v>
                </c:pt>
                <c:pt idx="25">
                  <c:v>Denmark</c:v>
                </c:pt>
                <c:pt idx="26">
                  <c:v>Norway</c:v>
                </c:pt>
                <c:pt idx="27">
                  <c:v>Bulgaria</c:v>
                </c:pt>
                <c:pt idx="28">
                  <c:v>Türkiye</c:v>
                </c:pt>
              </c:strCache>
            </c:strRef>
          </c:cat>
          <c:val>
            <c:numRef>
              <c:f>Sheet1!$B$2:$B$30</c:f>
              <c:numCache>
                <c:formatCode>#\ ##0.##########</c:formatCode>
                <c:ptCount val="29"/>
                <c:pt idx="0" formatCode="#\ ##0.0">
                  <c:v>14</c:v>
                </c:pt>
                <c:pt idx="1">
                  <c:v>12.6</c:v>
                </c:pt>
                <c:pt idx="2" formatCode="#\ ##0.0">
                  <c:v>12</c:v>
                </c:pt>
                <c:pt idx="3">
                  <c:v>10.8</c:v>
                </c:pt>
                <c:pt idx="4">
                  <c:v>10.7</c:v>
                </c:pt>
                <c:pt idx="5">
                  <c:v>9.8000000000000007</c:v>
                </c:pt>
                <c:pt idx="6">
                  <c:v>9.6</c:v>
                </c:pt>
                <c:pt idx="7">
                  <c:v>9.5</c:v>
                </c:pt>
                <c:pt idx="8">
                  <c:v>9.3000000000000007</c:v>
                </c:pt>
                <c:pt idx="9">
                  <c:v>9.1999999999999993</c:v>
                </c:pt>
                <c:pt idx="10">
                  <c:v>9.1999999999999993</c:v>
                </c:pt>
                <c:pt idx="11">
                  <c:v>8.6</c:v>
                </c:pt>
                <c:pt idx="12">
                  <c:v>8.5</c:v>
                </c:pt>
                <c:pt idx="13">
                  <c:v>8.3000000000000007</c:v>
                </c:pt>
                <c:pt idx="14">
                  <c:v>8.1</c:v>
                </c:pt>
                <c:pt idx="15">
                  <c:v>7.8</c:v>
                </c:pt>
                <c:pt idx="16">
                  <c:v>7.8</c:v>
                </c:pt>
                <c:pt idx="17">
                  <c:v>7.8</c:v>
                </c:pt>
                <c:pt idx="18">
                  <c:v>7.5</c:v>
                </c:pt>
                <c:pt idx="19">
                  <c:v>7.3</c:v>
                </c:pt>
                <c:pt idx="20" formatCode="#\ ##0.0">
                  <c:v>7</c:v>
                </c:pt>
                <c:pt idx="21">
                  <c:v>6.9</c:v>
                </c:pt>
                <c:pt idx="22">
                  <c:v>6.9</c:v>
                </c:pt>
                <c:pt idx="23">
                  <c:v>6.2</c:v>
                </c:pt>
                <c:pt idx="24" formatCode="#\ ##0.0">
                  <c:v>6</c:v>
                </c:pt>
                <c:pt idx="25">
                  <c:v>5.0999999999999996</c:v>
                </c:pt>
                <c:pt idx="26">
                  <c:v>4.9000000000000004</c:v>
                </c:pt>
                <c:pt idx="27">
                  <c:v>4.7</c:v>
                </c:pt>
                <c:pt idx="28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3A-4B8F-8086-69FFEA4A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5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1" lang="cs-CZ" sz="1600" b="1" i="0" u="none" strike="noStrike" kern="1200" baseline="0" dirty="0" smtClean="0">
                <a:solidFill>
                  <a:srgbClr val="DA2B46"/>
                </a:solidFill>
                <a:latin typeface="Calibri" panose="020F0502020204030204"/>
                <a:ea typeface="Arial"/>
                <a:cs typeface="Arial"/>
              </a:defRPr>
            </a:pPr>
            <a:r>
              <a:rPr kumimoji="1" lang="cs-CZ" sz="1600" b="1" i="0" u="none" strike="noStrike" kern="1200" baseline="0">
                <a:solidFill>
                  <a:srgbClr val="DA2B46"/>
                </a:solidFill>
                <a:latin typeface="Calibri" panose="020F0502020204030204"/>
                <a:ea typeface="Arial"/>
                <a:cs typeface="Arial"/>
              </a:rPr>
              <a:t>Rok 2020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32047303036361413"/>
          <c:y val="0.11360138888888889"/>
          <c:w val="0.63573648148148154"/>
          <c:h val="0.86608559027777776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2C23-48E2-BB86-EE98CC786ABC}"/>
              </c:ext>
            </c:extLst>
          </c:dPt>
          <c:dPt>
            <c:idx val="4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0-9EE8-4A03-AA4C-6FD027E92A0B}"/>
              </c:ext>
            </c:extLst>
          </c:dPt>
          <c:cat>
            <c:strRef>
              <c:f>Sheet1!$A$2:$A$27</c:f>
              <c:strCache>
                <c:ptCount val="26"/>
                <c:pt idx="0">
                  <c:v>Hungary</c:v>
                </c:pt>
                <c:pt idx="1">
                  <c:v>Czechia</c:v>
                </c:pt>
                <c:pt idx="2">
                  <c:v>Estonia</c:v>
                </c:pt>
                <c:pt idx="3">
                  <c:v>Austria</c:v>
                </c:pt>
                <c:pt idx="4">
                  <c:v>Portugal</c:v>
                </c:pt>
                <c:pt idx="5">
                  <c:v>Italy</c:v>
                </c:pt>
                <c:pt idx="6">
                  <c:v>Germany</c:v>
                </c:pt>
                <c:pt idx="7">
                  <c:v>Spain</c:v>
                </c:pt>
                <c:pt idx="8">
                  <c:v>Lithuania</c:v>
                </c:pt>
                <c:pt idx="9">
                  <c:v>Switzerland</c:v>
                </c:pt>
                <c:pt idx="10">
                  <c:v>Ireland</c:v>
                </c:pt>
                <c:pt idx="11">
                  <c:v>Finland</c:v>
                </c:pt>
                <c:pt idx="12">
                  <c:v>Slovenia</c:v>
                </c:pt>
                <c:pt idx="13">
                  <c:v>Serbia</c:v>
                </c:pt>
                <c:pt idx="14">
                  <c:v>Romania</c:v>
                </c:pt>
                <c:pt idx="15">
                  <c:v>Croatia</c:v>
                </c:pt>
                <c:pt idx="16">
                  <c:v>Belgium</c:v>
                </c:pt>
                <c:pt idx="17">
                  <c:v>Latvia</c:v>
                </c:pt>
                <c:pt idx="18">
                  <c:v>Poland</c:v>
                </c:pt>
                <c:pt idx="19">
                  <c:v>Slovakia</c:v>
                </c:pt>
                <c:pt idx="20">
                  <c:v>France</c:v>
                </c:pt>
                <c:pt idx="21">
                  <c:v>Netherlands</c:v>
                </c:pt>
                <c:pt idx="22">
                  <c:v>Sweden</c:v>
                </c:pt>
                <c:pt idx="23">
                  <c:v>Liechtenstein</c:v>
                </c:pt>
                <c:pt idx="24">
                  <c:v>Bulgaria</c:v>
                </c:pt>
                <c:pt idx="25">
                  <c:v>Norway</c:v>
                </c:pt>
              </c:strCache>
            </c:strRef>
          </c:cat>
          <c:val>
            <c:numRef>
              <c:f>Sheet1!$B$2:$B$27</c:f>
              <c:numCache>
                <c:formatCode>#\ ##0.0</c:formatCode>
                <c:ptCount val="26"/>
                <c:pt idx="0">
                  <c:v>14</c:v>
                </c:pt>
                <c:pt idx="1">
                  <c:v>12</c:v>
                </c:pt>
                <c:pt idx="2" formatCode="#\ ##0.##########">
                  <c:v>10.6</c:v>
                </c:pt>
                <c:pt idx="3" formatCode="#\ ##0.##########">
                  <c:v>10.6</c:v>
                </c:pt>
                <c:pt idx="4">
                  <c:v>10</c:v>
                </c:pt>
                <c:pt idx="5" formatCode="#\ ##0.##########">
                  <c:v>9.6999999999999993</c:v>
                </c:pt>
                <c:pt idx="6">
                  <c:v>9</c:v>
                </c:pt>
                <c:pt idx="7" formatCode="#\ ##0.##########">
                  <c:v>8.6</c:v>
                </c:pt>
                <c:pt idx="8" formatCode="#\ ##0.##########">
                  <c:v>8.4</c:v>
                </c:pt>
                <c:pt idx="9" formatCode="#\ ##0.##########">
                  <c:v>8.3000000000000007</c:v>
                </c:pt>
                <c:pt idx="10" formatCode="#\ ##0.##########">
                  <c:v>8.1999999999999993</c:v>
                </c:pt>
                <c:pt idx="11" formatCode="#\ ##0.##########">
                  <c:v>8.1</c:v>
                </c:pt>
                <c:pt idx="12" formatCode="#\ ##0.##########">
                  <c:v>7.9</c:v>
                </c:pt>
                <c:pt idx="13" formatCode="#\ ##0.##########">
                  <c:v>7.8</c:v>
                </c:pt>
                <c:pt idx="14" formatCode="#\ ##0.##########">
                  <c:v>7.6</c:v>
                </c:pt>
                <c:pt idx="15" formatCode="#\ ##0.##########">
                  <c:v>7.2</c:v>
                </c:pt>
                <c:pt idx="16" formatCode="#\ ##0.##########">
                  <c:v>7.1</c:v>
                </c:pt>
                <c:pt idx="17" formatCode="#\ ##0.##########">
                  <c:v>6.9</c:v>
                </c:pt>
                <c:pt idx="18" formatCode="#\ ##0.##########">
                  <c:v>6.9</c:v>
                </c:pt>
                <c:pt idx="19" formatCode="#\ ##0.##########">
                  <c:v>6.7</c:v>
                </c:pt>
                <c:pt idx="20" formatCode="#\ ##0.##########">
                  <c:v>6.4</c:v>
                </c:pt>
                <c:pt idx="21" formatCode="#\ ##0.##########">
                  <c:v>5.4</c:v>
                </c:pt>
                <c:pt idx="22" formatCode="#\ ##0.##########">
                  <c:v>5.0999999999999996</c:v>
                </c:pt>
                <c:pt idx="23" formatCode="#\ ##0.##########">
                  <c:v>4.8</c:v>
                </c:pt>
                <c:pt idx="24" formatCode="#\ ##0.##########">
                  <c:v>4.2</c:v>
                </c:pt>
                <c:pt idx="25" formatCode="#\ ##0.##########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E8-4A03-AA4C-6FD027E92A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5"/>
          <c:min val="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60986611111111122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invertIfNegative val="0"/>
          <c:dPt>
            <c:idx val="6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1-EAED-4AD2-B701-72E82D496EF0}"/>
              </c:ext>
            </c:extLst>
          </c:dPt>
          <c:dPt>
            <c:idx val="7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5-1C58-4F8F-816E-7518C19DDBFE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EAED-4AD2-B701-72E82D496EF0}"/>
              </c:ext>
            </c:extLst>
          </c:dPt>
          <c:dPt>
            <c:idx val="17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6-EAED-4AD2-B701-72E82D496EF0}"/>
              </c:ext>
            </c:extLst>
          </c:dPt>
          <c:dPt>
            <c:idx val="27"/>
            <c:invertIfNegative val="0"/>
            <c:bubble3D val="0"/>
            <c:spPr>
              <a:solidFill>
                <a:srgbClr val="A5A5A5"/>
              </a:solidFill>
            </c:spPr>
            <c:extLst>
              <c:ext xmlns:c16="http://schemas.microsoft.com/office/drawing/2014/chart" uri="{C3380CC4-5D6E-409C-BE32-E72D297353CC}">
                <c16:uniqueId val="{00000008-EAED-4AD2-B701-72E82D496EF0}"/>
              </c:ext>
            </c:extLst>
          </c:dPt>
          <c:cat>
            <c:strRef>
              <c:f>Sheet1!$A$2:$A$29</c:f>
              <c:strCache>
                <c:ptCount val="28"/>
                <c:pt idx="0">
                  <c:v>Bulgaria</c:v>
                </c:pt>
                <c:pt idx="1">
                  <c:v>Latvia</c:v>
                </c:pt>
                <c:pt idx="2">
                  <c:v>Lithuania</c:v>
                </c:pt>
                <c:pt idx="3">
                  <c:v>Romania</c:v>
                </c:pt>
                <c:pt idx="4">
                  <c:v>Hungary</c:v>
                </c:pt>
                <c:pt idx="5">
                  <c:v>Estonia</c:v>
                </c:pt>
                <c:pt idx="6">
                  <c:v>Croatia</c:v>
                </c:pt>
                <c:pt idx="7">
                  <c:v>Czechia</c:v>
                </c:pt>
                <c:pt idx="8">
                  <c:v>Poland</c:v>
                </c:pt>
                <c:pt idx="9">
                  <c:v>Slovakia</c:v>
                </c:pt>
                <c:pt idx="10">
                  <c:v>Greece</c:v>
                </c:pt>
                <c:pt idx="11">
                  <c:v>Germany</c:v>
                </c:pt>
                <c:pt idx="12">
                  <c:v>Austria</c:v>
                </c:pt>
                <c:pt idx="13">
                  <c:v>EU27</c:v>
                </c:pt>
                <c:pt idx="14">
                  <c:v>Finland</c:v>
                </c:pt>
                <c:pt idx="15">
                  <c:v>Italy</c:v>
                </c:pt>
                <c:pt idx="16">
                  <c:v>Sweden</c:v>
                </c:pt>
                <c:pt idx="17">
                  <c:v>Slovenia</c:v>
                </c:pt>
                <c:pt idx="18">
                  <c:v>Malta</c:v>
                </c:pt>
                <c:pt idx="19">
                  <c:v>Portugal</c:v>
                </c:pt>
                <c:pt idx="20">
                  <c:v>Belgium</c:v>
                </c:pt>
                <c:pt idx="21">
                  <c:v>Spain</c:v>
                </c:pt>
                <c:pt idx="22">
                  <c:v>Luxembourg</c:v>
                </c:pt>
                <c:pt idx="23">
                  <c:v>Denmark</c:v>
                </c:pt>
                <c:pt idx="24">
                  <c:v>Cyprus</c:v>
                </c:pt>
                <c:pt idx="25">
                  <c:v>Netherlands</c:v>
                </c:pt>
                <c:pt idx="26">
                  <c:v>France</c:v>
                </c:pt>
                <c:pt idx="27">
                  <c:v>Ireland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986.61</c:v>
                </c:pt>
                <c:pt idx="1">
                  <c:v>761.37</c:v>
                </c:pt>
                <c:pt idx="2">
                  <c:v>760.87</c:v>
                </c:pt>
                <c:pt idx="3">
                  <c:v>753.4</c:v>
                </c:pt>
                <c:pt idx="4">
                  <c:v>643.80999999999995</c:v>
                </c:pt>
                <c:pt idx="5">
                  <c:v>614.94000000000005</c:v>
                </c:pt>
                <c:pt idx="6">
                  <c:v>580.52</c:v>
                </c:pt>
                <c:pt idx="7">
                  <c:v>503.05</c:v>
                </c:pt>
                <c:pt idx="8">
                  <c:v>446.8</c:v>
                </c:pt>
                <c:pt idx="9">
                  <c:v>441.24</c:v>
                </c:pt>
                <c:pt idx="10">
                  <c:v>427.96</c:v>
                </c:pt>
                <c:pt idx="11">
                  <c:v>427.88</c:v>
                </c:pt>
                <c:pt idx="12">
                  <c:v>387.31</c:v>
                </c:pt>
                <c:pt idx="13">
                  <c:v>386.68</c:v>
                </c:pt>
                <c:pt idx="14">
                  <c:v>375.32</c:v>
                </c:pt>
                <c:pt idx="15">
                  <c:v>374</c:v>
                </c:pt>
                <c:pt idx="16">
                  <c:v>370.01</c:v>
                </c:pt>
                <c:pt idx="17">
                  <c:v>355.12</c:v>
                </c:pt>
                <c:pt idx="18">
                  <c:v>350.5</c:v>
                </c:pt>
                <c:pt idx="19">
                  <c:v>299.48</c:v>
                </c:pt>
                <c:pt idx="20">
                  <c:v>282.04000000000002</c:v>
                </c:pt>
                <c:pt idx="21">
                  <c:v>251.57</c:v>
                </c:pt>
                <c:pt idx="22">
                  <c:v>249.45</c:v>
                </c:pt>
                <c:pt idx="23">
                  <c:v>241.88</c:v>
                </c:pt>
                <c:pt idx="24">
                  <c:v>239.4</c:v>
                </c:pt>
                <c:pt idx="25">
                  <c:v>230.01</c:v>
                </c:pt>
                <c:pt idx="26">
                  <c:v>216.91</c:v>
                </c:pt>
                <c:pt idx="27">
                  <c:v>200.8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3A-4B8F-8086-69FFEA4A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200"/>
          <c:min val="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  <c:majorUnit val="200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61927351851851864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dPt>
            <c:idx val="7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4-521E-4DEC-8014-2EAA594AD767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57-4AF3-8704-B335635361DC}"/>
              </c:ext>
            </c:extLst>
          </c:dPt>
          <c:dPt>
            <c:idx val="2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157-4AF3-8704-B335635361DC}"/>
              </c:ext>
            </c:extLst>
          </c:dPt>
          <c:cat>
            <c:strRef>
              <c:f>Sheet1!$A$2:$A$29</c:f>
              <c:strCache>
                <c:ptCount val="28"/>
                <c:pt idx="0">
                  <c:v>Bulgaria</c:v>
                </c:pt>
                <c:pt idx="1">
                  <c:v>Romania</c:v>
                </c:pt>
                <c:pt idx="2">
                  <c:v>Lithuania</c:v>
                </c:pt>
                <c:pt idx="3">
                  <c:v>Latvia</c:v>
                </c:pt>
                <c:pt idx="4">
                  <c:v>Hungary</c:v>
                </c:pt>
                <c:pt idx="5">
                  <c:v>Estonia</c:v>
                </c:pt>
                <c:pt idx="6">
                  <c:v>Croatia</c:v>
                </c:pt>
                <c:pt idx="7">
                  <c:v>Czechia</c:v>
                </c:pt>
                <c:pt idx="8">
                  <c:v>Poland</c:v>
                </c:pt>
                <c:pt idx="9">
                  <c:v>Slovakia</c:v>
                </c:pt>
                <c:pt idx="10">
                  <c:v>Greece</c:v>
                </c:pt>
                <c:pt idx="11">
                  <c:v>Germany</c:v>
                </c:pt>
                <c:pt idx="12">
                  <c:v>Italy</c:v>
                </c:pt>
                <c:pt idx="13">
                  <c:v>EU27</c:v>
                </c:pt>
                <c:pt idx="14">
                  <c:v>Slovenia</c:v>
                </c:pt>
                <c:pt idx="15">
                  <c:v>Austria</c:v>
                </c:pt>
                <c:pt idx="16">
                  <c:v>Finland</c:v>
                </c:pt>
                <c:pt idx="17">
                  <c:v>Portugal</c:v>
                </c:pt>
                <c:pt idx="18">
                  <c:v>Sweden</c:v>
                </c:pt>
                <c:pt idx="19">
                  <c:v>Spain</c:v>
                </c:pt>
                <c:pt idx="20">
                  <c:v>Malta</c:v>
                </c:pt>
                <c:pt idx="21">
                  <c:v>Belgium</c:v>
                </c:pt>
                <c:pt idx="22">
                  <c:v>Cyprus</c:v>
                </c:pt>
                <c:pt idx="23">
                  <c:v>Netherlands</c:v>
                </c:pt>
                <c:pt idx="24">
                  <c:v>France</c:v>
                </c:pt>
                <c:pt idx="25">
                  <c:v>Denmark</c:v>
                </c:pt>
                <c:pt idx="26">
                  <c:v>Ireland</c:v>
                </c:pt>
                <c:pt idx="27">
                  <c:v>Luxembourg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1075.77</c:v>
                </c:pt>
                <c:pt idx="1">
                  <c:v>846</c:v>
                </c:pt>
                <c:pt idx="2">
                  <c:v>819</c:v>
                </c:pt>
                <c:pt idx="3">
                  <c:v>811.55</c:v>
                </c:pt>
                <c:pt idx="4">
                  <c:v>675.08</c:v>
                </c:pt>
                <c:pt idx="5">
                  <c:v>580.13</c:v>
                </c:pt>
                <c:pt idx="6">
                  <c:v>564.70000000000005</c:v>
                </c:pt>
                <c:pt idx="7">
                  <c:v>475.86</c:v>
                </c:pt>
                <c:pt idx="8">
                  <c:v>460.77</c:v>
                </c:pt>
                <c:pt idx="9">
                  <c:v>455.08</c:v>
                </c:pt>
                <c:pt idx="10">
                  <c:v>426.81</c:v>
                </c:pt>
                <c:pt idx="11">
                  <c:v>407.39</c:v>
                </c:pt>
                <c:pt idx="12">
                  <c:v>381.15</c:v>
                </c:pt>
                <c:pt idx="13">
                  <c:v>379.03</c:v>
                </c:pt>
                <c:pt idx="14">
                  <c:v>372.14</c:v>
                </c:pt>
                <c:pt idx="15">
                  <c:v>366.31</c:v>
                </c:pt>
                <c:pt idx="16">
                  <c:v>335.34</c:v>
                </c:pt>
                <c:pt idx="17">
                  <c:v>328.82</c:v>
                </c:pt>
                <c:pt idx="18">
                  <c:v>272.77999999999997</c:v>
                </c:pt>
                <c:pt idx="19">
                  <c:v>252.18</c:v>
                </c:pt>
                <c:pt idx="20">
                  <c:v>240.04</c:v>
                </c:pt>
                <c:pt idx="21">
                  <c:v>228.84</c:v>
                </c:pt>
                <c:pt idx="22">
                  <c:v>207.17</c:v>
                </c:pt>
                <c:pt idx="23">
                  <c:v>203.14</c:v>
                </c:pt>
                <c:pt idx="24">
                  <c:v>200.07</c:v>
                </c:pt>
                <c:pt idx="25">
                  <c:v>196.08</c:v>
                </c:pt>
                <c:pt idx="26">
                  <c:v>176.58</c:v>
                </c:pt>
                <c:pt idx="27">
                  <c:v>172.74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E8-4A03-AA4C-6FD027E92A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200"/>
          <c:min val="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  <c:majorUnit val="200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61927351851851864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dPt>
            <c:idx val="9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3-5E5A-415F-9261-58CCD50FC7CD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91C-44F6-A2A9-770F6DB1B3ED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091C-44F6-A2A9-770F6DB1B3ED}"/>
              </c:ext>
            </c:extLst>
          </c:dPt>
          <c:cat>
            <c:strRef>
              <c:f>Sheet1!$A$2:$A$29</c:f>
              <c:strCache>
                <c:ptCount val="28"/>
                <c:pt idx="0">
                  <c:v>Bulgaria</c:v>
                </c:pt>
                <c:pt idx="1">
                  <c:v>Romania</c:v>
                </c:pt>
                <c:pt idx="2">
                  <c:v>Latvia</c:v>
                </c:pt>
                <c:pt idx="3">
                  <c:v>Lithuania</c:v>
                </c:pt>
                <c:pt idx="4">
                  <c:v>Hungary</c:v>
                </c:pt>
                <c:pt idx="5">
                  <c:v>Estonia</c:v>
                </c:pt>
                <c:pt idx="6">
                  <c:v>Croatia</c:v>
                </c:pt>
                <c:pt idx="7">
                  <c:v>Slovakia</c:v>
                </c:pt>
                <c:pt idx="8">
                  <c:v>Poland</c:v>
                </c:pt>
                <c:pt idx="9">
                  <c:v>Czechia</c:v>
                </c:pt>
                <c:pt idx="10">
                  <c:v>Greece</c:v>
                </c:pt>
                <c:pt idx="11">
                  <c:v>Germany</c:v>
                </c:pt>
                <c:pt idx="12">
                  <c:v>EU27</c:v>
                </c:pt>
                <c:pt idx="13">
                  <c:v>Italy</c:v>
                </c:pt>
                <c:pt idx="14">
                  <c:v>Slovenia</c:v>
                </c:pt>
                <c:pt idx="15">
                  <c:v>Austria</c:v>
                </c:pt>
                <c:pt idx="16">
                  <c:v>Finland</c:v>
                </c:pt>
                <c:pt idx="17">
                  <c:v>Portugal</c:v>
                </c:pt>
                <c:pt idx="18">
                  <c:v>Sweden</c:v>
                </c:pt>
                <c:pt idx="19">
                  <c:v>Spain</c:v>
                </c:pt>
                <c:pt idx="20">
                  <c:v>Malta</c:v>
                </c:pt>
                <c:pt idx="21">
                  <c:v>Belgium</c:v>
                </c:pt>
                <c:pt idx="22">
                  <c:v>Netherlands</c:v>
                </c:pt>
                <c:pt idx="23">
                  <c:v>Denmark</c:v>
                </c:pt>
                <c:pt idx="24">
                  <c:v>Cyprus</c:v>
                </c:pt>
                <c:pt idx="25">
                  <c:v>France</c:v>
                </c:pt>
                <c:pt idx="26">
                  <c:v>Ireland</c:v>
                </c:pt>
                <c:pt idx="27">
                  <c:v>Luxembourg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1162.42</c:v>
                </c:pt>
                <c:pt idx="1">
                  <c:v>903.38</c:v>
                </c:pt>
                <c:pt idx="2">
                  <c:v>898.81</c:v>
                </c:pt>
                <c:pt idx="3">
                  <c:v>821.22</c:v>
                </c:pt>
                <c:pt idx="4">
                  <c:v>676.64</c:v>
                </c:pt>
                <c:pt idx="5">
                  <c:v>630.46</c:v>
                </c:pt>
                <c:pt idx="6">
                  <c:v>585.59</c:v>
                </c:pt>
                <c:pt idx="7">
                  <c:v>482.34</c:v>
                </c:pt>
                <c:pt idx="8">
                  <c:v>479.6</c:v>
                </c:pt>
                <c:pt idx="9">
                  <c:v>456.31</c:v>
                </c:pt>
                <c:pt idx="10">
                  <c:v>439.29</c:v>
                </c:pt>
                <c:pt idx="11">
                  <c:v>410.6</c:v>
                </c:pt>
                <c:pt idx="12">
                  <c:v>383</c:v>
                </c:pt>
                <c:pt idx="13">
                  <c:v>366.89</c:v>
                </c:pt>
                <c:pt idx="14">
                  <c:v>362.94</c:v>
                </c:pt>
                <c:pt idx="15">
                  <c:v>350.95</c:v>
                </c:pt>
                <c:pt idx="16">
                  <c:v>340.3</c:v>
                </c:pt>
                <c:pt idx="17">
                  <c:v>304.07</c:v>
                </c:pt>
                <c:pt idx="18">
                  <c:v>265.20999999999998</c:v>
                </c:pt>
                <c:pt idx="19">
                  <c:v>250.4</c:v>
                </c:pt>
                <c:pt idx="20">
                  <c:v>236.82</c:v>
                </c:pt>
                <c:pt idx="21">
                  <c:v>229.38</c:v>
                </c:pt>
                <c:pt idx="22">
                  <c:v>206.16</c:v>
                </c:pt>
                <c:pt idx="23">
                  <c:v>204.33</c:v>
                </c:pt>
                <c:pt idx="24">
                  <c:v>203.81</c:v>
                </c:pt>
                <c:pt idx="25">
                  <c:v>203.6</c:v>
                </c:pt>
                <c:pt idx="26">
                  <c:v>184.24</c:v>
                </c:pt>
                <c:pt idx="27">
                  <c:v>164.2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E5A-415F-9261-58CCD50FC7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1200"/>
          <c:min val="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62632907407407412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0-F63A-4B8F-8086-69FFEA4AC3E8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F8DA-4CBE-8EDE-5AD7766FA979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F8DA-4CBE-8EDE-5AD7766FA979}"/>
              </c:ext>
            </c:extLst>
          </c:dPt>
          <c:cat>
            <c:strRef>
              <c:f>Sheet1!$A$2:$A$29</c:f>
              <c:strCache>
                <c:ptCount val="28"/>
                <c:pt idx="0">
                  <c:v>Lithuania</c:v>
                </c:pt>
                <c:pt idx="1">
                  <c:v>Latvia</c:v>
                </c:pt>
                <c:pt idx="2">
                  <c:v>Hungary</c:v>
                </c:pt>
                <c:pt idx="3">
                  <c:v>Estonia</c:v>
                </c:pt>
                <c:pt idx="4">
                  <c:v>Czechia</c:v>
                </c:pt>
                <c:pt idx="5">
                  <c:v>Croatia</c:v>
                </c:pt>
                <c:pt idx="6">
                  <c:v>Slovakia</c:v>
                </c:pt>
                <c:pt idx="7">
                  <c:v>Romania</c:v>
                </c:pt>
                <c:pt idx="8">
                  <c:v>Finland</c:v>
                </c:pt>
                <c:pt idx="9">
                  <c:v>Malta</c:v>
                </c:pt>
                <c:pt idx="10">
                  <c:v>Austria</c:v>
                </c:pt>
                <c:pt idx="11">
                  <c:v>Bulgaria</c:v>
                </c:pt>
                <c:pt idx="12">
                  <c:v>Germany</c:v>
                </c:pt>
                <c:pt idx="13">
                  <c:v>Sweden</c:v>
                </c:pt>
                <c:pt idx="14">
                  <c:v>EU27</c:v>
                </c:pt>
                <c:pt idx="15">
                  <c:v>Italy</c:v>
                </c:pt>
                <c:pt idx="16">
                  <c:v>Poland</c:v>
                </c:pt>
                <c:pt idx="17">
                  <c:v>Greece</c:v>
                </c:pt>
                <c:pt idx="18">
                  <c:v>Ireland</c:v>
                </c:pt>
                <c:pt idx="19">
                  <c:v>Slovenia</c:v>
                </c:pt>
                <c:pt idx="20">
                  <c:v>Denmark</c:v>
                </c:pt>
                <c:pt idx="21">
                  <c:v>Cyprus</c:v>
                </c:pt>
                <c:pt idx="22">
                  <c:v>Belgium</c:v>
                </c:pt>
                <c:pt idx="23">
                  <c:v>Spain</c:v>
                </c:pt>
                <c:pt idx="24">
                  <c:v>Luxembourg</c:v>
                </c:pt>
                <c:pt idx="25">
                  <c:v>Portugal</c:v>
                </c:pt>
                <c:pt idx="26">
                  <c:v>Netherlands</c:v>
                </c:pt>
                <c:pt idx="27">
                  <c:v>France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485.91</c:v>
                </c:pt>
                <c:pt idx="1">
                  <c:v>406.27</c:v>
                </c:pt>
                <c:pt idx="2">
                  <c:v>332.94</c:v>
                </c:pt>
                <c:pt idx="3">
                  <c:v>293.05</c:v>
                </c:pt>
                <c:pt idx="4">
                  <c:v>255.17</c:v>
                </c:pt>
                <c:pt idx="5">
                  <c:v>253.94</c:v>
                </c:pt>
                <c:pt idx="6">
                  <c:v>253.13</c:v>
                </c:pt>
                <c:pt idx="7">
                  <c:v>253.06</c:v>
                </c:pt>
                <c:pt idx="8">
                  <c:v>207.04</c:v>
                </c:pt>
                <c:pt idx="9">
                  <c:v>194.11</c:v>
                </c:pt>
                <c:pt idx="10">
                  <c:v>173.88</c:v>
                </c:pt>
                <c:pt idx="11">
                  <c:v>172.94</c:v>
                </c:pt>
                <c:pt idx="12">
                  <c:v>159.16999999999999</c:v>
                </c:pt>
                <c:pt idx="13">
                  <c:v>151.74</c:v>
                </c:pt>
                <c:pt idx="14">
                  <c:v>132.51</c:v>
                </c:pt>
                <c:pt idx="15">
                  <c:v>125.08</c:v>
                </c:pt>
                <c:pt idx="16">
                  <c:v>122.01</c:v>
                </c:pt>
                <c:pt idx="17">
                  <c:v>102.38</c:v>
                </c:pt>
                <c:pt idx="18">
                  <c:v>102.14</c:v>
                </c:pt>
                <c:pt idx="19">
                  <c:v>101.86</c:v>
                </c:pt>
                <c:pt idx="20">
                  <c:v>82.49</c:v>
                </c:pt>
                <c:pt idx="21">
                  <c:v>78.86</c:v>
                </c:pt>
                <c:pt idx="22">
                  <c:v>78.400000000000006</c:v>
                </c:pt>
                <c:pt idx="23">
                  <c:v>73.67</c:v>
                </c:pt>
                <c:pt idx="24">
                  <c:v>67.91</c:v>
                </c:pt>
                <c:pt idx="25">
                  <c:v>65.7</c:v>
                </c:pt>
                <c:pt idx="26">
                  <c:v>59.98</c:v>
                </c:pt>
                <c:pt idx="27">
                  <c:v>53.82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3A-4B8F-8086-69FFEA4AC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0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60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8100259259259257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dPt>
            <c:idx val="5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2-89C2-466D-B180-AFBEAE56A9CA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6C60-4D97-A97D-9D446F36A196}"/>
              </c:ext>
            </c:extLst>
          </c:dPt>
          <c:cat>
            <c:strRef>
              <c:f>Sheet1!$A$2:$A$29</c:f>
              <c:strCache>
                <c:ptCount val="28"/>
                <c:pt idx="0">
                  <c:v>Lithuania</c:v>
                </c:pt>
                <c:pt idx="1">
                  <c:v>Latvia</c:v>
                </c:pt>
                <c:pt idx="2">
                  <c:v>Hungary</c:v>
                </c:pt>
                <c:pt idx="3">
                  <c:v>Romania</c:v>
                </c:pt>
                <c:pt idx="4">
                  <c:v>Slovakia</c:v>
                </c:pt>
                <c:pt idx="5">
                  <c:v>Czechia</c:v>
                </c:pt>
                <c:pt idx="6">
                  <c:v>Bulgaria</c:v>
                </c:pt>
                <c:pt idx="7">
                  <c:v>Croatia</c:v>
                </c:pt>
                <c:pt idx="8">
                  <c:v>Estonia</c:v>
                </c:pt>
                <c:pt idx="9">
                  <c:v>Finland</c:v>
                </c:pt>
                <c:pt idx="10">
                  <c:v>Austria</c:v>
                </c:pt>
                <c:pt idx="11">
                  <c:v>Germany</c:v>
                </c:pt>
                <c:pt idx="12">
                  <c:v>Poland</c:v>
                </c:pt>
                <c:pt idx="13">
                  <c:v>Malta</c:v>
                </c:pt>
                <c:pt idx="14">
                  <c:v>Greece</c:v>
                </c:pt>
                <c:pt idx="15">
                  <c:v>EU27</c:v>
                </c:pt>
                <c:pt idx="16">
                  <c:v>Italy</c:v>
                </c:pt>
                <c:pt idx="17">
                  <c:v>Sweden</c:v>
                </c:pt>
                <c:pt idx="18">
                  <c:v>Slovenia</c:v>
                </c:pt>
                <c:pt idx="19">
                  <c:v>Ireland</c:v>
                </c:pt>
                <c:pt idx="20">
                  <c:v>Cyprus</c:v>
                </c:pt>
                <c:pt idx="21">
                  <c:v>Portugal</c:v>
                </c:pt>
                <c:pt idx="22">
                  <c:v>Spain</c:v>
                </c:pt>
                <c:pt idx="23">
                  <c:v>Denmark</c:v>
                </c:pt>
                <c:pt idx="24">
                  <c:v>Belgium</c:v>
                </c:pt>
                <c:pt idx="25">
                  <c:v>Netherlands</c:v>
                </c:pt>
                <c:pt idx="26">
                  <c:v>France</c:v>
                </c:pt>
                <c:pt idx="27">
                  <c:v>Luxembourg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507.64</c:v>
                </c:pt>
                <c:pt idx="1">
                  <c:v>346.97</c:v>
                </c:pt>
                <c:pt idx="2">
                  <c:v>327.02999999999997</c:v>
                </c:pt>
                <c:pt idx="3">
                  <c:v>288.93</c:v>
                </c:pt>
                <c:pt idx="4">
                  <c:v>278.32</c:v>
                </c:pt>
                <c:pt idx="5">
                  <c:v>220.79</c:v>
                </c:pt>
                <c:pt idx="6">
                  <c:v>219.83</c:v>
                </c:pt>
                <c:pt idx="7">
                  <c:v>187.88</c:v>
                </c:pt>
                <c:pt idx="8">
                  <c:v>160.28</c:v>
                </c:pt>
                <c:pt idx="9">
                  <c:v>155.37</c:v>
                </c:pt>
                <c:pt idx="10">
                  <c:v>151.51</c:v>
                </c:pt>
                <c:pt idx="11">
                  <c:v>146.49</c:v>
                </c:pt>
                <c:pt idx="12">
                  <c:v>143.83000000000001</c:v>
                </c:pt>
                <c:pt idx="13">
                  <c:v>135.06</c:v>
                </c:pt>
                <c:pt idx="14">
                  <c:v>129.91999999999999</c:v>
                </c:pt>
                <c:pt idx="15">
                  <c:v>123.07</c:v>
                </c:pt>
                <c:pt idx="16">
                  <c:v>107.12</c:v>
                </c:pt>
                <c:pt idx="17">
                  <c:v>94.4</c:v>
                </c:pt>
                <c:pt idx="18">
                  <c:v>85.43</c:v>
                </c:pt>
                <c:pt idx="19">
                  <c:v>83.85</c:v>
                </c:pt>
                <c:pt idx="20">
                  <c:v>69.28</c:v>
                </c:pt>
                <c:pt idx="21">
                  <c:v>66.11</c:v>
                </c:pt>
                <c:pt idx="22">
                  <c:v>62.2</c:v>
                </c:pt>
                <c:pt idx="23">
                  <c:v>57.26</c:v>
                </c:pt>
                <c:pt idx="24">
                  <c:v>53.79</c:v>
                </c:pt>
                <c:pt idx="25">
                  <c:v>46.49</c:v>
                </c:pt>
                <c:pt idx="26">
                  <c:v>46.22</c:v>
                </c:pt>
                <c:pt idx="27">
                  <c:v>44.26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E8-4A03-AA4C-6FD027E92A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60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  <c:majorUnit val="100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b="1">
                <a:solidFill>
                  <a:schemeClr val="tx1"/>
                </a:solidFill>
              </a:rPr>
              <a:t>muži</a:t>
            </a:r>
            <a:endParaRPr lang="en-US" b="1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fruit_vege2!$J$2</c:f>
              <c:strCache>
                <c:ptCount val="1"/>
                <c:pt idx="0">
                  <c:v>muži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85-4158-8474-1FD795B6EF8B}"/>
              </c:ext>
            </c:extLst>
          </c:dPt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85-4158-8474-1FD795B6EF8B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85-4158-8474-1FD795B6EF8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fruit_vege2!$I$3:$I$34</c:f>
              <c:strCache>
                <c:ptCount val="32"/>
                <c:pt idx="0">
                  <c:v>Rumunsko</c:v>
                </c:pt>
                <c:pt idx="1">
                  <c:v>Lotyšsko</c:v>
                </c:pt>
                <c:pt idx="2">
                  <c:v>Česko</c:v>
                </c:pt>
                <c:pt idx="3">
                  <c:v>Lucembursko</c:v>
                </c:pt>
                <c:pt idx="4">
                  <c:v>Bulharsko</c:v>
                </c:pt>
                <c:pt idx="5">
                  <c:v>Srbsko</c:v>
                </c:pt>
                <c:pt idx="6">
                  <c:v>Slovensko</c:v>
                </c:pt>
                <c:pt idx="7">
                  <c:v>Dánsko</c:v>
                </c:pt>
                <c:pt idx="8">
                  <c:v>Litva</c:v>
                </c:pt>
                <c:pt idx="9">
                  <c:v>Estonsko</c:v>
                </c:pt>
                <c:pt idx="10">
                  <c:v>Nizozemsko</c:v>
                </c:pt>
                <c:pt idx="11">
                  <c:v>Finsko</c:v>
                </c:pt>
                <c:pt idx="12">
                  <c:v>Švédsko</c:v>
                </c:pt>
                <c:pt idx="13">
                  <c:v>Rakousko</c:v>
                </c:pt>
                <c:pt idx="14">
                  <c:v>Polsko</c:v>
                </c:pt>
                <c:pt idx="15">
                  <c:v>Německo</c:v>
                </c:pt>
                <c:pt idx="16">
                  <c:v>Maďarsko</c:v>
                </c:pt>
                <c:pt idx="17">
                  <c:v>Malta</c:v>
                </c:pt>
                <c:pt idx="18">
                  <c:v>Island</c:v>
                </c:pt>
                <c:pt idx="19">
                  <c:v>Turecko</c:v>
                </c:pt>
                <c:pt idx="20">
                  <c:v>EU 27</c:v>
                </c:pt>
                <c:pt idx="21">
                  <c:v>Slovinsko</c:v>
                </c:pt>
                <c:pt idx="22">
                  <c:v>Řecko</c:v>
                </c:pt>
                <c:pt idx="23">
                  <c:v>Kypr</c:v>
                </c:pt>
                <c:pt idx="24">
                  <c:v>Norsko</c:v>
                </c:pt>
                <c:pt idx="25">
                  <c:v>Chorvatsko</c:v>
                </c:pt>
                <c:pt idx="26">
                  <c:v>Portugalsko</c:v>
                </c:pt>
                <c:pt idx="27">
                  <c:v>Francie</c:v>
                </c:pt>
                <c:pt idx="28">
                  <c:v>Španělsko</c:v>
                </c:pt>
                <c:pt idx="29">
                  <c:v>Itálie</c:v>
                </c:pt>
                <c:pt idx="30">
                  <c:v>Irsko</c:v>
                </c:pt>
                <c:pt idx="31">
                  <c:v>Belgie</c:v>
                </c:pt>
              </c:strCache>
            </c:strRef>
          </c:cat>
          <c:val>
            <c:numRef>
              <c:f>fruit_vege2!$J$3:$J$34</c:f>
              <c:numCache>
                <c:formatCode>General</c:formatCode>
                <c:ptCount val="32"/>
                <c:pt idx="0">
                  <c:v>22.900000000000006</c:v>
                </c:pt>
                <c:pt idx="1">
                  <c:v>39.5</c:v>
                </c:pt>
                <c:pt idx="2">
                  <c:v>43.1</c:v>
                </c:pt>
                <c:pt idx="3">
                  <c:v>43.4</c:v>
                </c:pt>
                <c:pt idx="4">
                  <c:v>50.7</c:v>
                </c:pt>
                <c:pt idx="5">
                  <c:v>50.7</c:v>
                </c:pt>
                <c:pt idx="6">
                  <c:v>52.3</c:v>
                </c:pt>
                <c:pt idx="7">
                  <c:v>52.5</c:v>
                </c:pt>
                <c:pt idx="8">
                  <c:v>52.6</c:v>
                </c:pt>
                <c:pt idx="9">
                  <c:v>53</c:v>
                </c:pt>
                <c:pt idx="10">
                  <c:v>53.1</c:v>
                </c:pt>
                <c:pt idx="11">
                  <c:v>53.4</c:v>
                </c:pt>
                <c:pt idx="12">
                  <c:v>53.6</c:v>
                </c:pt>
                <c:pt idx="13">
                  <c:v>54.9</c:v>
                </c:pt>
                <c:pt idx="14">
                  <c:v>56.5</c:v>
                </c:pt>
                <c:pt idx="15">
                  <c:v>56.8</c:v>
                </c:pt>
                <c:pt idx="16">
                  <c:v>57.5</c:v>
                </c:pt>
                <c:pt idx="17">
                  <c:v>58</c:v>
                </c:pt>
                <c:pt idx="18">
                  <c:v>58.2</c:v>
                </c:pt>
                <c:pt idx="19">
                  <c:v>59.5</c:v>
                </c:pt>
                <c:pt idx="20">
                  <c:v>61</c:v>
                </c:pt>
                <c:pt idx="21">
                  <c:v>61.3</c:v>
                </c:pt>
                <c:pt idx="22">
                  <c:v>62.2</c:v>
                </c:pt>
                <c:pt idx="23">
                  <c:v>63.4</c:v>
                </c:pt>
                <c:pt idx="24">
                  <c:v>63.7</c:v>
                </c:pt>
                <c:pt idx="25">
                  <c:v>67.900000000000006</c:v>
                </c:pt>
                <c:pt idx="26">
                  <c:v>68.400000000000006</c:v>
                </c:pt>
                <c:pt idx="27">
                  <c:v>69.2</c:v>
                </c:pt>
                <c:pt idx="28">
                  <c:v>72.3</c:v>
                </c:pt>
                <c:pt idx="29">
                  <c:v>72.900000000000006</c:v>
                </c:pt>
                <c:pt idx="30">
                  <c:v>78.5</c:v>
                </c:pt>
                <c:pt idx="31">
                  <c:v>78.8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885-4158-8474-1FD795B6E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157665552"/>
        <c:axId val="157664720"/>
      </c:barChart>
      <c:catAx>
        <c:axId val="15766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4720"/>
        <c:crosses val="autoZero"/>
        <c:auto val="1"/>
        <c:lblAlgn val="ctr"/>
        <c:lblOffset val="100"/>
        <c:noMultiLvlLbl val="0"/>
      </c:catAx>
      <c:valAx>
        <c:axId val="15766472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2047303036361413"/>
          <c:y val="7.6268426251834234E-2"/>
          <c:w val="0.58100259259259257"/>
          <c:h val="0.90357198346552603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  <c:pt idx="0">
                  <c:v>ASR (World)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rgbClr val="ED7D31"/>
              </a:solidFill>
            </c:spPr>
            <c:extLst>
              <c:ext xmlns:c16="http://schemas.microsoft.com/office/drawing/2014/chart" uri="{C3380CC4-5D6E-409C-BE32-E72D297353CC}">
                <c16:uniqueId val="{00000003-39E3-47F2-9B65-033035DFA172}"/>
              </c:ext>
            </c:extLst>
          </c:dPt>
          <c:dPt>
            <c:idx val="2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B65-403F-B429-DA92A08E35BB}"/>
              </c:ext>
            </c:extLst>
          </c:dPt>
          <c:cat>
            <c:strRef>
              <c:f>Sheet1!$A$2:$A$29</c:f>
              <c:strCache>
                <c:ptCount val="28"/>
                <c:pt idx="0">
                  <c:v>Lithuania</c:v>
                </c:pt>
                <c:pt idx="1">
                  <c:v>Latvia</c:v>
                </c:pt>
                <c:pt idx="2">
                  <c:v>Hungary</c:v>
                </c:pt>
                <c:pt idx="3">
                  <c:v>Romania</c:v>
                </c:pt>
                <c:pt idx="4">
                  <c:v>Slovakia</c:v>
                </c:pt>
                <c:pt idx="5">
                  <c:v>Bulgaria</c:v>
                </c:pt>
                <c:pt idx="6">
                  <c:v>Czechia</c:v>
                </c:pt>
                <c:pt idx="7">
                  <c:v>Croatia</c:v>
                </c:pt>
                <c:pt idx="8">
                  <c:v>Poland</c:v>
                </c:pt>
                <c:pt idx="9">
                  <c:v>Estonia</c:v>
                </c:pt>
                <c:pt idx="10">
                  <c:v>Finland</c:v>
                </c:pt>
                <c:pt idx="11">
                  <c:v>Germany</c:v>
                </c:pt>
                <c:pt idx="12">
                  <c:v>Austria</c:v>
                </c:pt>
                <c:pt idx="13">
                  <c:v>Greece</c:v>
                </c:pt>
                <c:pt idx="14">
                  <c:v>EU27</c:v>
                </c:pt>
                <c:pt idx="15">
                  <c:v>Malta</c:v>
                </c:pt>
                <c:pt idx="16">
                  <c:v>Italy</c:v>
                </c:pt>
                <c:pt idx="17">
                  <c:v>Slovenia</c:v>
                </c:pt>
                <c:pt idx="18">
                  <c:v>Sweden</c:v>
                </c:pt>
                <c:pt idx="19">
                  <c:v>Ireland</c:v>
                </c:pt>
                <c:pt idx="20">
                  <c:v>Portugal</c:v>
                </c:pt>
                <c:pt idx="21">
                  <c:v>Cyprus</c:v>
                </c:pt>
                <c:pt idx="22">
                  <c:v>Spain</c:v>
                </c:pt>
                <c:pt idx="23">
                  <c:v>Denmark</c:v>
                </c:pt>
                <c:pt idx="24">
                  <c:v>Belgium</c:v>
                </c:pt>
                <c:pt idx="25">
                  <c:v>Netherlands</c:v>
                </c:pt>
                <c:pt idx="26">
                  <c:v>France</c:v>
                </c:pt>
                <c:pt idx="27">
                  <c:v>Luxembourg</c:v>
                </c:pt>
              </c:strCache>
            </c:strRef>
          </c:cat>
          <c:val>
            <c:numRef>
              <c:f>Sheet1!$B$2:$B$29</c:f>
              <c:numCache>
                <c:formatCode>General</c:formatCode>
                <c:ptCount val="28"/>
                <c:pt idx="0">
                  <c:v>498.17</c:v>
                </c:pt>
                <c:pt idx="1">
                  <c:v>377.87</c:v>
                </c:pt>
                <c:pt idx="2">
                  <c:v>328.68</c:v>
                </c:pt>
                <c:pt idx="3">
                  <c:v>302.94</c:v>
                </c:pt>
                <c:pt idx="4">
                  <c:v>294.19</c:v>
                </c:pt>
                <c:pt idx="5">
                  <c:v>234.57</c:v>
                </c:pt>
                <c:pt idx="6">
                  <c:v>208.5</c:v>
                </c:pt>
                <c:pt idx="7">
                  <c:v>198.77</c:v>
                </c:pt>
                <c:pt idx="8">
                  <c:v>194.02</c:v>
                </c:pt>
                <c:pt idx="9">
                  <c:v>163.87</c:v>
                </c:pt>
                <c:pt idx="10">
                  <c:v>158.02000000000001</c:v>
                </c:pt>
                <c:pt idx="11">
                  <c:v>146.21</c:v>
                </c:pt>
                <c:pt idx="12">
                  <c:v>139.81</c:v>
                </c:pt>
                <c:pt idx="13">
                  <c:v>138.91999999999999</c:v>
                </c:pt>
                <c:pt idx="14">
                  <c:v>126.77</c:v>
                </c:pt>
                <c:pt idx="15">
                  <c:v>121.3</c:v>
                </c:pt>
                <c:pt idx="16">
                  <c:v>100.06</c:v>
                </c:pt>
                <c:pt idx="17">
                  <c:v>92.31</c:v>
                </c:pt>
                <c:pt idx="18">
                  <c:v>91.13</c:v>
                </c:pt>
                <c:pt idx="19">
                  <c:v>84.8</c:v>
                </c:pt>
                <c:pt idx="20">
                  <c:v>64.36</c:v>
                </c:pt>
                <c:pt idx="21">
                  <c:v>61.75</c:v>
                </c:pt>
                <c:pt idx="22">
                  <c:v>60.35</c:v>
                </c:pt>
                <c:pt idx="23">
                  <c:v>57.95</c:v>
                </c:pt>
                <c:pt idx="24">
                  <c:v>53.8</c:v>
                </c:pt>
                <c:pt idx="25">
                  <c:v>46.5</c:v>
                </c:pt>
                <c:pt idx="26">
                  <c:v>46.31</c:v>
                </c:pt>
                <c:pt idx="27">
                  <c:v>41.09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E3-47F2-9B65-033035DFA1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216727792"/>
        <c:axId val="289316688"/>
        <c:extLst/>
      </c:barChart>
      <c:catAx>
        <c:axId val="21672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543">
            <a:noFill/>
            <a:prstDash val="solid"/>
          </a:ln>
        </c:spPr>
        <c:txPr>
          <a:bodyPr/>
          <a:lstStyle/>
          <a:p>
            <a:pPr>
              <a:defRPr sz="1000">
                <a:solidFill>
                  <a:srgbClr val="000000"/>
                </a:solidFill>
                <a:latin typeface="+mn-lt"/>
              </a:defRPr>
            </a:pPr>
            <a:endParaRPr lang="cs-CZ"/>
          </a:p>
        </c:txPr>
        <c:crossAx val="289316688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289316688"/>
        <c:scaling>
          <c:orientation val="minMax"/>
          <c:max val="600"/>
        </c:scaling>
        <c:delete val="0"/>
        <c:axPos val="t"/>
        <c:numFmt formatCode="0" sourceLinked="0"/>
        <c:majorTickMark val="out"/>
        <c:minorTickMark val="none"/>
        <c:tickLblPos val="nextTo"/>
        <c:spPr>
          <a:ln w="1254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88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16727792"/>
        <c:crosses val="autoZero"/>
        <c:crossBetween val="between"/>
      </c:valAx>
      <c:spPr>
        <a:noFill/>
        <a:ln w="25086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  <c:userShapes r:id="rId3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2B7-47EE-BF07-094C6C871D1D}"/>
              </c:ext>
            </c:extLst>
          </c:dPt>
          <c:dPt>
            <c:idx val="1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2B7-47EE-BF07-094C6C871D1D}"/>
              </c:ext>
            </c:extLst>
          </c:dPt>
          <c:dPt>
            <c:idx val="1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B7B-4844-B062-44AA3A35D8D2}"/>
              </c:ext>
            </c:extLst>
          </c:dPt>
          <c:dPt>
            <c:idx val="14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A02-4EA0-A6E1-DA91945C2CCE}"/>
              </c:ext>
            </c:extLst>
          </c:dPt>
          <c:dPt>
            <c:idx val="19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A02-4EA0-A6E1-DA91945C2CCE}"/>
              </c:ext>
            </c:extLst>
          </c:dPt>
          <c:dPt>
            <c:idx val="2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2B7-47EE-BF07-094C6C871D1D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Denmark</c:v>
                </c:pt>
                <c:pt idx="2">
                  <c:v>Spain</c:v>
                </c:pt>
                <c:pt idx="3">
                  <c:v>Belgium</c:v>
                </c:pt>
                <c:pt idx="4">
                  <c:v>Netherlands</c:v>
                </c:pt>
                <c:pt idx="5">
                  <c:v>Luxembourg</c:v>
                </c:pt>
                <c:pt idx="6">
                  <c:v>Ireland</c:v>
                </c:pt>
                <c:pt idx="7">
                  <c:v>Sweden</c:v>
                </c:pt>
                <c:pt idx="8">
                  <c:v>Italy</c:v>
                </c:pt>
                <c:pt idx="9">
                  <c:v>Portugal</c:v>
                </c:pt>
                <c:pt idx="10">
                  <c:v>Malta</c:v>
                </c:pt>
                <c:pt idx="11">
                  <c:v>Cyprus</c:v>
                </c:pt>
                <c:pt idx="12">
                  <c:v>Finland</c:v>
                </c:pt>
                <c:pt idx="13">
                  <c:v>Greece</c:v>
                </c:pt>
                <c:pt idx="14">
                  <c:v>EU27</c:v>
                </c:pt>
                <c:pt idx="15">
                  <c:v>Germany</c:v>
                </c:pt>
                <c:pt idx="16">
                  <c:v>Austria</c:v>
                </c:pt>
                <c:pt idx="17">
                  <c:v>Slovenia</c:v>
                </c:pt>
                <c:pt idx="18">
                  <c:v>Poland</c:v>
                </c:pt>
                <c:pt idx="19">
                  <c:v>Czechia</c:v>
                </c:pt>
                <c:pt idx="20">
                  <c:v>Estonia</c:v>
                </c:pt>
                <c:pt idx="21">
                  <c:v>Croatia</c:v>
                </c:pt>
                <c:pt idx="22">
                  <c:v>Slovakia</c:v>
                </c:pt>
                <c:pt idx="23">
                  <c:v>Hungary</c:v>
                </c:pt>
                <c:pt idx="24">
                  <c:v>Latvia</c:v>
                </c:pt>
                <c:pt idx="25">
                  <c:v>Lithuania</c:v>
                </c:pt>
                <c:pt idx="26">
                  <c:v>Romania</c:v>
                </c:pt>
                <c:pt idx="27">
                  <c:v>Bulgaria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167.68</c:v>
                </c:pt>
                <c:pt idx="1">
                  <c:v>207.38</c:v>
                </c:pt>
                <c:pt idx="2">
                  <c:v>217.82</c:v>
                </c:pt>
                <c:pt idx="3">
                  <c:v>217.88</c:v>
                </c:pt>
                <c:pt idx="4">
                  <c:v>219.67</c:v>
                </c:pt>
                <c:pt idx="5">
                  <c:v>224.43</c:v>
                </c:pt>
                <c:pt idx="6">
                  <c:v>245.3</c:v>
                </c:pt>
                <c:pt idx="7">
                  <c:v>267.3</c:v>
                </c:pt>
                <c:pt idx="8">
                  <c:v>281.14</c:v>
                </c:pt>
                <c:pt idx="9">
                  <c:v>285</c:v>
                </c:pt>
                <c:pt idx="10">
                  <c:v>286.04000000000002</c:v>
                </c:pt>
                <c:pt idx="11">
                  <c:v>287.66000000000003</c:v>
                </c:pt>
                <c:pt idx="12">
                  <c:v>306.77</c:v>
                </c:pt>
                <c:pt idx="13">
                  <c:v>335.13</c:v>
                </c:pt>
                <c:pt idx="14">
                  <c:v>343.69</c:v>
                </c:pt>
                <c:pt idx="15">
                  <c:v>348.27</c:v>
                </c:pt>
                <c:pt idx="16">
                  <c:v>360.98</c:v>
                </c:pt>
                <c:pt idx="17">
                  <c:v>377.11</c:v>
                </c:pt>
                <c:pt idx="18">
                  <c:v>523.79</c:v>
                </c:pt>
                <c:pt idx="19">
                  <c:v>557.77</c:v>
                </c:pt>
                <c:pt idx="20">
                  <c:v>560.24</c:v>
                </c:pt>
                <c:pt idx="21">
                  <c:v>590.91999999999996</c:v>
                </c:pt>
                <c:pt idx="22">
                  <c:v>607.09</c:v>
                </c:pt>
                <c:pt idx="23">
                  <c:v>731.41</c:v>
                </c:pt>
                <c:pt idx="24">
                  <c:v>783.53</c:v>
                </c:pt>
                <c:pt idx="25">
                  <c:v>793.47</c:v>
                </c:pt>
                <c:pt idx="26">
                  <c:v>918.16</c:v>
                </c:pt>
                <c:pt idx="27">
                  <c:v>1119.67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9F-4C93-96F9-82033B1385A6}"/>
              </c:ext>
            </c:extLst>
          </c:dPt>
          <c:dPt>
            <c:idx val="1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9F-4C93-96F9-82033B1385A6}"/>
              </c:ext>
            </c:extLst>
          </c:dPt>
          <c:dPt>
            <c:idx val="1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6B9-43A7-A1A4-1BCA19D77CB7}"/>
              </c:ext>
            </c:extLst>
          </c:dPt>
          <c:dPt>
            <c:idx val="15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96B9-43A7-A1A4-1BCA19D77CB7}"/>
              </c:ext>
            </c:extLst>
          </c:dPt>
          <c:dPt>
            <c:idx val="18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96B9-43A7-A1A4-1BCA19D77CB7}"/>
              </c:ext>
            </c:extLst>
          </c:dPt>
          <c:dPt>
            <c:idx val="2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39F-4C93-96F9-82033B1385A6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Denmark</c:v>
                </c:pt>
                <c:pt idx="2">
                  <c:v>Spain</c:v>
                </c:pt>
                <c:pt idx="3">
                  <c:v>Luxembourg</c:v>
                </c:pt>
                <c:pt idx="4">
                  <c:v>Belgium</c:v>
                </c:pt>
                <c:pt idx="5">
                  <c:v>Netherlands</c:v>
                </c:pt>
                <c:pt idx="6">
                  <c:v>Portugal</c:v>
                </c:pt>
                <c:pt idx="7">
                  <c:v>Ireland</c:v>
                </c:pt>
                <c:pt idx="8">
                  <c:v>Sweden</c:v>
                </c:pt>
                <c:pt idx="9">
                  <c:v>Italy</c:v>
                </c:pt>
                <c:pt idx="10">
                  <c:v>Malta</c:v>
                </c:pt>
                <c:pt idx="11">
                  <c:v>Cyprus</c:v>
                </c:pt>
                <c:pt idx="12">
                  <c:v>Finland</c:v>
                </c:pt>
                <c:pt idx="13">
                  <c:v>Greece</c:v>
                </c:pt>
                <c:pt idx="14">
                  <c:v>Austria</c:v>
                </c:pt>
                <c:pt idx="15">
                  <c:v>EU27</c:v>
                </c:pt>
                <c:pt idx="16">
                  <c:v>Germany</c:v>
                </c:pt>
                <c:pt idx="17">
                  <c:v>Slovenia</c:v>
                </c:pt>
                <c:pt idx="18">
                  <c:v>Czechia</c:v>
                </c:pt>
                <c:pt idx="19">
                  <c:v>Poland</c:v>
                </c:pt>
                <c:pt idx="20">
                  <c:v>Estonia</c:v>
                </c:pt>
                <c:pt idx="21">
                  <c:v>Croatia</c:v>
                </c:pt>
                <c:pt idx="22">
                  <c:v>Slovakia</c:v>
                </c:pt>
                <c:pt idx="23">
                  <c:v>Hungary</c:v>
                </c:pt>
                <c:pt idx="24">
                  <c:v>Lithuania</c:v>
                </c:pt>
                <c:pt idx="25">
                  <c:v>Latvia</c:v>
                </c:pt>
                <c:pt idx="26">
                  <c:v>Romania</c:v>
                </c:pt>
                <c:pt idx="27">
                  <c:v>Bulgaria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169.92</c:v>
                </c:pt>
                <c:pt idx="1">
                  <c:v>211.84</c:v>
                </c:pt>
                <c:pt idx="2">
                  <c:v>212.97</c:v>
                </c:pt>
                <c:pt idx="3">
                  <c:v>213.17</c:v>
                </c:pt>
                <c:pt idx="4">
                  <c:v>216.99</c:v>
                </c:pt>
                <c:pt idx="5">
                  <c:v>219.85</c:v>
                </c:pt>
                <c:pt idx="6">
                  <c:v>247.92</c:v>
                </c:pt>
                <c:pt idx="7">
                  <c:v>248.17</c:v>
                </c:pt>
                <c:pt idx="8">
                  <c:v>257.05</c:v>
                </c:pt>
                <c:pt idx="9">
                  <c:v>266.89</c:v>
                </c:pt>
                <c:pt idx="10">
                  <c:v>271.79000000000002</c:v>
                </c:pt>
                <c:pt idx="11">
                  <c:v>280.83</c:v>
                </c:pt>
                <c:pt idx="12">
                  <c:v>303.95</c:v>
                </c:pt>
                <c:pt idx="13">
                  <c:v>339.51</c:v>
                </c:pt>
                <c:pt idx="14">
                  <c:v>343.27</c:v>
                </c:pt>
                <c:pt idx="15">
                  <c:v>343.42</c:v>
                </c:pt>
                <c:pt idx="16">
                  <c:v>345.05</c:v>
                </c:pt>
                <c:pt idx="17">
                  <c:v>361.2</c:v>
                </c:pt>
                <c:pt idx="18">
                  <c:v>525.62</c:v>
                </c:pt>
                <c:pt idx="19">
                  <c:v>541.44000000000005</c:v>
                </c:pt>
                <c:pt idx="20">
                  <c:v>599.42999999999995</c:v>
                </c:pt>
                <c:pt idx="21">
                  <c:v>601.26</c:v>
                </c:pt>
                <c:pt idx="22">
                  <c:v>641.22</c:v>
                </c:pt>
                <c:pt idx="23">
                  <c:v>722.84</c:v>
                </c:pt>
                <c:pt idx="24">
                  <c:v>800.68</c:v>
                </c:pt>
                <c:pt idx="25">
                  <c:v>859.46</c:v>
                </c:pt>
                <c:pt idx="26">
                  <c:v>1005.42</c:v>
                </c:pt>
                <c:pt idx="27">
                  <c:v>1210.96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6B9-43A7-A1A4-1BCA19D77C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D32-411F-A6D4-88EEC5FB9B9E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A84-4AE7-9354-A73AA6059FBF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2-411F-A6D4-88EEC5FB9B9E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FD5-4BAD-81CA-A065CC01905A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FD5-4BAD-81CA-A065CC01905A}"/>
              </c:ext>
            </c:extLst>
          </c:dPt>
          <c:dPt>
            <c:idx val="2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FA84-4AE7-9354-A73AA6059FBF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Netherlands</c:v>
                </c:pt>
                <c:pt idx="2">
                  <c:v>Belgium</c:v>
                </c:pt>
                <c:pt idx="3">
                  <c:v>Spain</c:v>
                </c:pt>
                <c:pt idx="4">
                  <c:v>Portugal</c:v>
                </c:pt>
                <c:pt idx="5">
                  <c:v>Luxembourg</c:v>
                </c:pt>
                <c:pt idx="6">
                  <c:v>Denmark</c:v>
                </c:pt>
                <c:pt idx="7">
                  <c:v>Italy</c:v>
                </c:pt>
                <c:pt idx="8">
                  <c:v>Slovenia</c:v>
                </c:pt>
                <c:pt idx="9">
                  <c:v>Cyprus</c:v>
                </c:pt>
                <c:pt idx="10">
                  <c:v>Sweden</c:v>
                </c:pt>
                <c:pt idx="11">
                  <c:v>Greece</c:v>
                </c:pt>
                <c:pt idx="12">
                  <c:v>EU27</c:v>
                </c:pt>
                <c:pt idx="13">
                  <c:v>Ireland</c:v>
                </c:pt>
                <c:pt idx="14">
                  <c:v>Germany</c:v>
                </c:pt>
                <c:pt idx="15">
                  <c:v>Finland</c:v>
                </c:pt>
                <c:pt idx="16">
                  <c:v>Austria</c:v>
                </c:pt>
                <c:pt idx="17">
                  <c:v>Estonia</c:v>
                </c:pt>
                <c:pt idx="18">
                  <c:v>Malta</c:v>
                </c:pt>
                <c:pt idx="19">
                  <c:v>Poland</c:v>
                </c:pt>
                <c:pt idx="20">
                  <c:v>Croatia</c:v>
                </c:pt>
                <c:pt idx="21">
                  <c:v>Bulgaria</c:v>
                </c:pt>
                <c:pt idx="22">
                  <c:v>Czechia</c:v>
                </c:pt>
                <c:pt idx="23">
                  <c:v>Romania</c:v>
                </c:pt>
                <c:pt idx="24">
                  <c:v>Latvia</c:v>
                </c:pt>
                <c:pt idx="25">
                  <c:v>Hungary</c:v>
                </c:pt>
                <c:pt idx="26">
                  <c:v>Slovakia</c:v>
                </c:pt>
                <c:pt idx="27">
                  <c:v>Lithuania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40.450000000000003</c:v>
                </c:pt>
                <c:pt idx="1">
                  <c:v>48.91</c:v>
                </c:pt>
                <c:pt idx="2">
                  <c:v>51.98</c:v>
                </c:pt>
                <c:pt idx="3">
                  <c:v>55.42</c:v>
                </c:pt>
                <c:pt idx="4">
                  <c:v>57.57</c:v>
                </c:pt>
                <c:pt idx="5">
                  <c:v>57.74</c:v>
                </c:pt>
                <c:pt idx="6">
                  <c:v>59.99</c:v>
                </c:pt>
                <c:pt idx="7">
                  <c:v>80.27</c:v>
                </c:pt>
                <c:pt idx="8">
                  <c:v>83.79</c:v>
                </c:pt>
                <c:pt idx="9">
                  <c:v>90.41</c:v>
                </c:pt>
                <c:pt idx="10">
                  <c:v>92.66</c:v>
                </c:pt>
                <c:pt idx="11">
                  <c:v>106.06</c:v>
                </c:pt>
                <c:pt idx="12">
                  <c:v>112.12</c:v>
                </c:pt>
                <c:pt idx="13">
                  <c:v>115.29</c:v>
                </c:pt>
                <c:pt idx="14">
                  <c:v>124.97</c:v>
                </c:pt>
                <c:pt idx="15">
                  <c:v>141.62</c:v>
                </c:pt>
                <c:pt idx="16">
                  <c:v>148.9</c:v>
                </c:pt>
                <c:pt idx="17">
                  <c:v>154.91</c:v>
                </c:pt>
                <c:pt idx="18">
                  <c:v>159.44</c:v>
                </c:pt>
                <c:pt idx="19">
                  <c:v>161.47</c:v>
                </c:pt>
                <c:pt idx="20">
                  <c:v>194</c:v>
                </c:pt>
                <c:pt idx="21">
                  <c:v>224.71</c:v>
                </c:pt>
                <c:pt idx="22">
                  <c:v>259.57</c:v>
                </c:pt>
                <c:pt idx="23">
                  <c:v>311.92</c:v>
                </c:pt>
                <c:pt idx="24">
                  <c:v>333.9</c:v>
                </c:pt>
                <c:pt idx="25">
                  <c:v>354.95</c:v>
                </c:pt>
                <c:pt idx="26">
                  <c:v>379.52</c:v>
                </c:pt>
                <c:pt idx="27">
                  <c:v>494.35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5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0A0-48C0-B6A7-FE80A7F607C9}"/>
              </c:ext>
            </c:extLst>
          </c:dPt>
          <c:dPt>
            <c:idx val="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DFD-41D9-910E-361A2BDBBD1A}"/>
              </c:ext>
            </c:extLst>
          </c:dPt>
          <c:dPt>
            <c:idx val="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0A0-48C0-B6A7-FE80A7F607C9}"/>
              </c:ext>
            </c:extLst>
          </c:dPt>
          <c:dPt>
            <c:idx val="13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BDFD-41D9-910E-361A2BDBBD1A}"/>
              </c:ext>
            </c:extLst>
          </c:dPt>
          <c:dPt>
            <c:idx val="1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0A0-48C0-B6A7-FE80A7F607C9}"/>
              </c:ext>
            </c:extLst>
          </c:dPt>
          <c:dPt>
            <c:idx val="1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DFD-41D9-910E-361A2BDBBD1A}"/>
              </c:ext>
            </c:extLst>
          </c:dPt>
          <c:dPt>
            <c:idx val="2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DFD-41D9-910E-361A2BDBBD1A}"/>
              </c:ext>
            </c:extLst>
          </c:dPt>
          <c:dPt>
            <c:idx val="2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40A0-48C0-B6A7-FE80A7F607C9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Netherlands</c:v>
                </c:pt>
                <c:pt idx="2">
                  <c:v>Luxembourg</c:v>
                </c:pt>
                <c:pt idx="3">
                  <c:v>Belgium</c:v>
                </c:pt>
                <c:pt idx="4">
                  <c:v>Spain</c:v>
                </c:pt>
                <c:pt idx="5">
                  <c:v>Portugal</c:v>
                </c:pt>
                <c:pt idx="6">
                  <c:v>Denmark</c:v>
                </c:pt>
                <c:pt idx="7">
                  <c:v>Italy</c:v>
                </c:pt>
                <c:pt idx="8">
                  <c:v>Cyprus</c:v>
                </c:pt>
                <c:pt idx="9">
                  <c:v>Sweden</c:v>
                </c:pt>
                <c:pt idx="10">
                  <c:v>Slovenia</c:v>
                </c:pt>
                <c:pt idx="11">
                  <c:v>Greece</c:v>
                </c:pt>
                <c:pt idx="12">
                  <c:v>Ireland</c:v>
                </c:pt>
                <c:pt idx="13">
                  <c:v>EU27</c:v>
                </c:pt>
                <c:pt idx="14">
                  <c:v>Germany</c:v>
                </c:pt>
                <c:pt idx="15">
                  <c:v>Austria</c:v>
                </c:pt>
                <c:pt idx="16">
                  <c:v>Malta</c:v>
                </c:pt>
                <c:pt idx="17">
                  <c:v>Finland</c:v>
                </c:pt>
                <c:pt idx="18">
                  <c:v>Estonia</c:v>
                </c:pt>
                <c:pt idx="19">
                  <c:v>Croatia</c:v>
                </c:pt>
                <c:pt idx="20">
                  <c:v>Poland</c:v>
                </c:pt>
                <c:pt idx="21">
                  <c:v>Bulgaria</c:v>
                </c:pt>
                <c:pt idx="22">
                  <c:v>Czechia</c:v>
                </c:pt>
                <c:pt idx="23">
                  <c:v>Romania</c:v>
                </c:pt>
                <c:pt idx="24">
                  <c:v>Hungary</c:v>
                </c:pt>
                <c:pt idx="25">
                  <c:v>Latvia</c:v>
                </c:pt>
                <c:pt idx="26">
                  <c:v>Slovakia</c:v>
                </c:pt>
                <c:pt idx="27">
                  <c:v>Lithuania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40.33</c:v>
                </c:pt>
                <c:pt idx="1">
                  <c:v>48.19</c:v>
                </c:pt>
                <c:pt idx="2">
                  <c:v>51.63</c:v>
                </c:pt>
                <c:pt idx="3">
                  <c:v>51.73</c:v>
                </c:pt>
                <c:pt idx="4">
                  <c:v>53.11</c:v>
                </c:pt>
                <c:pt idx="5">
                  <c:v>53.56</c:v>
                </c:pt>
                <c:pt idx="6">
                  <c:v>59.45</c:v>
                </c:pt>
                <c:pt idx="7">
                  <c:v>74.02</c:v>
                </c:pt>
                <c:pt idx="8">
                  <c:v>79.150000000000006</c:v>
                </c:pt>
                <c:pt idx="9">
                  <c:v>88.64</c:v>
                </c:pt>
                <c:pt idx="10">
                  <c:v>88.73</c:v>
                </c:pt>
                <c:pt idx="11">
                  <c:v>111.42</c:v>
                </c:pt>
                <c:pt idx="12">
                  <c:v>113.38</c:v>
                </c:pt>
                <c:pt idx="13">
                  <c:v>114.12</c:v>
                </c:pt>
                <c:pt idx="14">
                  <c:v>122.96</c:v>
                </c:pt>
                <c:pt idx="15">
                  <c:v>136.25</c:v>
                </c:pt>
                <c:pt idx="16">
                  <c:v>137.31</c:v>
                </c:pt>
                <c:pt idx="17">
                  <c:v>140.6</c:v>
                </c:pt>
                <c:pt idx="18">
                  <c:v>156.21</c:v>
                </c:pt>
                <c:pt idx="19">
                  <c:v>202.03</c:v>
                </c:pt>
                <c:pt idx="20">
                  <c:v>218.75</c:v>
                </c:pt>
                <c:pt idx="21">
                  <c:v>238.95</c:v>
                </c:pt>
                <c:pt idx="22">
                  <c:v>242.23</c:v>
                </c:pt>
                <c:pt idx="23">
                  <c:v>333.78</c:v>
                </c:pt>
                <c:pt idx="24">
                  <c:v>351.79</c:v>
                </c:pt>
                <c:pt idx="25">
                  <c:v>359.61</c:v>
                </c:pt>
                <c:pt idx="26">
                  <c:v>397.68</c:v>
                </c:pt>
                <c:pt idx="27">
                  <c:v>488.2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DFD-41D9-910E-361A2BDBB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5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536491141732284E-2"/>
          <c:y val="0.10789461688640398"/>
          <c:w val="0.88744758858267714"/>
          <c:h val="0.721440900501913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4C2-4ECA-9B9D-BF30EED0394F}"/>
              </c:ext>
            </c:extLst>
          </c:dPt>
          <c:dPt>
            <c:idx val="9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C2-4ECA-9B9D-BF30EED0394F}"/>
              </c:ext>
            </c:extLst>
          </c:dPt>
          <c:dPt>
            <c:idx val="1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0F48-41B4-BE51-A238946695BC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F48-41B4-BE51-A238946695BC}"/>
              </c:ext>
            </c:extLst>
          </c:dPt>
          <c:dPt>
            <c:idx val="1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4C2-4ECA-9B9D-BF30EED0394F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D32-411F-A6D4-88EEC5FB9B9E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94F-4C21-BBEC-79BC4F32A873}"/>
              </c:ext>
            </c:extLst>
          </c:dPt>
          <c:dPt>
            <c:idx val="2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4C2-4ECA-9B9D-BF30EED0394F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Denmark</c:v>
                </c:pt>
                <c:pt idx="2">
                  <c:v>Spain</c:v>
                </c:pt>
                <c:pt idx="3">
                  <c:v>Italy</c:v>
                </c:pt>
                <c:pt idx="4">
                  <c:v>Luxembourg</c:v>
                </c:pt>
                <c:pt idx="5">
                  <c:v>Belgium</c:v>
                </c:pt>
                <c:pt idx="6">
                  <c:v>Netherlands</c:v>
                </c:pt>
                <c:pt idx="7">
                  <c:v>Estonia</c:v>
                </c:pt>
                <c:pt idx="8">
                  <c:v>Portugal</c:v>
                </c:pt>
                <c:pt idx="9">
                  <c:v>Finland</c:v>
                </c:pt>
                <c:pt idx="10">
                  <c:v>Sweden</c:v>
                </c:pt>
                <c:pt idx="11">
                  <c:v>Czechia</c:v>
                </c:pt>
                <c:pt idx="12">
                  <c:v>EU27</c:v>
                </c:pt>
                <c:pt idx="13">
                  <c:v>Lithuania</c:v>
                </c:pt>
                <c:pt idx="14">
                  <c:v>Cyprus</c:v>
                </c:pt>
                <c:pt idx="15">
                  <c:v>Poland</c:v>
                </c:pt>
                <c:pt idx="16">
                  <c:v>Latvia</c:v>
                </c:pt>
                <c:pt idx="17">
                  <c:v>Slovakia</c:v>
                </c:pt>
                <c:pt idx="18">
                  <c:v>Germany </c:v>
                </c:pt>
                <c:pt idx="19">
                  <c:v>Ireland</c:v>
                </c:pt>
                <c:pt idx="20">
                  <c:v>Austria</c:v>
                </c:pt>
                <c:pt idx="21">
                  <c:v>Greece</c:v>
                </c:pt>
                <c:pt idx="22">
                  <c:v>Slovenia</c:v>
                </c:pt>
                <c:pt idx="23">
                  <c:v>Hungary</c:v>
                </c:pt>
                <c:pt idx="24">
                  <c:v>Croatia</c:v>
                </c:pt>
                <c:pt idx="25">
                  <c:v>Bulgaria</c:v>
                </c:pt>
                <c:pt idx="26">
                  <c:v>Malta</c:v>
                </c:pt>
                <c:pt idx="27">
                  <c:v>Romania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17.43</c:v>
                </c:pt>
                <c:pt idx="1">
                  <c:v>20.59</c:v>
                </c:pt>
                <c:pt idx="2">
                  <c:v>26.34</c:v>
                </c:pt>
                <c:pt idx="3">
                  <c:v>26.62</c:v>
                </c:pt>
                <c:pt idx="4">
                  <c:v>27.43</c:v>
                </c:pt>
                <c:pt idx="5">
                  <c:v>28.22</c:v>
                </c:pt>
                <c:pt idx="6">
                  <c:v>28.45</c:v>
                </c:pt>
                <c:pt idx="7">
                  <c:v>34.19</c:v>
                </c:pt>
                <c:pt idx="8">
                  <c:v>34.299999999999997</c:v>
                </c:pt>
                <c:pt idx="9">
                  <c:v>35.93</c:v>
                </c:pt>
                <c:pt idx="10">
                  <c:v>35.96</c:v>
                </c:pt>
                <c:pt idx="11">
                  <c:v>36.93</c:v>
                </c:pt>
                <c:pt idx="12">
                  <c:v>37.71</c:v>
                </c:pt>
                <c:pt idx="13">
                  <c:v>39.33</c:v>
                </c:pt>
                <c:pt idx="14">
                  <c:v>40.99</c:v>
                </c:pt>
                <c:pt idx="15">
                  <c:v>41.93</c:v>
                </c:pt>
                <c:pt idx="16">
                  <c:v>42.35</c:v>
                </c:pt>
                <c:pt idx="17">
                  <c:v>44.83</c:v>
                </c:pt>
                <c:pt idx="18">
                  <c:v>46.14</c:v>
                </c:pt>
                <c:pt idx="19">
                  <c:v>46.77</c:v>
                </c:pt>
                <c:pt idx="20">
                  <c:v>50.66</c:v>
                </c:pt>
                <c:pt idx="21">
                  <c:v>51.55</c:v>
                </c:pt>
                <c:pt idx="22">
                  <c:v>52.42</c:v>
                </c:pt>
                <c:pt idx="23">
                  <c:v>59.43</c:v>
                </c:pt>
                <c:pt idx="24">
                  <c:v>63.31</c:v>
                </c:pt>
                <c:pt idx="25">
                  <c:v>77.180000000000007</c:v>
                </c:pt>
                <c:pt idx="26">
                  <c:v>80.150000000000006</c:v>
                </c:pt>
                <c:pt idx="27">
                  <c:v>109.55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536491141732284E-2"/>
          <c:y val="0.10789461688640398"/>
          <c:w val="0.88744758858267714"/>
          <c:h val="0.721440900501913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A75-48D2-AB83-A4A2C6AB00FF}"/>
              </c:ext>
            </c:extLst>
          </c:dPt>
          <c:dPt>
            <c:idx val="2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A75-48D2-AB83-A4A2C6AB00FF}"/>
              </c:ext>
            </c:extLst>
          </c:dPt>
          <c:dPt>
            <c:idx val="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A75-48D2-AB83-A4A2C6AB00FF}"/>
              </c:ext>
            </c:extLst>
          </c:dPt>
          <c:dPt>
            <c:idx val="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A75-48D2-AB83-A4A2C6AB00FF}"/>
              </c:ext>
            </c:extLst>
          </c:dPt>
          <c:dPt>
            <c:idx val="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A75-48D2-AB83-A4A2C6AB00FF}"/>
              </c:ext>
            </c:extLst>
          </c:dPt>
          <c:dPt>
            <c:idx val="9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9D1-4220-8473-D0CB857E30DB}"/>
              </c:ext>
            </c:extLst>
          </c:dPt>
          <c:dPt>
            <c:idx val="13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F9D1-4220-8473-D0CB857E30DB}"/>
              </c:ext>
            </c:extLst>
          </c:dPt>
          <c:dPt>
            <c:idx val="1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F9D1-4220-8473-D0CB857E30DB}"/>
              </c:ext>
            </c:extLst>
          </c:dPt>
          <c:dPt>
            <c:idx val="1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4A75-48D2-AB83-A4A2C6AB00FF}"/>
              </c:ext>
            </c:extLst>
          </c:dPt>
          <c:dPt>
            <c:idx val="2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4A75-48D2-AB83-A4A2C6AB00FF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Denmark</c:v>
                </c:pt>
                <c:pt idx="2">
                  <c:v>Luxembourg</c:v>
                </c:pt>
                <c:pt idx="3">
                  <c:v>Italy</c:v>
                </c:pt>
                <c:pt idx="4">
                  <c:v>Spain</c:v>
                </c:pt>
                <c:pt idx="5">
                  <c:v>Belgium</c:v>
                </c:pt>
                <c:pt idx="6">
                  <c:v>Netherlands</c:v>
                </c:pt>
                <c:pt idx="7">
                  <c:v>Portugal</c:v>
                </c:pt>
                <c:pt idx="8">
                  <c:v>Finland</c:v>
                </c:pt>
                <c:pt idx="9">
                  <c:v>Czechia</c:v>
                </c:pt>
                <c:pt idx="10">
                  <c:v>Estonia</c:v>
                </c:pt>
                <c:pt idx="11">
                  <c:v>Sweden</c:v>
                </c:pt>
                <c:pt idx="12">
                  <c:v>Poland</c:v>
                </c:pt>
                <c:pt idx="13">
                  <c:v>EU27</c:v>
                </c:pt>
                <c:pt idx="14">
                  <c:v>Lithuania</c:v>
                </c:pt>
                <c:pt idx="15">
                  <c:v>Cyprus</c:v>
                </c:pt>
                <c:pt idx="16">
                  <c:v>Ireland</c:v>
                </c:pt>
                <c:pt idx="17">
                  <c:v>Latvia</c:v>
                </c:pt>
                <c:pt idx="18">
                  <c:v>Germany</c:v>
                </c:pt>
                <c:pt idx="19">
                  <c:v>Austria</c:v>
                </c:pt>
                <c:pt idx="20">
                  <c:v>Slovakia</c:v>
                </c:pt>
                <c:pt idx="21">
                  <c:v>Greece</c:v>
                </c:pt>
                <c:pt idx="22">
                  <c:v>Slovenia</c:v>
                </c:pt>
                <c:pt idx="23">
                  <c:v>Hungary</c:v>
                </c:pt>
                <c:pt idx="24">
                  <c:v>Croatia</c:v>
                </c:pt>
                <c:pt idx="25">
                  <c:v>Malta</c:v>
                </c:pt>
                <c:pt idx="26">
                  <c:v>Bulgaria</c:v>
                </c:pt>
                <c:pt idx="27">
                  <c:v>Romania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17.649999999999999</c:v>
                </c:pt>
                <c:pt idx="1">
                  <c:v>19.73</c:v>
                </c:pt>
                <c:pt idx="2">
                  <c:v>24.01</c:v>
                </c:pt>
                <c:pt idx="3">
                  <c:v>24.84</c:v>
                </c:pt>
                <c:pt idx="4">
                  <c:v>25.08</c:v>
                </c:pt>
                <c:pt idx="5">
                  <c:v>28.32</c:v>
                </c:pt>
                <c:pt idx="6">
                  <c:v>28.62</c:v>
                </c:pt>
                <c:pt idx="7">
                  <c:v>31.96</c:v>
                </c:pt>
                <c:pt idx="8">
                  <c:v>33.93</c:v>
                </c:pt>
                <c:pt idx="9">
                  <c:v>34.06</c:v>
                </c:pt>
                <c:pt idx="10">
                  <c:v>34.32</c:v>
                </c:pt>
                <c:pt idx="11">
                  <c:v>35.090000000000003</c:v>
                </c:pt>
                <c:pt idx="12">
                  <c:v>35.81</c:v>
                </c:pt>
                <c:pt idx="13">
                  <c:v>37.36</c:v>
                </c:pt>
                <c:pt idx="14">
                  <c:v>37.68</c:v>
                </c:pt>
                <c:pt idx="15">
                  <c:v>40.42</c:v>
                </c:pt>
                <c:pt idx="16">
                  <c:v>43.38</c:v>
                </c:pt>
                <c:pt idx="17">
                  <c:v>43.57</c:v>
                </c:pt>
                <c:pt idx="18">
                  <c:v>46.35</c:v>
                </c:pt>
                <c:pt idx="19">
                  <c:v>47.03</c:v>
                </c:pt>
                <c:pt idx="20">
                  <c:v>51.15</c:v>
                </c:pt>
                <c:pt idx="21">
                  <c:v>54.02</c:v>
                </c:pt>
                <c:pt idx="22">
                  <c:v>55.8</c:v>
                </c:pt>
                <c:pt idx="23">
                  <c:v>63.29</c:v>
                </c:pt>
                <c:pt idx="24">
                  <c:v>71.81</c:v>
                </c:pt>
                <c:pt idx="25">
                  <c:v>73.010000000000005</c:v>
                </c:pt>
                <c:pt idx="26">
                  <c:v>83.53</c:v>
                </c:pt>
                <c:pt idx="27">
                  <c:v>120.63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9D1-4220-8473-D0CB857E30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5CA-453B-87BE-A11261B7CAA4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3C9-406B-AF75-330E16AFBB9D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5CA-453B-87BE-A11261B7CAA4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5CA-453B-87BE-A11261B7CAA4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43C9-406B-AF75-330E16AFBB9D}"/>
              </c:ext>
            </c:extLst>
          </c:dPt>
          <c:dPt>
            <c:idx val="2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5CA-453B-87BE-A11261B7CAA4}"/>
              </c:ext>
            </c:extLst>
          </c:dPt>
          <c:dPt>
            <c:idx val="23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445-4E5A-9443-DBD998FE3175}"/>
              </c:ext>
            </c:extLst>
          </c:dPt>
          <c:cat>
            <c:strRef>
              <c:f>List1!$A$2:$A$29</c:f>
              <c:strCache>
                <c:ptCount val="28"/>
                <c:pt idx="0">
                  <c:v>Netherlands</c:v>
                </c:pt>
                <c:pt idx="1">
                  <c:v>France</c:v>
                </c:pt>
                <c:pt idx="2">
                  <c:v>Portugal</c:v>
                </c:pt>
                <c:pt idx="3">
                  <c:v>Belgium</c:v>
                </c:pt>
                <c:pt idx="4">
                  <c:v>Spain</c:v>
                </c:pt>
                <c:pt idx="5">
                  <c:v>Luxembourg</c:v>
                </c:pt>
                <c:pt idx="6">
                  <c:v>Slovenia</c:v>
                </c:pt>
                <c:pt idx="7">
                  <c:v>Denmark</c:v>
                </c:pt>
                <c:pt idx="8">
                  <c:v>Cyprus</c:v>
                </c:pt>
                <c:pt idx="9">
                  <c:v>Italy</c:v>
                </c:pt>
                <c:pt idx="10">
                  <c:v>Greece</c:v>
                </c:pt>
                <c:pt idx="11">
                  <c:v>Sweden</c:v>
                </c:pt>
                <c:pt idx="12">
                  <c:v>Ireland</c:v>
                </c:pt>
                <c:pt idx="13">
                  <c:v>EU27</c:v>
                </c:pt>
                <c:pt idx="14">
                  <c:v>Germany</c:v>
                </c:pt>
                <c:pt idx="15">
                  <c:v>Malta</c:v>
                </c:pt>
                <c:pt idx="16">
                  <c:v>Austria</c:v>
                </c:pt>
                <c:pt idx="17">
                  <c:v>Finland</c:v>
                </c:pt>
                <c:pt idx="18">
                  <c:v>Poland</c:v>
                </c:pt>
                <c:pt idx="19">
                  <c:v>Estonia</c:v>
                </c:pt>
                <c:pt idx="20">
                  <c:v>Croatia</c:v>
                </c:pt>
                <c:pt idx="21">
                  <c:v>Bulgaria</c:v>
                </c:pt>
                <c:pt idx="22">
                  <c:v>Romania</c:v>
                </c:pt>
                <c:pt idx="23">
                  <c:v>Czechia</c:v>
                </c:pt>
                <c:pt idx="24">
                  <c:v>Latvia</c:v>
                </c:pt>
                <c:pt idx="25">
                  <c:v>Hungary</c:v>
                </c:pt>
                <c:pt idx="26">
                  <c:v>Slovakia</c:v>
                </c:pt>
                <c:pt idx="27">
                  <c:v>Lithuania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20.46</c:v>
                </c:pt>
                <c:pt idx="1">
                  <c:v>23.02</c:v>
                </c:pt>
                <c:pt idx="2">
                  <c:v>23.27</c:v>
                </c:pt>
                <c:pt idx="3">
                  <c:v>23.76</c:v>
                </c:pt>
                <c:pt idx="4">
                  <c:v>29.08</c:v>
                </c:pt>
                <c:pt idx="5">
                  <c:v>30.31</c:v>
                </c:pt>
                <c:pt idx="6">
                  <c:v>31.37</c:v>
                </c:pt>
                <c:pt idx="7">
                  <c:v>39.4</c:v>
                </c:pt>
                <c:pt idx="8">
                  <c:v>49.42</c:v>
                </c:pt>
                <c:pt idx="9">
                  <c:v>53.66</c:v>
                </c:pt>
                <c:pt idx="10">
                  <c:v>54.51</c:v>
                </c:pt>
                <c:pt idx="11">
                  <c:v>56.71</c:v>
                </c:pt>
                <c:pt idx="12">
                  <c:v>68.52</c:v>
                </c:pt>
                <c:pt idx="13">
                  <c:v>74.41</c:v>
                </c:pt>
                <c:pt idx="14">
                  <c:v>78.83</c:v>
                </c:pt>
                <c:pt idx="15">
                  <c:v>79.28</c:v>
                </c:pt>
                <c:pt idx="16">
                  <c:v>98.24</c:v>
                </c:pt>
                <c:pt idx="17">
                  <c:v>105.69</c:v>
                </c:pt>
                <c:pt idx="18">
                  <c:v>119.54</c:v>
                </c:pt>
                <c:pt idx="19">
                  <c:v>120.72</c:v>
                </c:pt>
                <c:pt idx="20">
                  <c:v>130.69</c:v>
                </c:pt>
                <c:pt idx="21">
                  <c:v>147.53</c:v>
                </c:pt>
                <c:pt idx="22">
                  <c:v>202.37</c:v>
                </c:pt>
                <c:pt idx="23">
                  <c:v>222.64</c:v>
                </c:pt>
                <c:pt idx="24">
                  <c:v>291.55</c:v>
                </c:pt>
                <c:pt idx="25">
                  <c:v>295.52</c:v>
                </c:pt>
                <c:pt idx="26">
                  <c:v>334.68</c:v>
                </c:pt>
                <c:pt idx="27">
                  <c:v>455.01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5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3B8-492E-9534-0FE6404E88B9}"/>
              </c:ext>
            </c:extLst>
          </c:dPt>
          <c:dPt>
            <c:idx val="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3B8-492E-9534-0FE6404E88B9}"/>
              </c:ext>
            </c:extLst>
          </c:dPt>
          <c:dPt>
            <c:idx val="8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3B8-492E-9534-0FE6404E88B9}"/>
              </c:ext>
            </c:extLst>
          </c:dPt>
          <c:dPt>
            <c:idx val="9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3B8-492E-9534-0FE6404E88B9}"/>
              </c:ext>
            </c:extLst>
          </c:dPt>
          <c:dPt>
            <c:idx val="15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3B8-492E-9534-0FE6404E88B9}"/>
              </c:ext>
            </c:extLst>
          </c:dPt>
          <c:dPt>
            <c:idx val="2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378D-4A8D-90A1-2CCAD681B6CE}"/>
              </c:ext>
            </c:extLst>
          </c:dPt>
          <c:dPt>
            <c:idx val="2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378D-4A8D-90A1-2CCAD681B6CE}"/>
              </c:ext>
            </c:extLst>
          </c:dPt>
          <c:dPt>
            <c:idx val="2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3B8-492E-9534-0FE6404E88B9}"/>
              </c:ext>
            </c:extLst>
          </c:dPt>
          <c:cat>
            <c:strRef>
              <c:f>List1!$A$2:$A$29</c:f>
              <c:strCache>
                <c:ptCount val="28"/>
                <c:pt idx="0">
                  <c:v>Netherlands</c:v>
                </c:pt>
                <c:pt idx="1">
                  <c:v>Portugal</c:v>
                </c:pt>
                <c:pt idx="2">
                  <c:v>France</c:v>
                </c:pt>
                <c:pt idx="3">
                  <c:v>Belgium</c:v>
                </c:pt>
                <c:pt idx="4">
                  <c:v>Luxembourg</c:v>
                </c:pt>
                <c:pt idx="5">
                  <c:v>Spain</c:v>
                </c:pt>
                <c:pt idx="6">
                  <c:v>Slovenia</c:v>
                </c:pt>
                <c:pt idx="7">
                  <c:v>Cyprus</c:v>
                </c:pt>
                <c:pt idx="8">
                  <c:v>Denmark</c:v>
                </c:pt>
                <c:pt idx="9">
                  <c:v>Italy</c:v>
                </c:pt>
                <c:pt idx="10">
                  <c:v>Sweden</c:v>
                </c:pt>
                <c:pt idx="11">
                  <c:v>Greece</c:v>
                </c:pt>
                <c:pt idx="12">
                  <c:v>Malta</c:v>
                </c:pt>
                <c:pt idx="13">
                  <c:v>Ireland</c:v>
                </c:pt>
                <c:pt idx="14">
                  <c:v>Germany</c:v>
                </c:pt>
                <c:pt idx="15">
                  <c:v>EU27</c:v>
                </c:pt>
                <c:pt idx="16">
                  <c:v>Austria</c:v>
                </c:pt>
                <c:pt idx="17">
                  <c:v>Finland</c:v>
                </c:pt>
                <c:pt idx="18">
                  <c:v>Estonia</c:v>
                </c:pt>
                <c:pt idx="19">
                  <c:v>Croatia</c:v>
                </c:pt>
                <c:pt idx="20">
                  <c:v>Bulgaria</c:v>
                </c:pt>
                <c:pt idx="21">
                  <c:v>Poland</c:v>
                </c:pt>
                <c:pt idx="22">
                  <c:v>Czechia</c:v>
                </c:pt>
                <c:pt idx="23">
                  <c:v>Romania</c:v>
                </c:pt>
                <c:pt idx="24">
                  <c:v>Hungary</c:v>
                </c:pt>
                <c:pt idx="25">
                  <c:v>Latvia</c:v>
                </c:pt>
                <c:pt idx="26">
                  <c:v>Slovakia</c:v>
                </c:pt>
                <c:pt idx="27">
                  <c:v>Lithuania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19.57</c:v>
                </c:pt>
                <c:pt idx="1">
                  <c:v>21.6</c:v>
                </c:pt>
                <c:pt idx="2">
                  <c:v>22.68</c:v>
                </c:pt>
                <c:pt idx="3">
                  <c:v>23.41</c:v>
                </c:pt>
                <c:pt idx="4">
                  <c:v>27.62</c:v>
                </c:pt>
                <c:pt idx="5">
                  <c:v>28.03</c:v>
                </c:pt>
                <c:pt idx="6">
                  <c:v>32.93</c:v>
                </c:pt>
                <c:pt idx="7">
                  <c:v>38.74</c:v>
                </c:pt>
                <c:pt idx="8">
                  <c:v>39.72</c:v>
                </c:pt>
                <c:pt idx="9">
                  <c:v>49.18</c:v>
                </c:pt>
                <c:pt idx="10">
                  <c:v>53.54</c:v>
                </c:pt>
                <c:pt idx="11">
                  <c:v>57.39</c:v>
                </c:pt>
                <c:pt idx="12">
                  <c:v>64.3</c:v>
                </c:pt>
                <c:pt idx="13">
                  <c:v>70</c:v>
                </c:pt>
                <c:pt idx="14">
                  <c:v>76.61</c:v>
                </c:pt>
                <c:pt idx="15">
                  <c:v>76.760000000000005</c:v>
                </c:pt>
                <c:pt idx="16">
                  <c:v>89.21</c:v>
                </c:pt>
                <c:pt idx="17">
                  <c:v>106.66</c:v>
                </c:pt>
                <c:pt idx="18">
                  <c:v>121.89</c:v>
                </c:pt>
                <c:pt idx="19">
                  <c:v>130.22</c:v>
                </c:pt>
                <c:pt idx="20">
                  <c:v>155.41999999999999</c:v>
                </c:pt>
                <c:pt idx="21">
                  <c:v>182.93</c:v>
                </c:pt>
                <c:pt idx="22">
                  <c:v>208.17</c:v>
                </c:pt>
                <c:pt idx="23">
                  <c:v>213.15</c:v>
                </c:pt>
                <c:pt idx="24">
                  <c:v>288.51</c:v>
                </c:pt>
                <c:pt idx="25">
                  <c:v>316.04000000000002</c:v>
                </c:pt>
                <c:pt idx="26">
                  <c:v>346.53</c:v>
                </c:pt>
                <c:pt idx="27">
                  <c:v>450.52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378D-4A8D-90A1-2CCAD681B6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5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</a:t>
            </a:r>
            <a:r>
              <a:rPr lang="cs-CZ" baseline="0" dirty="0">
                <a:solidFill>
                  <a:schemeClr val="tx1"/>
                </a:solidFill>
              </a:rPr>
              <a:t>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0FF-4D33-B6BF-AFB35FCA26E0}"/>
              </c:ext>
            </c:extLst>
          </c:dPt>
          <c:dPt>
            <c:idx val="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0FF-4D33-B6BF-AFB35FCA26E0}"/>
              </c:ext>
            </c:extLst>
          </c:dPt>
          <c:dPt>
            <c:idx val="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0FF-4D33-B6BF-AFB35FCA26E0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B940-4B29-9697-5A738CAACF62}"/>
              </c:ext>
            </c:extLst>
          </c:dPt>
          <c:dPt>
            <c:idx val="1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434-4A6F-A594-98F7C11D38AC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0FF-4D33-B6BF-AFB35FCA26E0}"/>
              </c:ext>
            </c:extLst>
          </c:dPt>
          <c:dPt>
            <c:idx val="1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5BFA-4DC8-9373-5940D14D89ED}"/>
              </c:ext>
            </c:extLst>
          </c:dPt>
          <c:dPt>
            <c:idx val="19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0FF-4D33-B6BF-AFB35FCA26E0}"/>
              </c:ext>
            </c:extLst>
          </c:dPt>
          <c:dPt>
            <c:idx val="2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0FF-4D33-B6BF-AFB35FCA26E0}"/>
              </c:ext>
            </c:extLst>
          </c:dPt>
          <c:dPt>
            <c:idx val="2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0FF-4D33-B6BF-AFB35FCA26E0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Ireland</c:v>
                </c:pt>
                <c:pt idx="2">
                  <c:v>Luxembourg</c:v>
                </c:pt>
                <c:pt idx="3">
                  <c:v>Spain</c:v>
                </c:pt>
                <c:pt idx="4">
                  <c:v>Malta</c:v>
                </c:pt>
                <c:pt idx="5">
                  <c:v>Belgium</c:v>
                </c:pt>
                <c:pt idx="6">
                  <c:v>Sweden</c:v>
                </c:pt>
                <c:pt idx="7">
                  <c:v>Austria</c:v>
                </c:pt>
                <c:pt idx="8">
                  <c:v>Cyprus</c:v>
                </c:pt>
                <c:pt idx="9">
                  <c:v>Denmark</c:v>
                </c:pt>
                <c:pt idx="10">
                  <c:v>Germany </c:v>
                </c:pt>
                <c:pt idx="11">
                  <c:v>Netherlands</c:v>
                </c:pt>
                <c:pt idx="12">
                  <c:v>Finland</c:v>
                </c:pt>
                <c:pt idx="13">
                  <c:v>Italy</c:v>
                </c:pt>
                <c:pt idx="14">
                  <c:v>EU27</c:v>
                </c:pt>
                <c:pt idx="15">
                  <c:v>Estonia</c:v>
                </c:pt>
                <c:pt idx="16">
                  <c:v>Czechia</c:v>
                </c:pt>
                <c:pt idx="17">
                  <c:v>Slovenia</c:v>
                </c:pt>
                <c:pt idx="18">
                  <c:v>Greece</c:v>
                </c:pt>
                <c:pt idx="19">
                  <c:v>Portugal</c:v>
                </c:pt>
                <c:pt idx="20">
                  <c:v>Poland</c:v>
                </c:pt>
                <c:pt idx="21">
                  <c:v>Slovakia</c:v>
                </c:pt>
                <c:pt idx="22">
                  <c:v>Croatia</c:v>
                </c:pt>
                <c:pt idx="23">
                  <c:v>Hungary</c:v>
                </c:pt>
                <c:pt idx="24">
                  <c:v>Lithuania</c:v>
                </c:pt>
                <c:pt idx="25">
                  <c:v>Romania</c:v>
                </c:pt>
                <c:pt idx="26">
                  <c:v>Latvia</c:v>
                </c:pt>
                <c:pt idx="27">
                  <c:v>Bulgaria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39.21</c:v>
                </c:pt>
                <c:pt idx="1">
                  <c:v>43.37</c:v>
                </c:pt>
                <c:pt idx="2">
                  <c:v>43.89</c:v>
                </c:pt>
                <c:pt idx="3">
                  <c:v>47.13</c:v>
                </c:pt>
                <c:pt idx="4">
                  <c:v>47.74</c:v>
                </c:pt>
                <c:pt idx="5">
                  <c:v>48.65</c:v>
                </c:pt>
                <c:pt idx="6">
                  <c:v>48.81</c:v>
                </c:pt>
                <c:pt idx="7">
                  <c:v>52.21</c:v>
                </c:pt>
                <c:pt idx="8">
                  <c:v>52.57</c:v>
                </c:pt>
                <c:pt idx="9">
                  <c:v>54.33</c:v>
                </c:pt>
                <c:pt idx="10">
                  <c:v>54.39</c:v>
                </c:pt>
                <c:pt idx="11">
                  <c:v>54.89</c:v>
                </c:pt>
                <c:pt idx="12">
                  <c:v>66.239999999999995</c:v>
                </c:pt>
                <c:pt idx="13">
                  <c:v>71.03</c:v>
                </c:pt>
                <c:pt idx="14">
                  <c:v>73.83</c:v>
                </c:pt>
                <c:pt idx="15">
                  <c:v>78.67</c:v>
                </c:pt>
                <c:pt idx="16">
                  <c:v>81.95</c:v>
                </c:pt>
                <c:pt idx="17">
                  <c:v>91.93</c:v>
                </c:pt>
                <c:pt idx="18">
                  <c:v>94.04</c:v>
                </c:pt>
                <c:pt idx="19">
                  <c:v>95.25</c:v>
                </c:pt>
                <c:pt idx="20">
                  <c:v>96.71</c:v>
                </c:pt>
                <c:pt idx="21">
                  <c:v>112.31</c:v>
                </c:pt>
                <c:pt idx="22">
                  <c:v>121.83</c:v>
                </c:pt>
                <c:pt idx="23">
                  <c:v>128.55000000000001</c:v>
                </c:pt>
                <c:pt idx="24">
                  <c:v>178.85</c:v>
                </c:pt>
                <c:pt idx="25">
                  <c:v>230.92</c:v>
                </c:pt>
                <c:pt idx="26">
                  <c:v>260.92</c:v>
                </c:pt>
                <c:pt idx="27">
                  <c:v>329.24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muži</a:t>
            </a:r>
            <a:endParaRPr lang="en-US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3C5-4E29-A812-0AC65980C23D}"/>
              </c:ext>
            </c:extLst>
          </c:dPt>
          <c:dLbls>
            <c:dLbl>
              <c:idx val="1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C5-4E29-A812-0AC65980C23D}"/>
                </c:ext>
              </c:extLst>
            </c:dLbl>
            <c:dLbl>
              <c:idx val="2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C5-4E29-A812-0AC65980C2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'2'!$E$4:$E$35</c:f>
              <c:strCache>
                <c:ptCount val="32"/>
                <c:pt idx="0">
                  <c:v>Turecko</c:v>
                </c:pt>
                <c:pt idx="1">
                  <c:v>Rumunsko</c:v>
                </c:pt>
                <c:pt idx="2">
                  <c:v>Malta</c:v>
                </c:pt>
                <c:pt idx="3">
                  <c:v>Bulharsko</c:v>
                </c:pt>
                <c:pt idx="4">
                  <c:v>Srbsko</c:v>
                </c:pt>
                <c:pt idx="5">
                  <c:v>Portugalsko</c:v>
                </c:pt>
                <c:pt idx="6">
                  <c:v>Chorvatsko</c:v>
                </c:pt>
                <c:pt idx="7">
                  <c:v>Řecko</c:v>
                </c:pt>
                <c:pt idx="8">
                  <c:v>Itálie</c:v>
                </c:pt>
                <c:pt idx="9">
                  <c:v>Polsko</c:v>
                </c:pt>
                <c:pt idx="10">
                  <c:v>Lotyšsko</c:v>
                </c:pt>
                <c:pt idx="11">
                  <c:v>Litva</c:v>
                </c:pt>
                <c:pt idx="12">
                  <c:v>Kypr</c:v>
                </c:pt>
                <c:pt idx="13">
                  <c:v>Estonsko</c:v>
                </c:pt>
                <c:pt idx="14">
                  <c:v>Česko</c:v>
                </c:pt>
                <c:pt idx="15">
                  <c:v>Francie</c:v>
                </c:pt>
                <c:pt idx="16">
                  <c:v>Belgie</c:v>
                </c:pt>
                <c:pt idx="17">
                  <c:v>Maďarsko</c:v>
                </c:pt>
                <c:pt idx="18">
                  <c:v>Slovensko</c:v>
                </c:pt>
                <c:pt idx="19">
                  <c:v>Slovinsko</c:v>
                </c:pt>
                <c:pt idx="20">
                  <c:v>EU 27</c:v>
                </c:pt>
                <c:pt idx="21">
                  <c:v>Irsko</c:v>
                </c:pt>
                <c:pt idx="22">
                  <c:v>Španělsko</c:v>
                </c:pt>
                <c:pt idx="23">
                  <c:v>Rakousko</c:v>
                </c:pt>
                <c:pt idx="24">
                  <c:v>Lucembursko</c:v>
                </c:pt>
                <c:pt idx="25">
                  <c:v>Německo</c:v>
                </c:pt>
                <c:pt idx="26">
                  <c:v>Dánsko</c:v>
                </c:pt>
                <c:pt idx="27">
                  <c:v>Island</c:v>
                </c:pt>
                <c:pt idx="28">
                  <c:v>Švédsko</c:v>
                </c:pt>
                <c:pt idx="29">
                  <c:v>Nizozemsko</c:v>
                </c:pt>
                <c:pt idx="30">
                  <c:v>Norsko</c:v>
                </c:pt>
                <c:pt idx="31">
                  <c:v>Finsko</c:v>
                </c:pt>
              </c:strCache>
            </c:strRef>
          </c:cat>
          <c:val>
            <c:numRef>
              <c:f>'2'!$F$4:$F$35</c:f>
              <c:numCache>
                <c:formatCode>General</c:formatCode>
                <c:ptCount val="32"/>
                <c:pt idx="0">
                  <c:v>8.3000000000000007</c:v>
                </c:pt>
                <c:pt idx="1">
                  <c:v>12.4</c:v>
                </c:pt>
                <c:pt idx="2">
                  <c:v>14.5</c:v>
                </c:pt>
                <c:pt idx="3">
                  <c:v>16.8</c:v>
                </c:pt>
                <c:pt idx="4">
                  <c:v>20.9</c:v>
                </c:pt>
                <c:pt idx="5">
                  <c:v>21.1</c:v>
                </c:pt>
                <c:pt idx="6">
                  <c:v>23.4</c:v>
                </c:pt>
                <c:pt idx="7">
                  <c:v>24.2</c:v>
                </c:pt>
                <c:pt idx="8">
                  <c:v>24.5</c:v>
                </c:pt>
                <c:pt idx="9">
                  <c:v>24.5</c:v>
                </c:pt>
                <c:pt idx="10">
                  <c:v>24.6</c:v>
                </c:pt>
                <c:pt idx="11">
                  <c:v>25.3</c:v>
                </c:pt>
                <c:pt idx="12">
                  <c:v>26.5</c:v>
                </c:pt>
                <c:pt idx="13">
                  <c:v>29.1</c:v>
                </c:pt>
                <c:pt idx="14">
                  <c:v>31.1</c:v>
                </c:pt>
                <c:pt idx="15">
                  <c:v>33.9</c:v>
                </c:pt>
                <c:pt idx="16">
                  <c:v>34.299999999999997</c:v>
                </c:pt>
                <c:pt idx="17">
                  <c:v>35.799999999999997</c:v>
                </c:pt>
                <c:pt idx="18">
                  <c:v>36.799999999999997</c:v>
                </c:pt>
                <c:pt idx="19">
                  <c:v>37.200000000000003</c:v>
                </c:pt>
                <c:pt idx="20">
                  <c:v>37.299999999999997</c:v>
                </c:pt>
                <c:pt idx="21">
                  <c:v>40.4</c:v>
                </c:pt>
                <c:pt idx="22">
                  <c:v>41</c:v>
                </c:pt>
                <c:pt idx="23">
                  <c:v>46.3</c:v>
                </c:pt>
                <c:pt idx="24">
                  <c:v>48.4</c:v>
                </c:pt>
                <c:pt idx="25">
                  <c:v>52.2</c:v>
                </c:pt>
                <c:pt idx="26">
                  <c:v>53.8</c:v>
                </c:pt>
                <c:pt idx="27">
                  <c:v>54.5</c:v>
                </c:pt>
                <c:pt idx="28">
                  <c:v>56.1</c:v>
                </c:pt>
                <c:pt idx="29">
                  <c:v>65</c:v>
                </c:pt>
                <c:pt idx="30">
                  <c:v>70.099999999999994</c:v>
                </c:pt>
                <c:pt idx="31">
                  <c:v>71.7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3C5-4E29-A812-0AC65980C2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157665552"/>
        <c:axId val="157664720"/>
      </c:barChart>
      <c:catAx>
        <c:axId val="15766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4720"/>
        <c:crosses val="autoZero"/>
        <c:auto val="1"/>
        <c:lblAlgn val="ctr"/>
        <c:lblOffset val="100"/>
        <c:noMultiLvlLbl val="0"/>
      </c:catAx>
      <c:valAx>
        <c:axId val="15766472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AB8-4014-BA3F-03EFEFAFC494}"/>
              </c:ext>
            </c:extLst>
          </c:dPt>
          <c:dPt>
            <c:idx val="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1B5-4E67-A420-295A480B5209}"/>
              </c:ext>
            </c:extLst>
          </c:dPt>
          <c:dPt>
            <c:idx val="2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E1B5-4E67-A420-295A480B5209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1B5-4E67-A420-295A480B5209}"/>
              </c:ext>
            </c:extLst>
          </c:dPt>
          <c:dPt>
            <c:idx val="1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AB8-4014-BA3F-03EFEFAFC494}"/>
              </c:ext>
            </c:extLst>
          </c:dPt>
          <c:dPt>
            <c:idx val="14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6AB8-4014-BA3F-03EFEFAFC494}"/>
              </c:ext>
            </c:extLst>
          </c:dPt>
          <c:dPt>
            <c:idx val="16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6AB8-4014-BA3F-03EFEFAFC494}"/>
              </c:ext>
            </c:extLst>
          </c:dPt>
          <c:dPt>
            <c:idx val="1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1B5-4E67-A420-295A480B5209}"/>
              </c:ext>
            </c:extLst>
          </c:dPt>
          <c:dPt>
            <c:idx val="18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E1B5-4E67-A420-295A480B5209}"/>
              </c:ext>
            </c:extLst>
          </c:dPt>
          <c:dPt>
            <c:idx val="2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E1B5-4E67-A420-295A480B5209}"/>
              </c:ext>
            </c:extLst>
          </c:dPt>
          <c:dPt>
            <c:idx val="2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E1B5-4E67-A420-295A480B5209}"/>
              </c:ext>
            </c:extLst>
          </c:dPt>
          <c:cat>
            <c:strRef>
              <c:f>List1!$A$2:$A$29</c:f>
              <c:strCache>
                <c:ptCount val="28"/>
                <c:pt idx="0">
                  <c:v>France</c:v>
                </c:pt>
                <c:pt idx="1">
                  <c:v>Ireland</c:v>
                </c:pt>
                <c:pt idx="2">
                  <c:v>Luxembourg</c:v>
                </c:pt>
                <c:pt idx="3">
                  <c:v>Spain</c:v>
                </c:pt>
                <c:pt idx="4">
                  <c:v>Sweden</c:v>
                </c:pt>
                <c:pt idx="5">
                  <c:v>Belgium</c:v>
                </c:pt>
                <c:pt idx="6">
                  <c:v>Malta</c:v>
                </c:pt>
                <c:pt idx="7">
                  <c:v>Austria</c:v>
                </c:pt>
                <c:pt idx="8">
                  <c:v>Cyprus</c:v>
                </c:pt>
                <c:pt idx="9">
                  <c:v>Germany</c:v>
                </c:pt>
                <c:pt idx="10">
                  <c:v>Denmark</c:v>
                </c:pt>
                <c:pt idx="11">
                  <c:v>Netherlands</c:v>
                </c:pt>
                <c:pt idx="12">
                  <c:v>Finland</c:v>
                </c:pt>
                <c:pt idx="13">
                  <c:v>Italy</c:v>
                </c:pt>
                <c:pt idx="14">
                  <c:v>EU27</c:v>
                </c:pt>
                <c:pt idx="15">
                  <c:v>Portugal</c:v>
                </c:pt>
                <c:pt idx="16">
                  <c:v>Czechia</c:v>
                </c:pt>
                <c:pt idx="17">
                  <c:v>Estonia</c:v>
                </c:pt>
                <c:pt idx="18">
                  <c:v>Slovenia</c:v>
                </c:pt>
                <c:pt idx="19">
                  <c:v>Greece</c:v>
                </c:pt>
                <c:pt idx="20">
                  <c:v>Poland</c:v>
                </c:pt>
                <c:pt idx="21">
                  <c:v>Hungary</c:v>
                </c:pt>
                <c:pt idx="22">
                  <c:v>Slovakia</c:v>
                </c:pt>
                <c:pt idx="23">
                  <c:v>Croatia</c:v>
                </c:pt>
                <c:pt idx="24">
                  <c:v>Lithuania</c:v>
                </c:pt>
                <c:pt idx="25">
                  <c:v>Romania</c:v>
                </c:pt>
                <c:pt idx="26">
                  <c:v>Latvia</c:v>
                </c:pt>
                <c:pt idx="27">
                  <c:v>Bulgaria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38.94</c:v>
                </c:pt>
                <c:pt idx="1">
                  <c:v>41.21</c:v>
                </c:pt>
                <c:pt idx="2">
                  <c:v>43.26</c:v>
                </c:pt>
                <c:pt idx="3">
                  <c:v>44.81</c:v>
                </c:pt>
                <c:pt idx="4">
                  <c:v>47.32</c:v>
                </c:pt>
                <c:pt idx="5">
                  <c:v>48.03</c:v>
                </c:pt>
                <c:pt idx="6">
                  <c:v>48.59</c:v>
                </c:pt>
                <c:pt idx="7">
                  <c:v>49.54</c:v>
                </c:pt>
                <c:pt idx="8">
                  <c:v>53.04</c:v>
                </c:pt>
                <c:pt idx="9">
                  <c:v>53.3</c:v>
                </c:pt>
                <c:pt idx="10">
                  <c:v>53.95</c:v>
                </c:pt>
                <c:pt idx="11">
                  <c:v>54.74</c:v>
                </c:pt>
                <c:pt idx="12">
                  <c:v>63.39</c:v>
                </c:pt>
                <c:pt idx="13">
                  <c:v>65.72</c:v>
                </c:pt>
                <c:pt idx="14">
                  <c:v>71.569999999999993</c:v>
                </c:pt>
                <c:pt idx="15">
                  <c:v>75.25</c:v>
                </c:pt>
                <c:pt idx="16">
                  <c:v>77.09</c:v>
                </c:pt>
                <c:pt idx="17">
                  <c:v>77.87</c:v>
                </c:pt>
                <c:pt idx="18">
                  <c:v>87.93</c:v>
                </c:pt>
                <c:pt idx="19">
                  <c:v>89.5</c:v>
                </c:pt>
                <c:pt idx="20">
                  <c:v>93.24</c:v>
                </c:pt>
                <c:pt idx="21">
                  <c:v>116.72</c:v>
                </c:pt>
                <c:pt idx="22">
                  <c:v>116.96</c:v>
                </c:pt>
                <c:pt idx="23">
                  <c:v>124.65</c:v>
                </c:pt>
                <c:pt idx="24">
                  <c:v>179.52</c:v>
                </c:pt>
                <c:pt idx="25">
                  <c:v>245.55</c:v>
                </c:pt>
                <c:pt idx="26">
                  <c:v>268.12</c:v>
                </c:pt>
                <c:pt idx="27">
                  <c:v>353.89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6AB8-4014-BA3F-03EFEFAFC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</a:t>
            </a:r>
            <a:r>
              <a:rPr lang="cs-CZ" baseline="0" dirty="0">
                <a:solidFill>
                  <a:schemeClr val="tx1"/>
                </a:solidFill>
              </a:rPr>
              <a:t> úmrtnost 2020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E9E-43DD-B663-38470D2BCDF4}"/>
              </c:ext>
            </c:extLst>
          </c:dPt>
          <c:dPt>
            <c:idx val="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53-4132-9ED0-DEC89E128379}"/>
              </c:ext>
            </c:extLst>
          </c:dPt>
          <c:dPt>
            <c:idx val="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553-4132-9ED0-DEC89E128379}"/>
              </c:ext>
            </c:extLst>
          </c:dPt>
          <c:dPt>
            <c:idx val="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E9E-43DD-B663-38470D2BCDF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E9E-43DD-B663-38470D2BCDF4}"/>
              </c:ext>
            </c:extLst>
          </c:dPt>
          <c:dPt>
            <c:idx val="9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553-4132-9ED0-DEC89E128379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B940-4B29-9697-5A738CAACF62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1553-4132-9ED0-DEC89E128379}"/>
              </c:ext>
            </c:extLst>
          </c:dPt>
          <c:dPt>
            <c:idx val="2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1844-41D0-93D1-893A6C653531}"/>
              </c:ext>
            </c:extLst>
          </c:dPt>
          <c:dPt>
            <c:idx val="23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CE9E-43DD-B663-38470D2BCDF4}"/>
              </c:ext>
            </c:extLst>
          </c:dPt>
          <c:dPt>
            <c:idx val="24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CE9E-43DD-B663-38470D2BCDF4}"/>
              </c:ext>
            </c:extLst>
          </c:dPt>
          <c:cat>
            <c:strRef>
              <c:f>List1!$A$2:$A$29</c:f>
              <c:strCache>
                <c:ptCount val="28"/>
                <c:pt idx="0">
                  <c:v>Belgium</c:v>
                </c:pt>
                <c:pt idx="1">
                  <c:v>Malta</c:v>
                </c:pt>
                <c:pt idx="2">
                  <c:v>France</c:v>
                </c:pt>
                <c:pt idx="3">
                  <c:v>Netherlands</c:v>
                </c:pt>
                <c:pt idx="4">
                  <c:v>Ireland</c:v>
                </c:pt>
                <c:pt idx="5">
                  <c:v>Luxembourg</c:v>
                </c:pt>
                <c:pt idx="6">
                  <c:v>Denmark</c:v>
                </c:pt>
                <c:pt idx="7">
                  <c:v>Spain</c:v>
                </c:pt>
                <c:pt idx="8">
                  <c:v>Sweden</c:v>
                </c:pt>
                <c:pt idx="9">
                  <c:v>Slovakia</c:v>
                </c:pt>
                <c:pt idx="10">
                  <c:v>Portugal</c:v>
                </c:pt>
                <c:pt idx="11">
                  <c:v>Cyprus</c:v>
                </c:pt>
                <c:pt idx="12">
                  <c:v>Greece</c:v>
                </c:pt>
                <c:pt idx="13">
                  <c:v>Italy</c:v>
                </c:pt>
                <c:pt idx="14">
                  <c:v>Finland</c:v>
                </c:pt>
                <c:pt idx="15">
                  <c:v>Austria</c:v>
                </c:pt>
                <c:pt idx="16">
                  <c:v>EU27</c:v>
                </c:pt>
                <c:pt idx="17">
                  <c:v>Germany </c:v>
                </c:pt>
                <c:pt idx="18">
                  <c:v>Slovenia</c:v>
                </c:pt>
                <c:pt idx="19">
                  <c:v>Lithuania</c:v>
                </c:pt>
                <c:pt idx="20">
                  <c:v>Czechia</c:v>
                </c:pt>
                <c:pt idx="21">
                  <c:v>Latvia</c:v>
                </c:pt>
                <c:pt idx="22">
                  <c:v>Poland</c:v>
                </c:pt>
                <c:pt idx="23">
                  <c:v>Hungary</c:v>
                </c:pt>
                <c:pt idx="24">
                  <c:v>Croatia</c:v>
                </c:pt>
                <c:pt idx="25">
                  <c:v>Bulgaria</c:v>
                </c:pt>
                <c:pt idx="26">
                  <c:v>Estonia</c:v>
                </c:pt>
                <c:pt idx="27">
                  <c:v>Romania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26.59</c:v>
                </c:pt>
                <c:pt idx="1">
                  <c:v>29.22</c:v>
                </c:pt>
                <c:pt idx="2">
                  <c:v>30.44</c:v>
                </c:pt>
                <c:pt idx="3">
                  <c:v>31.06</c:v>
                </c:pt>
                <c:pt idx="4">
                  <c:v>33.64</c:v>
                </c:pt>
                <c:pt idx="5">
                  <c:v>38.229999999999997</c:v>
                </c:pt>
                <c:pt idx="6">
                  <c:v>43.57</c:v>
                </c:pt>
                <c:pt idx="7">
                  <c:v>44.16</c:v>
                </c:pt>
                <c:pt idx="8">
                  <c:v>48.53</c:v>
                </c:pt>
                <c:pt idx="9">
                  <c:v>52.83</c:v>
                </c:pt>
                <c:pt idx="10">
                  <c:v>54.07</c:v>
                </c:pt>
                <c:pt idx="11">
                  <c:v>58.6</c:v>
                </c:pt>
                <c:pt idx="12">
                  <c:v>59.4</c:v>
                </c:pt>
                <c:pt idx="13">
                  <c:v>68.790000000000006</c:v>
                </c:pt>
                <c:pt idx="14">
                  <c:v>70.39</c:v>
                </c:pt>
                <c:pt idx="15">
                  <c:v>71.87</c:v>
                </c:pt>
                <c:pt idx="16">
                  <c:v>77.400000000000006</c:v>
                </c:pt>
                <c:pt idx="17">
                  <c:v>77.92</c:v>
                </c:pt>
                <c:pt idx="18">
                  <c:v>79.69</c:v>
                </c:pt>
                <c:pt idx="19">
                  <c:v>89.05</c:v>
                </c:pt>
                <c:pt idx="20">
                  <c:v>100.17</c:v>
                </c:pt>
                <c:pt idx="21">
                  <c:v>118.64</c:v>
                </c:pt>
                <c:pt idx="22">
                  <c:v>152.29</c:v>
                </c:pt>
                <c:pt idx="23">
                  <c:v>181.18</c:v>
                </c:pt>
                <c:pt idx="24">
                  <c:v>181.97</c:v>
                </c:pt>
                <c:pt idx="25">
                  <c:v>186.5</c:v>
                </c:pt>
                <c:pt idx="26">
                  <c:v>237.78</c:v>
                </c:pt>
                <c:pt idx="27">
                  <c:v>304.95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B-4844-B062-44AA3A35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3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dirty="0">
                <a:solidFill>
                  <a:schemeClr val="tx1"/>
                </a:solidFill>
              </a:rPr>
              <a:t>Standardizovaná</a:t>
            </a:r>
            <a:r>
              <a:rPr lang="cs-CZ" baseline="0" dirty="0">
                <a:solidFill>
                  <a:schemeClr val="tx1"/>
                </a:solidFill>
              </a:rPr>
              <a:t> úmrtnost 2021</a:t>
            </a:r>
            <a:endParaRPr lang="en-US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E24-48F5-BE2E-39ED083CDDDD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EE24-48F5-BE2E-39ED083CDDDD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B1B-4D69-A9A8-711D5769405E}"/>
              </c:ext>
            </c:extLst>
          </c:dPt>
          <c:dPt>
            <c:idx val="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B1B-4D69-A9A8-711D5769405E}"/>
              </c:ext>
            </c:extLst>
          </c:dPt>
          <c:dPt>
            <c:idx val="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E24-48F5-BE2E-39ED083CDDDD}"/>
              </c:ext>
            </c:extLst>
          </c:dPt>
          <c:dPt>
            <c:idx val="1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B1B-4D69-A9A8-711D5769405E}"/>
              </c:ext>
            </c:extLst>
          </c:dPt>
          <c:dPt>
            <c:idx val="16"/>
            <c:invertIfNegative val="0"/>
            <c:bubble3D val="0"/>
            <c:spPr>
              <a:solidFill>
                <a:srgbClr val="76717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EE24-48F5-BE2E-39ED083CDDDD}"/>
              </c:ext>
            </c:extLst>
          </c:dPt>
          <c:dPt>
            <c:idx val="18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B1B-4D69-A9A8-711D5769405E}"/>
              </c:ext>
            </c:extLst>
          </c:dPt>
          <c:dPt>
            <c:idx val="19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B1B-4D69-A9A8-711D5769405E}"/>
              </c:ext>
            </c:extLst>
          </c:dPt>
          <c:dPt>
            <c:idx val="26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0B1B-4D69-A9A8-711D5769405E}"/>
              </c:ext>
            </c:extLst>
          </c:dPt>
          <c:dPt>
            <c:idx val="27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5-0B1B-4D69-A9A8-711D5769405E}"/>
              </c:ext>
            </c:extLst>
          </c:dPt>
          <c:cat>
            <c:strRef>
              <c:f>List1!$A$2:$A$29</c:f>
              <c:strCache>
                <c:ptCount val="28"/>
                <c:pt idx="0">
                  <c:v>Belgium</c:v>
                </c:pt>
                <c:pt idx="1">
                  <c:v>France</c:v>
                </c:pt>
                <c:pt idx="2">
                  <c:v>Netherlands</c:v>
                </c:pt>
                <c:pt idx="3">
                  <c:v>Malta</c:v>
                </c:pt>
                <c:pt idx="4">
                  <c:v>Ireland</c:v>
                </c:pt>
                <c:pt idx="5">
                  <c:v>Luxembourg</c:v>
                </c:pt>
                <c:pt idx="6">
                  <c:v>Spain</c:v>
                </c:pt>
                <c:pt idx="7">
                  <c:v>Sweden</c:v>
                </c:pt>
                <c:pt idx="8">
                  <c:v>Denmark</c:v>
                </c:pt>
                <c:pt idx="9">
                  <c:v>Portugal</c:v>
                </c:pt>
                <c:pt idx="10">
                  <c:v>Slovakia</c:v>
                </c:pt>
                <c:pt idx="11">
                  <c:v>Greece</c:v>
                </c:pt>
                <c:pt idx="12">
                  <c:v>Cyprus</c:v>
                </c:pt>
                <c:pt idx="13">
                  <c:v>Italy</c:v>
                </c:pt>
                <c:pt idx="14">
                  <c:v>Finland</c:v>
                </c:pt>
                <c:pt idx="15">
                  <c:v>Austria</c:v>
                </c:pt>
                <c:pt idx="16">
                  <c:v>EU27</c:v>
                </c:pt>
                <c:pt idx="17">
                  <c:v>Germany</c:v>
                </c:pt>
                <c:pt idx="18">
                  <c:v>Slovenia</c:v>
                </c:pt>
                <c:pt idx="19">
                  <c:v>Czechia</c:v>
                </c:pt>
                <c:pt idx="20">
                  <c:v>Lithuania</c:v>
                </c:pt>
                <c:pt idx="21">
                  <c:v>Latvia</c:v>
                </c:pt>
                <c:pt idx="22">
                  <c:v>Poland</c:v>
                </c:pt>
                <c:pt idx="23">
                  <c:v>Croatia</c:v>
                </c:pt>
                <c:pt idx="24">
                  <c:v>Hungary</c:v>
                </c:pt>
                <c:pt idx="25">
                  <c:v>Bulgaria</c:v>
                </c:pt>
                <c:pt idx="26">
                  <c:v>Estonia</c:v>
                </c:pt>
                <c:pt idx="27">
                  <c:v>Romania</c:v>
                </c:pt>
              </c:strCache>
            </c:strRef>
          </c:cat>
          <c:val>
            <c:numRef>
              <c:f>List1!$B$2:$B$29</c:f>
              <c:numCache>
                <c:formatCode>General</c:formatCode>
                <c:ptCount val="28"/>
                <c:pt idx="0">
                  <c:v>26.1</c:v>
                </c:pt>
                <c:pt idx="1">
                  <c:v>30.62</c:v>
                </c:pt>
                <c:pt idx="2">
                  <c:v>31.37</c:v>
                </c:pt>
                <c:pt idx="3">
                  <c:v>32.61</c:v>
                </c:pt>
                <c:pt idx="4">
                  <c:v>36.76</c:v>
                </c:pt>
                <c:pt idx="5">
                  <c:v>38.090000000000003</c:v>
                </c:pt>
                <c:pt idx="6">
                  <c:v>44.21</c:v>
                </c:pt>
                <c:pt idx="7">
                  <c:v>46.52</c:v>
                </c:pt>
                <c:pt idx="8">
                  <c:v>47.88</c:v>
                </c:pt>
                <c:pt idx="9">
                  <c:v>49.79</c:v>
                </c:pt>
                <c:pt idx="10">
                  <c:v>55.24</c:v>
                </c:pt>
                <c:pt idx="11">
                  <c:v>58.51</c:v>
                </c:pt>
                <c:pt idx="12">
                  <c:v>61.32</c:v>
                </c:pt>
                <c:pt idx="13">
                  <c:v>66.47</c:v>
                </c:pt>
                <c:pt idx="14">
                  <c:v>70.540000000000006</c:v>
                </c:pt>
                <c:pt idx="15">
                  <c:v>75.760000000000005</c:v>
                </c:pt>
                <c:pt idx="16">
                  <c:v>77.72</c:v>
                </c:pt>
                <c:pt idx="17">
                  <c:v>77.81</c:v>
                </c:pt>
                <c:pt idx="18">
                  <c:v>78.41</c:v>
                </c:pt>
                <c:pt idx="19">
                  <c:v>93.3</c:v>
                </c:pt>
                <c:pt idx="20">
                  <c:v>103.03</c:v>
                </c:pt>
                <c:pt idx="21">
                  <c:v>135.69</c:v>
                </c:pt>
                <c:pt idx="22">
                  <c:v>137.63</c:v>
                </c:pt>
                <c:pt idx="23">
                  <c:v>182.86</c:v>
                </c:pt>
                <c:pt idx="24">
                  <c:v>186.9</c:v>
                </c:pt>
                <c:pt idx="25">
                  <c:v>200.92</c:v>
                </c:pt>
                <c:pt idx="26">
                  <c:v>264.05</c:v>
                </c:pt>
                <c:pt idx="27">
                  <c:v>352.71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EE24-48F5-BE2E-39ED083CD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60"/>
        <c:axId val="258605887"/>
        <c:axId val="258587167"/>
      </c:barChart>
      <c:catAx>
        <c:axId val="258605887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587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587167"/>
        <c:crosses val="autoZero"/>
        <c:auto val="1"/>
        <c:lblAlgn val="ctr"/>
        <c:lblOffset val="100"/>
        <c:noMultiLvlLbl val="0"/>
      </c:catAx>
      <c:valAx>
        <c:axId val="258587167"/>
        <c:scaling>
          <c:orientation val="minMax"/>
          <c:max val="32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>
                    <a:solidFill>
                      <a:schemeClr val="tx1"/>
                    </a:solidFill>
                  </a:rPr>
                  <a:t>Počet</a:t>
                </a:r>
                <a:r>
                  <a:rPr lang="cs-CZ" baseline="0">
                    <a:solidFill>
                      <a:schemeClr val="tx1"/>
                    </a:solidFill>
                  </a:rPr>
                  <a:t> zemřelých</a:t>
                </a:r>
                <a:endParaRPr lang="cs-CZ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86058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4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D1-44F3-A11B-4FA7178F3AAA}"/>
              </c:ext>
            </c:extLst>
          </c:dPt>
          <c:cat>
            <c:strRef>
              <c:f>List1!$A$2:$A$50</c:f>
              <c:strCache>
                <c:ptCount val="49"/>
                <c:pt idx="0">
                  <c:v>Ireland</c:v>
                </c:pt>
                <c:pt idx="1">
                  <c:v>United Kingdom</c:v>
                </c:pt>
                <c:pt idx="2">
                  <c:v>Tunisia</c:v>
                </c:pt>
                <c:pt idx="3">
                  <c:v>Uzbekistan</c:v>
                </c:pt>
                <c:pt idx="4">
                  <c:v>Malta</c:v>
                </c:pt>
                <c:pt idx="5">
                  <c:v>Ukraine</c:v>
                </c:pt>
                <c:pt idx="6">
                  <c:v>North Macedonia</c:v>
                </c:pt>
                <c:pt idx="7">
                  <c:v>Germany</c:v>
                </c:pt>
                <c:pt idx="8">
                  <c:v>Kyrgyzstan</c:v>
                </c:pt>
                <c:pt idx="9">
                  <c:v>Finland</c:v>
                </c:pt>
                <c:pt idx="10">
                  <c:v>Republic of Kosovo</c:v>
                </c:pt>
                <c:pt idx="11">
                  <c:v>Egypt</c:v>
                </c:pt>
                <c:pt idx="12">
                  <c:v>Bosnia &amp; Herzegovina</c:v>
                </c:pt>
                <c:pt idx="13">
                  <c:v>Serbia</c:v>
                </c:pt>
                <c:pt idx="14">
                  <c:v>Kazakhstan</c:v>
                </c:pt>
                <c:pt idx="15">
                  <c:v>Netherlands</c:v>
                </c:pt>
                <c:pt idx="16">
                  <c:v>Slovakia</c:v>
                </c:pt>
                <c:pt idx="17">
                  <c:v>Latvia</c:v>
                </c:pt>
                <c:pt idx="18">
                  <c:v>Montenegro</c:v>
                </c:pt>
                <c:pt idx="19">
                  <c:v>Belarus</c:v>
                </c:pt>
                <c:pt idx="20">
                  <c:v>Norway</c:v>
                </c:pt>
                <c:pt idx="21">
                  <c:v>Republic of Moldova</c:v>
                </c:pt>
                <c:pt idx="22">
                  <c:v>Croatia</c:v>
                </c:pt>
                <c:pt idx="23">
                  <c:v>Spain</c:v>
                </c:pt>
                <c:pt idx="24">
                  <c:v>Czech Republic</c:v>
                </c:pt>
                <c:pt idx="25">
                  <c:v>Slovenia</c:v>
                </c:pt>
                <c:pt idx="26">
                  <c:v>Russian Federation</c:v>
                </c:pt>
                <c:pt idx="27">
                  <c:v>Israel</c:v>
                </c:pt>
                <c:pt idx="28">
                  <c:v>Switzerland</c:v>
                </c:pt>
                <c:pt idx="29">
                  <c:v>Austria</c:v>
                </c:pt>
                <c:pt idx="30">
                  <c:v>Iceland</c:v>
                </c:pt>
                <c:pt idx="31">
                  <c:v>France</c:v>
                </c:pt>
                <c:pt idx="32">
                  <c:v>Romania</c:v>
                </c:pt>
                <c:pt idx="33">
                  <c:v>Hungary</c:v>
                </c:pt>
                <c:pt idx="34">
                  <c:v>Sweden</c:v>
                </c:pt>
                <c:pt idx="35">
                  <c:v>Portugal</c:v>
                </c:pt>
                <c:pt idx="36">
                  <c:v>Belgium</c:v>
                </c:pt>
                <c:pt idx="37">
                  <c:v>Denmark</c:v>
                </c:pt>
                <c:pt idx="38">
                  <c:v>Estonia</c:v>
                </c:pt>
                <c:pt idx="39">
                  <c:v>Cyprus</c:v>
                </c:pt>
                <c:pt idx="40">
                  <c:v>Poland</c:v>
                </c:pt>
                <c:pt idx="41">
                  <c:v>Bulgaria</c:v>
                </c:pt>
                <c:pt idx="42">
                  <c:v>Luxembourg</c:v>
                </c:pt>
                <c:pt idx="43">
                  <c:v>Armenia</c:v>
                </c:pt>
                <c:pt idx="44">
                  <c:v>Azerbaijan</c:v>
                </c:pt>
                <c:pt idx="45">
                  <c:v>Lithuania</c:v>
                </c:pt>
                <c:pt idx="46">
                  <c:v>Italy</c:v>
                </c:pt>
                <c:pt idx="47">
                  <c:v>Greece</c:v>
                </c:pt>
                <c:pt idx="48">
                  <c:v>Republic of Georgia</c:v>
                </c:pt>
              </c:strCache>
            </c:strRef>
          </c:cat>
          <c:val>
            <c:numRef>
              <c:f>List1!$B$2:$B$50</c:f>
              <c:numCache>
                <c:formatCode>0.0</c:formatCode>
                <c:ptCount val="49"/>
                <c:pt idx="0">
                  <c:v>24.3</c:v>
                </c:pt>
                <c:pt idx="1">
                  <c:v>25.7</c:v>
                </c:pt>
                <c:pt idx="2">
                  <c:v>39.200000000000003</c:v>
                </c:pt>
                <c:pt idx="3">
                  <c:v>41.1</c:v>
                </c:pt>
                <c:pt idx="4">
                  <c:v>41.8</c:v>
                </c:pt>
                <c:pt idx="5">
                  <c:v>44.6</c:v>
                </c:pt>
                <c:pt idx="6">
                  <c:v>44.6</c:v>
                </c:pt>
                <c:pt idx="7">
                  <c:v>45.3</c:v>
                </c:pt>
                <c:pt idx="8">
                  <c:v>49.2</c:v>
                </c:pt>
                <c:pt idx="9">
                  <c:v>50.5</c:v>
                </c:pt>
                <c:pt idx="10">
                  <c:v>54.6</c:v>
                </c:pt>
                <c:pt idx="11">
                  <c:v>59.8</c:v>
                </c:pt>
                <c:pt idx="12">
                  <c:v>60.3</c:v>
                </c:pt>
                <c:pt idx="13">
                  <c:v>60.8</c:v>
                </c:pt>
                <c:pt idx="14">
                  <c:v>61.5</c:v>
                </c:pt>
                <c:pt idx="15">
                  <c:v>62.9</c:v>
                </c:pt>
                <c:pt idx="16">
                  <c:v>69.7</c:v>
                </c:pt>
                <c:pt idx="17">
                  <c:v>76.3</c:v>
                </c:pt>
                <c:pt idx="18">
                  <c:v>77.2</c:v>
                </c:pt>
                <c:pt idx="19">
                  <c:v>80.099999999999994</c:v>
                </c:pt>
                <c:pt idx="20">
                  <c:v>80.8</c:v>
                </c:pt>
                <c:pt idx="21">
                  <c:v>80.900000000000006</c:v>
                </c:pt>
                <c:pt idx="22">
                  <c:v>83.1</c:v>
                </c:pt>
                <c:pt idx="23">
                  <c:v>84.1</c:v>
                </c:pt>
                <c:pt idx="24">
                  <c:v>85.1</c:v>
                </c:pt>
                <c:pt idx="25">
                  <c:v>85.3</c:v>
                </c:pt>
                <c:pt idx="26">
                  <c:v>88.2</c:v>
                </c:pt>
                <c:pt idx="27">
                  <c:v>90.7</c:v>
                </c:pt>
                <c:pt idx="28">
                  <c:v>96.6</c:v>
                </c:pt>
                <c:pt idx="29">
                  <c:v>98.9</c:v>
                </c:pt>
                <c:pt idx="30">
                  <c:v>99.6</c:v>
                </c:pt>
                <c:pt idx="31">
                  <c:v>107.1</c:v>
                </c:pt>
                <c:pt idx="32">
                  <c:v>108.2</c:v>
                </c:pt>
                <c:pt idx="33">
                  <c:v>109</c:v>
                </c:pt>
                <c:pt idx="34">
                  <c:v>109.9</c:v>
                </c:pt>
                <c:pt idx="35">
                  <c:v>110</c:v>
                </c:pt>
                <c:pt idx="36">
                  <c:v>110.9</c:v>
                </c:pt>
                <c:pt idx="37">
                  <c:v>111</c:v>
                </c:pt>
                <c:pt idx="38">
                  <c:v>113.1</c:v>
                </c:pt>
                <c:pt idx="39">
                  <c:v>121.8</c:v>
                </c:pt>
                <c:pt idx="40">
                  <c:v>124.8</c:v>
                </c:pt>
                <c:pt idx="41">
                  <c:v>129</c:v>
                </c:pt>
                <c:pt idx="42">
                  <c:v>130.69999999999999</c:v>
                </c:pt>
                <c:pt idx="43">
                  <c:v>136.6</c:v>
                </c:pt>
                <c:pt idx="44">
                  <c:v>147.9</c:v>
                </c:pt>
                <c:pt idx="45">
                  <c:v>198.8</c:v>
                </c:pt>
                <c:pt idx="46">
                  <c:v>221.1</c:v>
                </c:pt>
                <c:pt idx="47">
                  <c:v>301.39999999999998</c:v>
                </c:pt>
                <c:pt idx="48">
                  <c:v>350.2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D1-44F3-A11B-4FA7178F3A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27"/>
        <c:axId val="2006181967"/>
        <c:axId val="2006174895"/>
      </c:barChart>
      <c:catAx>
        <c:axId val="200618196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366000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06174895"/>
        <c:crosses val="autoZero"/>
        <c:auto val="1"/>
        <c:lblAlgn val="ctr"/>
        <c:lblOffset val="100"/>
        <c:noMultiLvlLbl val="0"/>
      </c:catAx>
      <c:valAx>
        <c:axId val="2006174895"/>
        <c:scaling>
          <c:orientation val="minMax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006181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ženy</a:t>
            </a:r>
            <a:endParaRPr lang="en-US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1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43C-402C-BCCA-28E627F8B84F}"/>
              </c:ext>
            </c:extLst>
          </c:dPt>
          <c:dLbls>
            <c:dLbl>
              <c:idx val="13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3C-402C-BCCA-28E627F8B84F}"/>
                </c:ext>
              </c:extLst>
            </c:dLbl>
            <c:dLbl>
              <c:idx val="19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43C-402C-BCCA-28E627F8B8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'2'!$H$4:$H$35</c:f>
              <c:strCache>
                <c:ptCount val="32"/>
                <c:pt idx="0">
                  <c:v>Turecko</c:v>
                </c:pt>
                <c:pt idx="1">
                  <c:v>Rumunsko</c:v>
                </c:pt>
                <c:pt idx="2">
                  <c:v>Bulharsko</c:v>
                </c:pt>
                <c:pt idx="3">
                  <c:v>Malta</c:v>
                </c:pt>
                <c:pt idx="4">
                  <c:v>Srbsko</c:v>
                </c:pt>
                <c:pt idx="5">
                  <c:v>Portugalsko</c:v>
                </c:pt>
                <c:pt idx="6">
                  <c:v>Řecko</c:v>
                </c:pt>
                <c:pt idx="7">
                  <c:v>Itálie</c:v>
                </c:pt>
                <c:pt idx="8">
                  <c:v>Polsko</c:v>
                </c:pt>
                <c:pt idx="9">
                  <c:v>Lotyšsko</c:v>
                </c:pt>
                <c:pt idx="10">
                  <c:v>Litva</c:v>
                </c:pt>
                <c:pt idx="11">
                  <c:v>Chorvatsko</c:v>
                </c:pt>
                <c:pt idx="12">
                  <c:v>Kypr</c:v>
                </c:pt>
                <c:pt idx="13">
                  <c:v>Česko</c:v>
                </c:pt>
                <c:pt idx="14">
                  <c:v>Francie</c:v>
                </c:pt>
                <c:pt idx="15">
                  <c:v>Estonsko</c:v>
                </c:pt>
                <c:pt idx="16">
                  <c:v>Slovensko</c:v>
                </c:pt>
                <c:pt idx="17">
                  <c:v>Belgie</c:v>
                </c:pt>
                <c:pt idx="18">
                  <c:v>Slovinsko</c:v>
                </c:pt>
                <c:pt idx="19">
                  <c:v>EU 27</c:v>
                </c:pt>
                <c:pt idx="20">
                  <c:v>Maďarsko</c:v>
                </c:pt>
                <c:pt idx="21">
                  <c:v>Španělsko</c:v>
                </c:pt>
                <c:pt idx="22">
                  <c:v>Irsko</c:v>
                </c:pt>
                <c:pt idx="23">
                  <c:v>Lucembursko</c:v>
                </c:pt>
                <c:pt idx="24">
                  <c:v>Rakousko</c:v>
                </c:pt>
                <c:pt idx="25">
                  <c:v>Německo</c:v>
                </c:pt>
                <c:pt idx="26">
                  <c:v>Švédsko</c:v>
                </c:pt>
                <c:pt idx="27">
                  <c:v>Dánsko</c:v>
                </c:pt>
                <c:pt idx="28">
                  <c:v>Island</c:v>
                </c:pt>
                <c:pt idx="29">
                  <c:v>Nizozemsko</c:v>
                </c:pt>
                <c:pt idx="30">
                  <c:v>Norsko</c:v>
                </c:pt>
                <c:pt idx="31">
                  <c:v>Finsko</c:v>
                </c:pt>
              </c:strCache>
            </c:strRef>
          </c:cat>
          <c:val>
            <c:numRef>
              <c:f>'2'!$I$4:$I$35</c:f>
              <c:numCache>
                <c:formatCode>General</c:formatCode>
                <c:ptCount val="32"/>
                <c:pt idx="0">
                  <c:v>2.5</c:v>
                </c:pt>
                <c:pt idx="1">
                  <c:v>3.9</c:v>
                </c:pt>
                <c:pt idx="2">
                  <c:v>6.3</c:v>
                </c:pt>
                <c:pt idx="3">
                  <c:v>9.8000000000000007</c:v>
                </c:pt>
                <c:pt idx="4">
                  <c:v>13.1</c:v>
                </c:pt>
                <c:pt idx="5">
                  <c:v>13.3</c:v>
                </c:pt>
                <c:pt idx="6">
                  <c:v>15.4</c:v>
                </c:pt>
                <c:pt idx="7">
                  <c:v>15.5</c:v>
                </c:pt>
                <c:pt idx="8">
                  <c:v>16.5</c:v>
                </c:pt>
                <c:pt idx="9">
                  <c:v>16.600000000000001</c:v>
                </c:pt>
                <c:pt idx="10">
                  <c:v>17.2</c:v>
                </c:pt>
                <c:pt idx="11">
                  <c:v>17.3</c:v>
                </c:pt>
                <c:pt idx="12">
                  <c:v>18.5</c:v>
                </c:pt>
                <c:pt idx="13">
                  <c:v>19.5</c:v>
                </c:pt>
                <c:pt idx="14">
                  <c:v>21.5</c:v>
                </c:pt>
                <c:pt idx="15">
                  <c:v>22.9</c:v>
                </c:pt>
                <c:pt idx="16">
                  <c:v>24.6</c:v>
                </c:pt>
                <c:pt idx="17">
                  <c:v>24.7</c:v>
                </c:pt>
                <c:pt idx="18">
                  <c:v>27.8</c:v>
                </c:pt>
                <c:pt idx="19">
                  <c:v>28.5</c:v>
                </c:pt>
                <c:pt idx="20">
                  <c:v>29.3</c:v>
                </c:pt>
                <c:pt idx="21">
                  <c:v>30</c:v>
                </c:pt>
                <c:pt idx="22">
                  <c:v>34.299999999999997</c:v>
                </c:pt>
                <c:pt idx="23">
                  <c:v>41.3</c:v>
                </c:pt>
                <c:pt idx="24">
                  <c:v>41.4</c:v>
                </c:pt>
                <c:pt idx="25">
                  <c:v>45.9</c:v>
                </c:pt>
                <c:pt idx="26">
                  <c:v>56.7</c:v>
                </c:pt>
                <c:pt idx="27">
                  <c:v>57</c:v>
                </c:pt>
                <c:pt idx="28">
                  <c:v>57.2</c:v>
                </c:pt>
                <c:pt idx="29">
                  <c:v>59</c:v>
                </c:pt>
                <c:pt idx="30">
                  <c:v>65.2</c:v>
                </c:pt>
                <c:pt idx="31">
                  <c:v>71.7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3C-402C-BCCA-28E627F8B8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157665552"/>
        <c:axId val="157664720"/>
      </c:barChart>
      <c:catAx>
        <c:axId val="15766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4720"/>
        <c:crosses val="autoZero"/>
        <c:auto val="1"/>
        <c:lblAlgn val="ctr"/>
        <c:lblOffset val="100"/>
        <c:noMultiLvlLbl val="0"/>
      </c:catAx>
      <c:valAx>
        <c:axId val="15766472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+mn-lt"/>
        </a:defRPr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muži</a:t>
            </a:r>
            <a:endParaRPr lang="en-US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'smoking 2'!$F$2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993-460F-9509-23C0F4725AE3}"/>
              </c:ext>
            </c:extLst>
          </c:dPt>
          <c:dLbls>
            <c:dLbl>
              <c:idx val="1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93-460F-9509-23C0F4725AE3}"/>
                </c:ext>
              </c:extLst>
            </c:dLbl>
            <c:dLbl>
              <c:idx val="17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93-460F-9509-23C0F4725A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'smoking 2'!$E$3:$E$34</c:f>
              <c:strCache>
                <c:ptCount val="32"/>
                <c:pt idx="0">
                  <c:v>Švédsko</c:v>
                </c:pt>
                <c:pt idx="1">
                  <c:v>Island</c:v>
                </c:pt>
                <c:pt idx="2">
                  <c:v>Norsko</c:v>
                </c:pt>
                <c:pt idx="3">
                  <c:v>Lucembursko</c:v>
                </c:pt>
                <c:pt idx="4">
                  <c:v>Dánsko</c:v>
                </c:pt>
                <c:pt idx="5">
                  <c:v>Finsko</c:v>
                </c:pt>
                <c:pt idx="6">
                  <c:v>Irsko</c:v>
                </c:pt>
                <c:pt idx="7">
                  <c:v>Nizozemsko</c:v>
                </c:pt>
                <c:pt idx="8">
                  <c:v>Belgie</c:v>
                </c:pt>
                <c:pt idx="9">
                  <c:v>Slovinsko</c:v>
                </c:pt>
                <c:pt idx="10">
                  <c:v>Portugalsko</c:v>
                </c:pt>
                <c:pt idx="11">
                  <c:v>Itálie</c:v>
                </c:pt>
                <c:pt idx="12">
                  <c:v>Francie</c:v>
                </c:pt>
                <c:pt idx="13">
                  <c:v>Španělsko</c:v>
                </c:pt>
                <c:pt idx="14">
                  <c:v>Rakousko</c:v>
                </c:pt>
                <c:pt idx="15">
                  <c:v>EU 27</c:v>
                </c:pt>
                <c:pt idx="16">
                  <c:v>Malta</c:v>
                </c:pt>
                <c:pt idx="17">
                  <c:v>Česko</c:v>
                </c:pt>
                <c:pt idx="18">
                  <c:v>Polsko</c:v>
                </c:pt>
                <c:pt idx="19">
                  <c:v>Chorvatsko</c:v>
                </c:pt>
                <c:pt idx="20">
                  <c:v>Estonsko</c:v>
                </c:pt>
                <c:pt idx="21">
                  <c:v>Německo</c:v>
                </c:pt>
                <c:pt idx="22">
                  <c:v>Slovensko</c:v>
                </c:pt>
                <c:pt idx="23">
                  <c:v>Maďarsko</c:v>
                </c:pt>
                <c:pt idx="24">
                  <c:v>Srbsko</c:v>
                </c:pt>
                <c:pt idx="25">
                  <c:v>Litva</c:v>
                </c:pt>
                <c:pt idx="26">
                  <c:v>Rumunsko</c:v>
                </c:pt>
                <c:pt idx="27">
                  <c:v>Řecko</c:v>
                </c:pt>
                <c:pt idx="28">
                  <c:v>Kypr</c:v>
                </c:pt>
                <c:pt idx="29">
                  <c:v>Lotyšsko</c:v>
                </c:pt>
                <c:pt idx="30">
                  <c:v>Bulharsko</c:v>
                </c:pt>
                <c:pt idx="31">
                  <c:v>Turecko</c:v>
                </c:pt>
              </c:strCache>
            </c:strRef>
          </c:cat>
          <c:val>
            <c:numRef>
              <c:f>'smoking 2'!$F$3:$F$34</c:f>
              <c:numCache>
                <c:formatCode>General</c:formatCode>
                <c:ptCount val="32"/>
                <c:pt idx="0">
                  <c:v>7.7</c:v>
                </c:pt>
                <c:pt idx="1">
                  <c:v>10.3</c:v>
                </c:pt>
                <c:pt idx="2">
                  <c:v>11.1</c:v>
                </c:pt>
                <c:pt idx="3">
                  <c:v>13</c:v>
                </c:pt>
                <c:pt idx="4">
                  <c:v>13.4</c:v>
                </c:pt>
                <c:pt idx="5">
                  <c:v>13.4</c:v>
                </c:pt>
                <c:pt idx="6">
                  <c:v>15.6</c:v>
                </c:pt>
                <c:pt idx="7">
                  <c:v>17.7</c:v>
                </c:pt>
                <c:pt idx="8">
                  <c:v>18.899999999999999</c:v>
                </c:pt>
                <c:pt idx="9">
                  <c:v>19.3</c:v>
                </c:pt>
                <c:pt idx="10">
                  <c:v>20.3</c:v>
                </c:pt>
                <c:pt idx="11">
                  <c:v>21.6</c:v>
                </c:pt>
                <c:pt idx="12">
                  <c:v>21.7</c:v>
                </c:pt>
                <c:pt idx="13">
                  <c:v>23.3</c:v>
                </c:pt>
                <c:pt idx="14">
                  <c:v>23.5</c:v>
                </c:pt>
                <c:pt idx="15">
                  <c:v>23.6</c:v>
                </c:pt>
                <c:pt idx="16">
                  <c:v>23.6</c:v>
                </c:pt>
                <c:pt idx="17">
                  <c:v>23.8</c:v>
                </c:pt>
                <c:pt idx="18">
                  <c:v>24.3</c:v>
                </c:pt>
                <c:pt idx="19">
                  <c:v>25.6</c:v>
                </c:pt>
                <c:pt idx="20">
                  <c:v>25.8</c:v>
                </c:pt>
                <c:pt idx="21">
                  <c:v>26.9</c:v>
                </c:pt>
                <c:pt idx="22">
                  <c:v>26.9</c:v>
                </c:pt>
                <c:pt idx="23">
                  <c:v>27.7</c:v>
                </c:pt>
                <c:pt idx="24">
                  <c:v>29.2</c:v>
                </c:pt>
                <c:pt idx="25">
                  <c:v>29.9</c:v>
                </c:pt>
                <c:pt idx="26">
                  <c:v>30.8</c:v>
                </c:pt>
                <c:pt idx="27">
                  <c:v>31.3</c:v>
                </c:pt>
                <c:pt idx="28">
                  <c:v>32.200000000000003</c:v>
                </c:pt>
                <c:pt idx="29">
                  <c:v>35.200000000000003</c:v>
                </c:pt>
                <c:pt idx="30">
                  <c:v>38</c:v>
                </c:pt>
                <c:pt idx="31">
                  <c:v>41.4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993-460F-9509-23C0F4725A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-27"/>
        <c:axId val="157665552"/>
        <c:axId val="157664720"/>
      </c:barChart>
      <c:catAx>
        <c:axId val="15766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4720"/>
        <c:crosses val="autoZero"/>
        <c:auto val="1"/>
        <c:lblAlgn val="ctr"/>
        <c:lblOffset val="100"/>
        <c:noMultiLvlLbl val="0"/>
      </c:catAx>
      <c:valAx>
        <c:axId val="157664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66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ženy</a:t>
            </a:r>
            <a:endParaRPr lang="en-US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'smoking 2'!$I$2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Pt>
            <c:idx val="2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9CE-4722-9016-E02FAC27CED3}"/>
              </c:ext>
            </c:extLst>
          </c:dPt>
          <c:dLbls>
            <c:dLbl>
              <c:idx val="18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9CE-4722-9016-E02FAC27CED3}"/>
                </c:ext>
              </c:extLst>
            </c:dLbl>
            <c:dLbl>
              <c:idx val="2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9CE-4722-9016-E02FAC27CE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'smoking 2'!$H$3:$H$34</c:f>
              <c:strCache>
                <c:ptCount val="32"/>
                <c:pt idx="0">
                  <c:v>Island</c:v>
                </c:pt>
                <c:pt idx="1">
                  <c:v>Švédsko</c:v>
                </c:pt>
                <c:pt idx="2">
                  <c:v>Rumunsko</c:v>
                </c:pt>
                <c:pt idx="3">
                  <c:v>Finsko</c:v>
                </c:pt>
                <c:pt idx="4">
                  <c:v>Portugalsko</c:v>
                </c:pt>
                <c:pt idx="5">
                  <c:v>Norsko</c:v>
                </c:pt>
                <c:pt idx="6">
                  <c:v>Litva</c:v>
                </c:pt>
                <c:pt idx="7">
                  <c:v>Lucembursko</c:v>
                </c:pt>
                <c:pt idx="8">
                  <c:v>Belgie</c:v>
                </c:pt>
                <c:pt idx="9">
                  <c:v>Lotyšsko</c:v>
                </c:pt>
                <c:pt idx="10">
                  <c:v>Dánsko</c:v>
                </c:pt>
                <c:pt idx="11">
                  <c:v>Irsko</c:v>
                </c:pt>
                <c:pt idx="12">
                  <c:v>Nizozemsko</c:v>
                </c:pt>
                <c:pt idx="13">
                  <c:v>Itálie</c:v>
                </c:pt>
                <c:pt idx="14">
                  <c:v>Kypr</c:v>
                </c:pt>
                <c:pt idx="15">
                  <c:v>Estonsko</c:v>
                </c:pt>
                <c:pt idx="16">
                  <c:v>Polsko</c:v>
                </c:pt>
                <c:pt idx="17">
                  <c:v>Turecko</c:v>
                </c:pt>
                <c:pt idx="18">
                  <c:v>EU 27</c:v>
                </c:pt>
                <c:pt idx="19">
                  <c:v>Slovensko</c:v>
                </c:pt>
                <c:pt idx="20">
                  <c:v>Slovinsko</c:v>
                </c:pt>
                <c:pt idx="21">
                  <c:v>Francie</c:v>
                </c:pt>
                <c:pt idx="22">
                  <c:v>Česko</c:v>
                </c:pt>
                <c:pt idx="23">
                  <c:v>Španělsko</c:v>
                </c:pt>
                <c:pt idx="24">
                  <c:v>Malta</c:v>
                </c:pt>
                <c:pt idx="25">
                  <c:v>Rakousko</c:v>
                </c:pt>
                <c:pt idx="26">
                  <c:v>Řecko</c:v>
                </c:pt>
                <c:pt idx="27">
                  <c:v>Německo</c:v>
                </c:pt>
                <c:pt idx="28">
                  <c:v>Chorvatsko</c:v>
                </c:pt>
                <c:pt idx="29">
                  <c:v>Bulharsko</c:v>
                </c:pt>
                <c:pt idx="30">
                  <c:v>Maďarsko</c:v>
                </c:pt>
                <c:pt idx="31">
                  <c:v>Srbsko</c:v>
                </c:pt>
              </c:strCache>
            </c:strRef>
          </c:cat>
          <c:val>
            <c:numRef>
              <c:f>'smoking 2'!$I$3:$I$34</c:f>
              <c:numCache>
                <c:formatCode>#\ ##0.##########</c:formatCode>
                <c:ptCount val="32"/>
                <c:pt idx="0">
                  <c:v>6.7</c:v>
                </c:pt>
                <c:pt idx="1">
                  <c:v>7.1</c:v>
                </c:pt>
                <c:pt idx="2">
                  <c:v>7.7</c:v>
                </c:pt>
                <c:pt idx="3">
                  <c:v>8.1999999999999993</c:v>
                </c:pt>
                <c:pt idx="4" formatCode="#\ ##0.0">
                  <c:v>9</c:v>
                </c:pt>
                <c:pt idx="5">
                  <c:v>9.5</c:v>
                </c:pt>
                <c:pt idx="6">
                  <c:v>9.6999999999999993</c:v>
                </c:pt>
                <c:pt idx="7">
                  <c:v>9.6999999999999993</c:v>
                </c:pt>
                <c:pt idx="8">
                  <c:v>12.1</c:v>
                </c:pt>
                <c:pt idx="9">
                  <c:v>12.3</c:v>
                </c:pt>
                <c:pt idx="10">
                  <c:v>12.4</c:v>
                </c:pt>
                <c:pt idx="11">
                  <c:v>12.7</c:v>
                </c:pt>
                <c:pt idx="12">
                  <c:v>13.1</c:v>
                </c:pt>
                <c:pt idx="13">
                  <c:v>13.2</c:v>
                </c:pt>
                <c:pt idx="14">
                  <c:v>13.3</c:v>
                </c:pt>
                <c:pt idx="15">
                  <c:v>13.7</c:v>
                </c:pt>
                <c:pt idx="16">
                  <c:v>14.9</c:v>
                </c:pt>
                <c:pt idx="17">
                  <c:v>14.9</c:v>
                </c:pt>
                <c:pt idx="18">
                  <c:v>15.3</c:v>
                </c:pt>
                <c:pt idx="19">
                  <c:v>15.4</c:v>
                </c:pt>
                <c:pt idx="20">
                  <c:v>15.6</c:v>
                </c:pt>
                <c:pt idx="21">
                  <c:v>15.7</c:v>
                </c:pt>
                <c:pt idx="22">
                  <c:v>16.2</c:v>
                </c:pt>
                <c:pt idx="23">
                  <c:v>16.399999999999999</c:v>
                </c:pt>
                <c:pt idx="24">
                  <c:v>17.2</c:v>
                </c:pt>
                <c:pt idx="25">
                  <c:v>17.8</c:v>
                </c:pt>
                <c:pt idx="26" formatCode="#\ ##0.0">
                  <c:v>19</c:v>
                </c:pt>
                <c:pt idx="27">
                  <c:v>19.100000000000001</c:v>
                </c:pt>
                <c:pt idx="28">
                  <c:v>19.5</c:v>
                </c:pt>
                <c:pt idx="29">
                  <c:v>21.1</c:v>
                </c:pt>
                <c:pt idx="30">
                  <c:v>22.3</c:v>
                </c:pt>
                <c:pt idx="31">
                  <c:v>25.3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9CE-4722-9016-E02FAC27CE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5"/>
        <c:overlap val="-27"/>
        <c:axId val="157708400"/>
        <c:axId val="157700496"/>
      </c:barChart>
      <c:catAx>
        <c:axId val="15770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700496"/>
        <c:crosses val="autoZero"/>
        <c:auto val="1"/>
        <c:lblAlgn val="ctr"/>
        <c:lblOffset val="100"/>
        <c:noMultiLvlLbl val="0"/>
      </c:catAx>
      <c:valAx>
        <c:axId val="15770049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7708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>
                <a:solidFill>
                  <a:schemeClr val="tx1"/>
                </a:solidFill>
              </a:rPr>
              <a:t>Podíl současných</a:t>
            </a:r>
            <a:r>
              <a:rPr lang="cs-CZ" baseline="0">
                <a:solidFill>
                  <a:schemeClr val="tx1"/>
                </a:solidFill>
              </a:rPr>
              <a:t> denních kuřáků ve věku 15–19 let</a:t>
            </a:r>
            <a:endParaRPr lang="en-US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8071652777777777"/>
          <c:y val="8.0835122009238357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1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EDD2-4DC4-AFAE-67F6EDA96B94}"/>
              </c:ext>
            </c:extLst>
          </c:dPt>
          <c:dPt>
            <c:idx val="25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D2-4DC4-AFAE-67F6EDA96B94}"/>
              </c:ext>
            </c:extLst>
          </c:dPt>
          <c:cat>
            <c:strRef>
              <c:f>List1!$A$2:$A$31</c:f>
              <c:strCache>
                <c:ptCount val="30"/>
                <c:pt idx="0">
                  <c:v>Sweden</c:v>
                </c:pt>
                <c:pt idx="1">
                  <c:v>Iceland</c:v>
                </c:pt>
                <c:pt idx="2">
                  <c:v>Norway</c:v>
                </c:pt>
                <c:pt idx="3">
                  <c:v>Luxembourg</c:v>
                </c:pt>
                <c:pt idx="4">
                  <c:v>Finland</c:v>
                </c:pt>
                <c:pt idx="5">
                  <c:v>Portugal</c:v>
                </c:pt>
                <c:pt idx="6">
                  <c:v>Romania</c:v>
                </c:pt>
                <c:pt idx="7">
                  <c:v>Poland</c:v>
                </c:pt>
                <c:pt idx="8">
                  <c:v>Denmark</c:v>
                </c:pt>
                <c:pt idx="9">
                  <c:v>Lithuania</c:v>
                </c:pt>
                <c:pt idx="10">
                  <c:v>Slovakia</c:v>
                </c:pt>
                <c:pt idx="11">
                  <c:v>Netherlands</c:v>
                </c:pt>
                <c:pt idx="12">
                  <c:v>Slovenia</c:v>
                </c:pt>
                <c:pt idx="13">
                  <c:v>Ireland</c:v>
                </c:pt>
                <c:pt idx="14">
                  <c:v>Greece</c:v>
                </c:pt>
                <c:pt idx="15">
                  <c:v>Latvia</c:v>
                </c:pt>
                <c:pt idx="16">
                  <c:v>Croatia</c:v>
                </c:pt>
                <c:pt idx="17">
                  <c:v>Czechia</c:v>
                </c:pt>
                <c:pt idx="18">
                  <c:v>Malta</c:v>
                </c:pt>
                <c:pt idx="19">
                  <c:v>Cyprus</c:v>
                </c:pt>
                <c:pt idx="20">
                  <c:v>Bulgaria</c:v>
                </c:pt>
                <c:pt idx="21">
                  <c:v>Spain</c:v>
                </c:pt>
                <c:pt idx="22">
                  <c:v>Italy</c:v>
                </c:pt>
                <c:pt idx="23">
                  <c:v>Belgium</c:v>
                </c:pt>
                <c:pt idx="24">
                  <c:v>Austria</c:v>
                </c:pt>
                <c:pt idx="25">
                  <c:v>European Union 27</c:v>
                </c:pt>
                <c:pt idx="26">
                  <c:v>Estonia</c:v>
                </c:pt>
                <c:pt idx="27">
                  <c:v>France</c:v>
                </c:pt>
                <c:pt idx="28">
                  <c:v>Germany </c:v>
                </c:pt>
                <c:pt idx="29">
                  <c:v>Hungary</c:v>
                </c:pt>
              </c:strCache>
            </c:strRef>
          </c:cat>
          <c:val>
            <c:numRef>
              <c:f>List1!$B$2:$B$31</c:f>
              <c:numCache>
                <c:formatCode>#\ ##0.##########</c:formatCode>
                <c:ptCount val="30"/>
                <c:pt idx="0">
                  <c:v>4.0999999999999996</c:v>
                </c:pt>
                <c:pt idx="1">
                  <c:v>4.2</c:v>
                </c:pt>
                <c:pt idx="2">
                  <c:v>4.9000000000000004</c:v>
                </c:pt>
                <c:pt idx="3">
                  <c:v>7.3</c:v>
                </c:pt>
                <c:pt idx="4">
                  <c:v>7.8</c:v>
                </c:pt>
                <c:pt idx="5">
                  <c:v>7.9</c:v>
                </c:pt>
                <c:pt idx="6">
                  <c:v>8.3000000000000007</c:v>
                </c:pt>
                <c:pt idx="7">
                  <c:v>8.8000000000000007</c:v>
                </c:pt>
                <c:pt idx="8">
                  <c:v>9.8000000000000007</c:v>
                </c:pt>
                <c:pt idx="9">
                  <c:v>10.1</c:v>
                </c:pt>
                <c:pt idx="10">
                  <c:v>10.4</c:v>
                </c:pt>
                <c:pt idx="11">
                  <c:v>10.6</c:v>
                </c:pt>
                <c:pt idx="12">
                  <c:v>10.6</c:v>
                </c:pt>
                <c:pt idx="13">
                  <c:v>11.4</c:v>
                </c:pt>
                <c:pt idx="14">
                  <c:v>11.7</c:v>
                </c:pt>
                <c:pt idx="15">
                  <c:v>12.1</c:v>
                </c:pt>
                <c:pt idx="16">
                  <c:v>12.5</c:v>
                </c:pt>
                <c:pt idx="17">
                  <c:v>12.8</c:v>
                </c:pt>
                <c:pt idx="18">
                  <c:v>12.9</c:v>
                </c:pt>
                <c:pt idx="19">
                  <c:v>13.1</c:v>
                </c:pt>
                <c:pt idx="20">
                  <c:v>14.3</c:v>
                </c:pt>
                <c:pt idx="21">
                  <c:v>14.3</c:v>
                </c:pt>
                <c:pt idx="22">
                  <c:v>14.4</c:v>
                </c:pt>
                <c:pt idx="23">
                  <c:v>14.9</c:v>
                </c:pt>
                <c:pt idx="24" formatCode="#\ ##0.0">
                  <c:v>15</c:v>
                </c:pt>
                <c:pt idx="25">
                  <c:v>15.1</c:v>
                </c:pt>
                <c:pt idx="26">
                  <c:v>16.899999999999999</c:v>
                </c:pt>
                <c:pt idx="27">
                  <c:v>18.600000000000001</c:v>
                </c:pt>
                <c:pt idx="28">
                  <c:v>20.3</c:v>
                </c:pt>
                <c:pt idx="29">
                  <c:v>28.6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FF-4CBE-9064-C65EE89F26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overlap val="-27"/>
        <c:axId val="414452848"/>
        <c:axId val="414441480"/>
      </c:barChart>
      <c:catAx>
        <c:axId val="41445284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14441480"/>
        <c:crosses val="autoZero"/>
        <c:auto val="1"/>
        <c:lblAlgn val="ctr"/>
        <c:lblOffset val="100"/>
        <c:noMultiLvlLbl val="0"/>
      </c:catAx>
      <c:valAx>
        <c:axId val="414441480"/>
        <c:scaling>
          <c:orientation val="minMax"/>
        </c:scaling>
        <c:delete val="0"/>
        <c:axPos val="l"/>
        <c:numFmt formatCode="0&quot; %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14452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cs-CZ" sz="1800">
                <a:solidFill>
                  <a:schemeClr val="tx1"/>
                </a:solidFill>
              </a:rPr>
              <a:t>Podíl osob</a:t>
            </a:r>
            <a:r>
              <a:rPr lang="cs-CZ" sz="1800" baseline="0">
                <a:solidFill>
                  <a:schemeClr val="tx1"/>
                </a:solidFill>
              </a:rPr>
              <a:t> konzumujících alkohol denně</a:t>
            </a:r>
            <a:endParaRPr lang="en-US" sz="180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23539708333333334"/>
          <c:y val="1.29899715050799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Konzumace alkoholu</c:v>
                </c:pt>
              </c:strCache>
            </c:strRef>
          </c:tx>
          <c:spPr>
            <a:solidFill>
              <a:srgbClr val="4472C4"/>
            </a:solidFill>
            <a:ln>
              <a:noFill/>
            </a:ln>
            <a:effectLst/>
          </c:spPr>
          <c:invertIfNegative val="0"/>
          <c:dPt>
            <c:idx val="1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FE1-4D02-BAD3-C76F47EB5343}"/>
              </c:ext>
            </c:extLst>
          </c:dPt>
          <c:dPt>
            <c:idx val="20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47C-4062-A0D1-FA2D5093F32E}"/>
              </c:ext>
            </c:extLst>
          </c:dPt>
          <c:dPt>
            <c:idx val="21"/>
            <c:invertIfNegative val="0"/>
            <c:bubble3D val="0"/>
            <c:spPr>
              <a:solidFill>
                <a:srgbClr val="4472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47C-4062-A0D1-FA2D5093F32E}"/>
              </c:ext>
            </c:extLst>
          </c:dPt>
          <c:cat>
            <c:strRef>
              <c:f>List1!$A$2:$A$31</c:f>
              <c:strCache>
                <c:ptCount val="30"/>
                <c:pt idx="0">
                  <c:v>Turkey</c:v>
                </c:pt>
                <c:pt idx="1">
                  <c:v>Lithuania</c:v>
                </c:pt>
                <c:pt idx="2">
                  <c:v>Latvia</c:v>
                </c:pt>
                <c:pt idx="3">
                  <c:v>Estonia</c:v>
                </c:pt>
                <c:pt idx="4">
                  <c:v>Norway</c:v>
                </c:pt>
                <c:pt idx="5">
                  <c:v>Poland</c:v>
                </c:pt>
                <c:pt idx="6">
                  <c:v>Sweden</c:v>
                </c:pt>
                <c:pt idx="7">
                  <c:v>Ireland</c:v>
                </c:pt>
                <c:pt idx="8">
                  <c:v>Romania</c:v>
                </c:pt>
                <c:pt idx="9">
                  <c:v>Serbia</c:v>
                </c:pt>
                <c:pt idx="10">
                  <c:v>Cyprus</c:v>
                </c:pt>
                <c:pt idx="11">
                  <c:v>Slovakia</c:v>
                </c:pt>
                <c:pt idx="12">
                  <c:v>Austria</c:v>
                </c:pt>
                <c:pt idx="13">
                  <c:v>Greece</c:v>
                </c:pt>
                <c:pt idx="14">
                  <c:v>Hungary</c:v>
                </c:pt>
                <c:pt idx="15">
                  <c:v>Slovenia</c:v>
                </c:pt>
                <c:pt idx="16">
                  <c:v>Germany</c:v>
                </c:pt>
                <c:pt idx="17">
                  <c:v>Czechia</c:v>
                </c:pt>
                <c:pt idx="18">
                  <c:v>Malta</c:v>
                </c:pt>
                <c:pt idx="19">
                  <c:v>Netherlands</c:v>
                </c:pt>
                <c:pt idx="20">
                  <c:v>European Union(27)</c:v>
                </c:pt>
                <c:pt idx="21">
                  <c:v>Luxembourg</c:v>
                </c:pt>
                <c:pt idx="22">
                  <c:v>Denmark</c:v>
                </c:pt>
                <c:pt idx="23">
                  <c:v>Belgium</c:v>
                </c:pt>
                <c:pt idx="24">
                  <c:v>France</c:v>
                </c:pt>
                <c:pt idx="25">
                  <c:v>Bulgaria</c:v>
                </c:pt>
                <c:pt idx="26">
                  <c:v>Croatia</c:v>
                </c:pt>
                <c:pt idx="27">
                  <c:v>Italy</c:v>
                </c:pt>
                <c:pt idx="28">
                  <c:v>Spain</c:v>
                </c:pt>
                <c:pt idx="29">
                  <c:v>Portugal</c:v>
                </c:pt>
              </c:strCache>
            </c:strRef>
          </c:cat>
          <c:val>
            <c:numRef>
              <c:f>List1!$B$2:$B$31</c:f>
              <c:numCache>
                <c:formatCode>#\ ##0.##########</c:formatCode>
                <c:ptCount val="30"/>
                <c:pt idx="0">
                  <c:v>0.5</c:v>
                </c:pt>
                <c:pt idx="1">
                  <c:v>0.8</c:v>
                </c:pt>
                <c:pt idx="2">
                  <c:v>1.2</c:v>
                </c:pt>
                <c:pt idx="3">
                  <c:v>1.3</c:v>
                </c:pt>
                <c:pt idx="4">
                  <c:v>1.4</c:v>
                </c:pt>
                <c:pt idx="5">
                  <c:v>1.6</c:v>
                </c:pt>
                <c:pt idx="6">
                  <c:v>1.8</c:v>
                </c:pt>
                <c:pt idx="7">
                  <c:v>2.4</c:v>
                </c:pt>
                <c:pt idx="8">
                  <c:v>2.9</c:v>
                </c:pt>
                <c:pt idx="9">
                  <c:v>3.1</c:v>
                </c:pt>
                <c:pt idx="10" formatCode="#\ ##0.0">
                  <c:v>4</c:v>
                </c:pt>
                <c:pt idx="11">
                  <c:v>4.0999999999999996</c:v>
                </c:pt>
                <c:pt idx="12">
                  <c:v>5.7</c:v>
                </c:pt>
                <c:pt idx="13">
                  <c:v>5.9</c:v>
                </c:pt>
                <c:pt idx="14">
                  <c:v>6.3</c:v>
                </c:pt>
                <c:pt idx="15">
                  <c:v>6.6</c:v>
                </c:pt>
                <c:pt idx="16">
                  <c:v>7.5</c:v>
                </c:pt>
                <c:pt idx="17">
                  <c:v>7.8</c:v>
                </c:pt>
                <c:pt idx="18">
                  <c:v>7.9</c:v>
                </c:pt>
                <c:pt idx="19">
                  <c:v>8.3000000000000007</c:v>
                </c:pt>
                <c:pt idx="20">
                  <c:v>8.4</c:v>
                </c:pt>
                <c:pt idx="21">
                  <c:v>8.9</c:v>
                </c:pt>
                <c:pt idx="22">
                  <c:v>9.6</c:v>
                </c:pt>
                <c:pt idx="23">
                  <c:v>9.6999999999999993</c:v>
                </c:pt>
                <c:pt idx="24">
                  <c:v>9.9</c:v>
                </c:pt>
                <c:pt idx="25">
                  <c:v>10.199999999999999</c:v>
                </c:pt>
                <c:pt idx="26">
                  <c:v>10.199999999999999</c:v>
                </c:pt>
                <c:pt idx="27">
                  <c:v>12.1</c:v>
                </c:pt>
                <c:pt idx="28" formatCode="#\ ##0.0">
                  <c:v>13</c:v>
                </c:pt>
                <c:pt idx="29">
                  <c:v>20.7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7C-4062-A0D1-FA2D5093F3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overlap val="-27"/>
        <c:axId val="410196832"/>
        <c:axId val="410195264"/>
      </c:barChart>
      <c:catAx>
        <c:axId val="41019683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25400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10195264"/>
        <c:crosses val="autoZero"/>
        <c:auto val="1"/>
        <c:lblAlgn val="ctr"/>
        <c:lblOffset val="100"/>
        <c:noMultiLvlLbl val="0"/>
      </c:catAx>
      <c:valAx>
        <c:axId val="410195264"/>
        <c:scaling>
          <c:orientation val="minMax"/>
        </c:scaling>
        <c:delete val="0"/>
        <c:axPos val="l"/>
        <c:numFmt formatCode="0&quot; %&quot;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10196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0.52712</cdr:x>
      <cdr:y>0.2827</cdr:y>
    </cdr:from>
    <cdr:to>
      <cdr:x>1</cdr:x>
      <cdr:y>0.36819</cdr:y>
    </cdr:to>
    <cdr:sp macro="" textlink="">
      <cdr:nvSpPr>
        <cdr:cNvPr id="2" name="Text Box 116">
          <a:extLst xmlns:a="http://schemas.openxmlformats.org/drawingml/2006/main">
            <a:ext uri="{FF2B5EF4-FFF2-40B4-BE49-F238E27FC236}">
              <a16:creationId xmlns:a16="http://schemas.microsoft.com/office/drawing/2014/main" id="{0764FEBC-1958-E250-39C0-434D456B0A4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56480" y="1526567"/>
          <a:ext cx="2024315" cy="4616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cdr:spPr>
      <cdr:txBody>
        <a:bodyPr xmlns:a="http://schemas.openxmlformats.org/drawingml/2006/main" wrap="square">
          <a:spAutoFit/>
        </a:bodyPr>
        <a:lstStyle xmlns:a="http://schemas.openxmlformats.org/drawingml/2006/main">
          <a:defPPr>
            <a:defRPr lang="cs-CZ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fontAlgn="base">
            <a:spcBef>
              <a:spcPct val="0"/>
            </a:spcBef>
            <a:spcAft>
              <a:spcPct val="0"/>
            </a:spcAft>
            <a:buFontTx/>
            <a:buNone/>
            <a:defRPr/>
          </a:pPr>
          <a:r>
            <a:rPr kumimoji="1" lang="cs-CZ" altLang="cs-CZ" sz="1000" b="1" dirty="0">
              <a:solidFill>
                <a:srgbClr val="000000"/>
              </a:solidFill>
              <a:latin typeface="Calibri" panose="020F0502020204030204"/>
            </a:rPr>
            <a:t>Česká republika</a:t>
          </a:r>
        </a:p>
        <a:p xmlns:a="http://schemas.openxmlformats.org/drawingml/2006/main">
          <a:pPr fontAlgn="base">
            <a:spcBef>
              <a:spcPct val="0"/>
            </a:spcBef>
            <a:spcAft>
              <a:spcPct val="0"/>
            </a:spcAft>
            <a:buFontTx/>
            <a:buNone/>
            <a:defRPr/>
          </a:pPr>
          <a:r>
            <a:rPr kumimoji="1" lang="cs-CZ" altLang="cs-CZ" sz="1400" b="1" u="sng" dirty="0">
              <a:solidFill>
                <a:srgbClr val="FF0000"/>
              </a:solidFill>
              <a:latin typeface="Calibri" panose="020F0502020204030204"/>
            </a:rPr>
            <a:t>7</a:t>
          </a:r>
          <a:r>
            <a:rPr kumimoji="1" lang="en-US" altLang="cs-CZ" sz="1400" b="1" u="sng" dirty="0">
              <a:solidFill>
                <a:srgbClr val="FF0000"/>
              </a:solidFill>
              <a:latin typeface="Calibri" panose="020F0502020204030204"/>
            </a:rPr>
            <a:t>.</a:t>
          </a:r>
          <a:r>
            <a:rPr kumimoji="1" lang="cs-CZ" altLang="cs-CZ" sz="1400" b="1" u="sng" dirty="0">
              <a:solidFill>
                <a:srgbClr val="FF0000"/>
              </a:solidFill>
              <a:latin typeface="Calibri" panose="020F0502020204030204"/>
            </a:rPr>
            <a:t> místo v Evropě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A699D-F615-47B0-AF3D-D28D936AB720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02893-C320-4841-986E-DEF19D3F14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134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https://ec.europa.eu/eurostat/databrowser/view/hlth_ehis_cd1b/default/table?lang=en&amp;category=hlth.hlth_state.hlth_srcm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3121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https://ec.europa.eu/eurostat/databrowser/view/hlth_cd_asdr2__custom_12860125/default/table?lang=en</a:t>
            </a:r>
          </a:p>
          <a:p>
            <a:r>
              <a:rPr lang="cs-CZ" dirty="0"/>
              <a:t>Rok 2021 přibyl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012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https://ec.europa.eu/eurostat/databrowser/view/hlth_cd_asdr2__custom_12860140/default/table?lang=en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88067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https://ec.europa.eu/eurostat/databrowser/view/hlth_cd_asdr2__custom_12860132/default/table?lang=en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4687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https://ec.europa.eu/eurostat/databrowser/view/hlth_cd_asdr2__custom_12860134/default/table?lang=en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3077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https://ec.europa.eu/eurostat/databrowser/view/hlth_cd_asdr2__custom_12860141/default/table?lang=en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195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/>
              <a:t>https://ec.europa.eu/eurostat/databrowser/view/hlth_cd_asdr2__custom_11089018/default/table?lang=en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7102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Nic nového asi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7593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https://ec.europa.eu/eurostat/databrowser/view/hlth_ehis_cd1e__custom_12861419/default/table?lang=en&amp;page=time:2019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423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https://ec.europa.eu/eurostat/databrowser/view/hlth_co_disch2/default/table?lang=en&amp;category=hlth.hlth_care.hlth_act.hlth_hosd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8140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https://ec.europa.eu/eurostat/databrowser/view/hlth_co_disch2/default/table?lang=en&amp;category=hlth.hlth_care.hlth_act.hlth_hosd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0223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https://ec.europa.eu/eurostat/databrowser/view/hlth_co_disch2/default/table?lang=en&amp;category=hlth.hlth_care.hlth_act.hlth_hosd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830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9997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https://ec.europa.eu/eurostat/databrowser/view/hlth_co_inpstt__custom_12860213/default/table?lang=en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6865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https://ec.europa.eu/eurostat/databrowser/view/hlth_cd_acdr2__custom_12860114/default/table?lang=en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7657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https://ec.europa.eu/eurostat/databrowser/view/hlth_cd_acdr2__custom_12860120/default/table?lang=en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802893-C320-4841-986E-DEF19D3F14F2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6386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4.emf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 descr="Obsah obrázku text&#10;&#10;Popis byl vytvořen automaticky">
            <a:extLst>
              <a:ext uri="{FF2B5EF4-FFF2-40B4-BE49-F238E27FC236}">
                <a16:creationId xmlns:a16="http://schemas.microsoft.com/office/drawing/2014/main" id="{FC40ACEB-ED05-56BF-92E1-6B921D1F6F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4456"/>
            <a:ext cx="12192000" cy="5585615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C0BA065C-DE5C-661E-D9EA-ABE83E3B104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85951" y="1342772"/>
            <a:ext cx="588503" cy="3996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9B751BD1-4953-4A1A-98BD-0D2B7311B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65" y="165600"/>
            <a:ext cx="9720000" cy="1540658"/>
          </a:xfrm>
        </p:spPr>
        <p:txBody>
          <a:bodyPr lIns="0" anchor="b">
            <a:normAutofit/>
          </a:bodyPr>
          <a:lstStyle>
            <a:lvl1pPr algn="l">
              <a:defRPr sz="3600" b="1">
                <a:solidFill>
                  <a:srgbClr val="232C77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9" name="Picture 24">
            <a:extLst>
              <a:ext uri="{FF2B5EF4-FFF2-40B4-BE49-F238E27FC236}">
                <a16:creationId xmlns:a16="http://schemas.microsoft.com/office/drawing/2014/main" id="{2F533DF9-C937-4929-9E20-1CC0B8878210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1340046" y="1342772"/>
            <a:ext cx="592937" cy="39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500D1AFD-2E51-4AE4-8A6F-02E08620903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0313" y="6123420"/>
            <a:ext cx="816934" cy="540000"/>
          </a:xfrm>
          <a:prstGeom prst="rect">
            <a:avLst/>
          </a:prstGeom>
        </p:spPr>
      </p:pic>
      <p:sp>
        <p:nvSpPr>
          <p:cNvPr id="13" name="Volný tvar 6">
            <a:extLst>
              <a:ext uri="{FF2B5EF4-FFF2-40B4-BE49-F238E27FC236}">
                <a16:creationId xmlns:a16="http://schemas.microsoft.com/office/drawing/2014/main" id="{6E328459-B532-4D6F-91F4-FE7EAB12D453}"/>
              </a:ext>
            </a:extLst>
          </p:cNvPr>
          <p:cNvSpPr/>
          <p:nvPr userDrawn="1"/>
        </p:nvSpPr>
        <p:spPr>
          <a:xfrm>
            <a:off x="7105454" y="-9427"/>
            <a:ext cx="5102679" cy="3837214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Volný tvar 18">
            <a:extLst>
              <a:ext uri="{FF2B5EF4-FFF2-40B4-BE49-F238E27FC236}">
                <a16:creationId xmlns:a16="http://schemas.microsoft.com/office/drawing/2014/main" id="{6DA4D934-B6E1-4551-B6C1-8A1201FCE3A5}"/>
              </a:ext>
            </a:extLst>
          </p:cNvPr>
          <p:cNvSpPr/>
          <p:nvPr userDrawn="1"/>
        </p:nvSpPr>
        <p:spPr>
          <a:xfrm>
            <a:off x="9081211" y="-9426"/>
            <a:ext cx="3129643" cy="2441120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rgbClr val="33CC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Volný tvar 19">
            <a:extLst>
              <a:ext uri="{FF2B5EF4-FFF2-40B4-BE49-F238E27FC236}">
                <a16:creationId xmlns:a16="http://schemas.microsoft.com/office/drawing/2014/main" id="{20836383-A432-4B31-89CD-7D740136E61B}"/>
              </a:ext>
            </a:extLst>
          </p:cNvPr>
          <p:cNvSpPr/>
          <p:nvPr userDrawn="1"/>
        </p:nvSpPr>
        <p:spPr>
          <a:xfrm>
            <a:off x="10158897" y="-9427"/>
            <a:ext cx="2051957" cy="130628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232C7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3D6B60B5-30F4-4285-B45F-5EC151858785}"/>
              </a:ext>
            </a:extLst>
          </p:cNvPr>
          <p:cNvGrpSpPr/>
          <p:nvPr userDrawn="1"/>
        </p:nvGrpSpPr>
        <p:grpSpPr>
          <a:xfrm>
            <a:off x="6297826" y="6070255"/>
            <a:ext cx="2136682" cy="646331"/>
            <a:chOff x="7232866" y="6037204"/>
            <a:chExt cx="2136682" cy="646331"/>
          </a:xfrm>
        </p:grpSpPr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id="{6E1438AE-9E17-4E9E-81C6-A4A57955A5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2866" y="6082757"/>
              <a:ext cx="598574" cy="577909"/>
            </a:xfrm>
            <a:prstGeom prst="rect">
              <a:avLst/>
            </a:prstGeom>
          </p:spPr>
        </p:pic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A5150FF8-50AD-4456-B1B5-688533713F75}"/>
                </a:ext>
              </a:extLst>
            </p:cNvPr>
            <p:cNvSpPr txBox="1"/>
            <p:nvPr userDrawn="1"/>
          </p:nvSpPr>
          <p:spPr>
            <a:xfrm>
              <a:off x="7825536" y="6037204"/>
              <a:ext cx="15440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ČESKÁ </a:t>
              </a:r>
            </a:p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KARDIOLOGICKÁ </a:t>
              </a:r>
            </a:p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SPOLEČNOST</a:t>
              </a:r>
            </a:p>
          </p:txBody>
        </p:sp>
      </p:grpSp>
      <p:sp>
        <p:nvSpPr>
          <p:cNvPr id="3" name="Podnadpis 2">
            <a:extLst>
              <a:ext uri="{FF2B5EF4-FFF2-40B4-BE49-F238E27FC236}">
                <a16:creationId xmlns:a16="http://schemas.microsoft.com/office/drawing/2014/main" id="{E00D081C-BCA0-489E-BE6D-A695B0BDD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681" y="5680952"/>
            <a:ext cx="5518318" cy="577909"/>
          </a:xfrm>
          <a:solidFill>
            <a:schemeClr val="bg1"/>
          </a:solidFill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rgbClr val="C10C1D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12" name="Volný tvar 17">
            <a:extLst>
              <a:ext uri="{FF2B5EF4-FFF2-40B4-BE49-F238E27FC236}">
                <a16:creationId xmlns:a16="http://schemas.microsoft.com/office/drawing/2014/main" id="{867C1495-724B-40D9-8D4D-1A63A1B17F47}"/>
              </a:ext>
            </a:extLst>
          </p:cNvPr>
          <p:cNvSpPr/>
          <p:nvPr userDrawn="1"/>
        </p:nvSpPr>
        <p:spPr>
          <a:xfrm rot="10800000">
            <a:off x="-16134" y="4382093"/>
            <a:ext cx="3549535" cy="2477193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636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500F0717-6A23-073A-4221-9638205E01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4456"/>
            <a:ext cx="12192000" cy="558561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9B751BD1-4953-4A1A-98BD-0D2B7311B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6798" y="270000"/>
            <a:ext cx="9720000" cy="900000"/>
          </a:xfrm>
        </p:spPr>
        <p:txBody>
          <a:bodyPr lIns="0" anchor="ctr" anchorCtr="0">
            <a:normAutofit/>
          </a:bodyPr>
          <a:lstStyle>
            <a:lvl1pPr algn="l">
              <a:defRPr sz="3600" b="1">
                <a:solidFill>
                  <a:srgbClr val="232C77"/>
                </a:solidFill>
                <a:latin typeface="+mn-lt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9" name="Picture 24">
            <a:extLst>
              <a:ext uri="{FF2B5EF4-FFF2-40B4-BE49-F238E27FC236}">
                <a16:creationId xmlns:a16="http://schemas.microsoft.com/office/drawing/2014/main" id="{2F533DF9-C937-4929-9E20-1CC0B8878210}"/>
              </a:ext>
            </a:extLst>
          </p:cNvPr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11340046" y="1342772"/>
            <a:ext cx="592937" cy="39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500D1AFD-2E51-4AE4-8A6F-02E0862090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2047" y="6123420"/>
            <a:ext cx="816934" cy="540000"/>
          </a:xfrm>
          <a:prstGeom prst="rect">
            <a:avLst/>
          </a:prstGeom>
        </p:spPr>
      </p:pic>
      <p:sp>
        <p:nvSpPr>
          <p:cNvPr id="13" name="Volný tvar 6">
            <a:extLst>
              <a:ext uri="{FF2B5EF4-FFF2-40B4-BE49-F238E27FC236}">
                <a16:creationId xmlns:a16="http://schemas.microsoft.com/office/drawing/2014/main" id="{6E328459-B532-4D6F-91F4-FE7EAB12D453}"/>
              </a:ext>
            </a:extLst>
          </p:cNvPr>
          <p:cNvSpPr/>
          <p:nvPr userDrawn="1"/>
        </p:nvSpPr>
        <p:spPr>
          <a:xfrm>
            <a:off x="7105454" y="-9427"/>
            <a:ext cx="5102679" cy="3837214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Volný tvar 18">
            <a:extLst>
              <a:ext uri="{FF2B5EF4-FFF2-40B4-BE49-F238E27FC236}">
                <a16:creationId xmlns:a16="http://schemas.microsoft.com/office/drawing/2014/main" id="{6DA4D934-B6E1-4551-B6C1-8A1201FCE3A5}"/>
              </a:ext>
            </a:extLst>
          </p:cNvPr>
          <p:cNvSpPr/>
          <p:nvPr userDrawn="1"/>
        </p:nvSpPr>
        <p:spPr>
          <a:xfrm>
            <a:off x="9081211" y="-9426"/>
            <a:ext cx="3129643" cy="2441120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srgbClr val="33CC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Volný tvar 19">
            <a:extLst>
              <a:ext uri="{FF2B5EF4-FFF2-40B4-BE49-F238E27FC236}">
                <a16:creationId xmlns:a16="http://schemas.microsoft.com/office/drawing/2014/main" id="{20836383-A432-4B31-89CD-7D740136E61B}"/>
              </a:ext>
            </a:extLst>
          </p:cNvPr>
          <p:cNvSpPr/>
          <p:nvPr userDrawn="1"/>
        </p:nvSpPr>
        <p:spPr>
          <a:xfrm>
            <a:off x="10158897" y="-9427"/>
            <a:ext cx="2051957" cy="130628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232C77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6" name="Skupina 15">
            <a:extLst>
              <a:ext uri="{FF2B5EF4-FFF2-40B4-BE49-F238E27FC236}">
                <a16:creationId xmlns:a16="http://schemas.microsoft.com/office/drawing/2014/main" id="{3D6B60B5-30F4-4285-B45F-5EC151858785}"/>
              </a:ext>
            </a:extLst>
          </p:cNvPr>
          <p:cNvGrpSpPr/>
          <p:nvPr userDrawn="1"/>
        </p:nvGrpSpPr>
        <p:grpSpPr>
          <a:xfrm>
            <a:off x="5739560" y="6070255"/>
            <a:ext cx="2136682" cy="646331"/>
            <a:chOff x="7232866" y="6037204"/>
            <a:chExt cx="2136682" cy="646331"/>
          </a:xfrm>
        </p:grpSpPr>
        <p:pic>
          <p:nvPicPr>
            <p:cNvPr id="17" name="Obrázek 16">
              <a:extLst>
                <a:ext uri="{FF2B5EF4-FFF2-40B4-BE49-F238E27FC236}">
                  <a16:creationId xmlns:a16="http://schemas.microsoft.com/office/drawing/2014/main" id="{6E1438AE-9E17-4E9E-81C6-A4A57955A5B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2866" y="6082757"/>
              <a:ext cx="598574" cy="577909"/>
            </a:xfrm>
            <a:prstGeom prst="rect">
              <a:avLst/>
            </a:prstGeom>
          </p:spPr>
        </p:pic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A5150FF8-50AD-4456-B1B5-688533713F75}"/>
                </a:ext>
              </a:extLst>
            </p:cNvPr>
            <p:cNvSpPr txBox="1"/>
            <p:nvPr userDrawn="1"/>
          </p:nvSpPr>
          <p:spPr>
            <a:xfrm>
              <a:off x="7825536" y="6037204"/>
              <a:ext cx="15440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ČESKÁ </a:t>
              </a:r>
            </a:p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KARDIOLOGICKÁ </a:t>
              </a:r>
            </a:p>
            <a:p>
              <a:r>
                <a:rPr lang="cs-CZ" sz="1200" b="1">
                  <a:solidFill>
                    <a:srgbClr val="C10C1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SPOLEČNOST</a:t>
              </a:r>
            </a:p>
          </p:txBody>
        </p:sp>
      </p:grpSp>
      <p:sp>
        <p:nvSpPr>
          <p:cNvPr id="3" name="Podnadpis 2">
            <a:extLst>
              <a:ext uri="{FF2B5EF4-FFF2-40B4-BE49-F238E27FC236}">
                <a16:creationId xmlns:a16="http://schemas.microsoft.com/office/drawing/2014/main" id="{E00D081C-BCA0-489E-BE6D-A695B0BDD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800" y="1324617"/>
            <a:ext cx="9720000" cy="577909"/>
          </a:xfrm>
          <a:solidFill>
            <a:schemeClr val="bg1"/>
          </a:solidFill>
        </p:spPr>
        <p:txBody>
          <a:bodyPr lIns="0" anchor="b" anchorCtr="0">
            <a:normAutofit/>
          </a:bodyPr>
          <a:lstStyle>
            <a:lvl1pPr marL="0" indent="0" algn="l">
              <a:buNone/>
              <a:defRPr sz="2400" b="1">
                <a:solidFill>
                  <a:srgbClr val="C10C1D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12" name="Volný tvar 17">
            <a:extLst>
              <a:ext uri="{FF2B5EF4-FFF2-40B4-BE49-F238E27FC236}">
                <a16:creationId xmlns:a16="http://schemas.microsoft.com/office/drawing/2014/main" id="{867C1495-724B-40D9-8D4D-1A63A1B17F47}"/>
              </a:ext>
            </a:extLst>
          </p:cNvPr>
          <p:cNvSpPr/>
          <p:nvPr userDrawn="1"/>
        </p:nvSpPr>
        <p:spPr>
          <a:xfrm rot="10800000">
            <a:off x="-16134" y="4382093"/>
            <a:ext cx="3549535" cy="2477193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C852A13C-C64A-1C17-36D2-FB4CD612CF3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585951" y="1342772"/>
            <a:ext cx="588503" cy="39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911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8C59CBD9-E985-4A20-9A0D-48F6FA5ADDC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92252"/>
            <a:ext cx="12192000" cy="4181855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84F58D6F-F4F6-4AB7-B9D7-2015CEF3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756000"/>
            <a:ext cx="5540542" cy="2537460"/>
          </a:xfrm>
        </p:spPr>
        <p:txBody>
          <a:bodyPr anchor="ctr">
            <a:normAutofit/>
          </a:bodyPr>
          <a:lstStyle>
            <a:lvl1pPr algn="l"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7" name="Zástupný text 3">
            <a:extLst>
              <a:ext uri="{FF2B5EF4-FFF2-40B4-BE49-F238E27FC236}">
                <a16:creationId xmlns:a16="http://schemas.microsoft.com/office/drawing/2014/main" id="{18A44E84-EAEC-FC12-4115-A9E9254EDF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8506" y="4788000"/>
            <a:ext cx="11116463" cy="468000"/>
          </a:xfrm>
        </p:spPr>
        <p:txBody>
          <a:bodyPr anchor="ctr">
            <a:noAutofit/>
          </a:bodyPr>
          <a:lstStyle>
            <a:lvl1pPr marL="0" indent="0" algn="l">
              <a:buNone/>
              <a:defRPr lang="cs-CZ" sz="3200" b="1" kern="1200" dirty="0" smtClean="0">
                <a:solidFill>
                  <a:srgbClr val="C10C1D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cs-CZ"/>
              <a:t>Vložte podnadpis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F7ACB83-B207-22C1-60E6-4013EBB2ED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684" y="4201100"/>
            <a:ext cx="447015" cy="431582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9D437A56-2105-66AE-5878-11C57AE921E5}"/>
              </a:ext>
            </a:extLst>
          </p:cNvPr>
          <p:cNvSpPr txBox="1"/>
          <p:nvPr userDrawn="1"/>
        </p:nvSpPr>
        <p:spPr>
          <a:xfrm>
            <a:off x="9210699" y="4161125"/>
            <a:ext cx="12041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900" b="1">
                <a:solidFill>
                  <a:srgbClr val="C10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ČESKÁ </a:t>
            </a:r>
          </a:p>
          <a:p>
            <a:r>
              <a:rPr lang="cs-CZ" sz="900" b="1">
                <a:solidFill>
                  <a:srgbClr val="C10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KARDIOLOGICKÁ </a:t>
            </a:r>
          </a:p>
          <a:p>
            <a:r>
              <a:rPr lang="cs-CZ" sz="900" b="1">
                <a:solidFill>
                  <a:srgbClr val="C10C1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SPOLEČNOST</a:t>
            </a:r>
          </a:p>
        </p:txBody>
      </p:sp>
      <p:pic>
        <p:nvPicPr>
          <p:cNvPr id="5" name="Logo Zdravi 2030" descr="Obsah obrázku objekt&#10;&#10;Popis byl vytvořen automaticky">
            <a:extLst>
              <a:ext uri="{FF2B5EF4-FFF2-40B4-BE49-F238E27FC236}">
                <a16:creationId xmlns:a16="http://schemas.microsoft.com/office/drawing/2014/main" id="{1C04ED4B-D8BA-E8F0-E9D2-0BD4127DDB6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526" y="176902"/>
            <a:ext cx="1027939" cy="400110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A5B40662-385A-F758-0FB4-3A4B3203DE4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35" y="238069"/>
            <a:ext cx="3170928" cy="27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17">
            <a:extLst>
              <a:ext uri="{FF2B5EF4-FFF2-40B4-BE49-F238E27FC236}">
                <a16:creationId xmlns:a16="http://schemas.microsoft.com/office/drawing/2014/main" id="{C6950E5D-066F-4F9D-8148-1C9FAED80D40}"/>
              </a:ext>
            </a:extLst>
          </p:cNvPr>
          <p:cNvSpPr/>
          <p:nvPr userDrawn="1"/>
        </p:nvSpPr>
        <p:spPr>
          <a:xfrm rot="10800000">
            <a:off x="-9428" y="5759777"/>
            <a:ext cx="1960776" cy="110764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Volný tvar 19">
            <a:extLst>
              <a:ext uri="{FF2B5EF4-FFF2-40B4-BE49-F238E27FC236}">
                <a16:creationId xmlns:a16="http://schemas.microsoft.com/office/drawing/2014/main" id="{7E089960-77FA-4589-B1F3-D16FE0681675}"/>
              </a:ext>
            </a:extLst>
          </p:cNvPr>
          <p:cNvSpPr/>
          <p:nvPr userDrawn="1"/>
        </p:nvSpPr>
        <p:spPr>
          <a:xfrm>
            <a:off x="10158897" y="-9427"/>
            <a:ext cx="2051957" cy="130628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232C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">
            <a:extLst>
              <a:ext uri="{FF2B5EF4-FFF2-40B4-BE49-F238E27FC236}">
                <a16:creationId xmlns:a16="http://schemas.microsoft.com/office/drawing/2014/main" id="{FC05729B-E1CF-45CD-8144-1D976BC64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91" y="160257"/>
            <a:ext cx="11595358" cy="523137"/>
          </a:xfrm>
        </p:spPr>
        <p:txBody>
          <a:bodyPr anchor="t">
            <a:noAutofit/>
          </a:bodyPr>
          <a:lstStyle>
            <a:lvl1pPr>
              <a:defRPr lang="cs-CZ" sz="2800" b="1" kern="1200" dirty="0" smtClean="0">
                <a:solidFill>
                  <a:srgbClr val="C10C1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/>
              <a:t>Kliknutím lze upravit styl.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C15F3FEB-79F6-C894-1F7D-8ED80B7235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4000" y="6372000"/>
            <a:ext cx="610086" cy="403272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E5BF7376-8395-1A6B-411F-CFD2ABE65B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8000" y="6373256"/>
            <a:ext cx="447015" cy="4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9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17">
            <a:extLst>
              <a:ext uri="{FF2B5EF4-FFF2-40B4-BE49-F238E27FC236}">
                <a16:creationId xmlns:a16="http://schemas.microsoft.com/office/drawing/2014/main" id="{C6950E5D-066F-4F9D-8148-1C9FAED80D40}"/>
              </a:ext>
            </a:extLst>
          </p:cNvPr>
          <p:cNvSpPr/>
          <p:nvPr userDrawn="1"/>
        </p:nvSpPr>
        <p:spPr>
          <a:xfrm rot="10800000">
            <a:off x="-9428" y="5759777"/>
            <a:ext cx="1960776" cy="110764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C10C1D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Volný tvar 19">
            <a:extLst>
              <a:ext uri="{FF2B5EF4-FFF2-40B4-BE49-F238E27FC236}">
                <a16:creationId xmlns:a16="http://schemas.microsoft.com/office/drawing/2014/main" id="{7E089960-77FA-4589-B1F3-D16FE0681675}"/>
              </a:ext>
            </a:extLst>
          </p:cNvPr>
          <p:cNvSpPr/>
          <p:nvPr userDrawn="1"/>
        </p:nvSpPr>
        <p:spPr>
          <a:xfrm>
            <a:off x="10158897" y="-9427"/>
            <a:ext cx="2051957" cy="130628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232C7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Nadpis">
            <a:extLst>
              <a:ext uri="{FF2B5EF4-FFF2-40B4-BE49-F238E27FC236}">
                <a16:creationId xmlns:a16="http://schemas.microsoft.com/office/drawing/2014/main" id="{8F6C7A8A-B1D3-4D7E-4E24-781A251C0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91" y="160257"/>
            <a:ext cx="11595358" cy="523137"/>
          </a:xfrm>
        </p:spPr>
        <p:txBody>
          <a:bodyPr anchor="t">
            <a:noAutofit/>
          </a:bodyPr>
          <a:lstStyle>
            <a:lvl1pPr>
              <a:defRPr lang="cs-CZ" sz="2800" b="1" kern="1200" dirty="0" smtClean="0">
                <a:solidFill>
                  <a:srgbClr val="C10C1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172371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1E9F78-E2CE-4E8B-BE9E-D684648B0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64F1-3EBB-408E-8703-06B65CDE4B4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BE5DDF9-EF30-4D78-811A-73ED0762D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7501578-6596-47E2-A888-C9138A573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223B-8D7A-4681-813B-55198971A11A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67DA9367-A77A-4DD8-A455-6B8AA14E5BB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897" y="6257304"/>
            <a:ext cx="610086" cy="403272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7BAD892B-E80F-4F2B-84EB-5AEF368BA2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661" y="6373256"/>
            <a:ext cx="447015" cy="43158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D92C38A-ACF3-4511-83B2-BBC8D3BC1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" y="276357"/>
            <a:ext cx="12077699" cy="832353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22728"/>
                </a:solidFill>
                <a:effectLst/>
                <a:latin typeface="+mn-lt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6E1183-66C6-4A27-95E6-796A78D3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68" y="2201678"/>
            <a:ext cx="10515600" cy="2143935"/>
          </a:xfrm>
        </p:spPr>
        <p:txBody>
          <a:bodyPr/>
          <a:lstStyle>
            <a:lvl1pPr>
              <a:defRPr sz="3200" b="1">
                <a:solidFill>
                  <a:srgbClr val="232C77"/>
                </a:solidFill>
                <a:latin typeface="+mj-lt"/>
              </a:defRPr>
            </a:lvl1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23" name="Volný tvar 17">
            <a:extLst>
              <a:ext uri="{FF2B5EF4-FFF2-40B4-BE49-F238E27FC236}">
                <a16:creationId xmlns:a16="http://schemas.microsoft.com/office/drawing/2014/main" id="{C6950E5D-066F-4F9D-8148-1C9FAED80D40}"/>
              </a:ext>
            </a:extLst>
          </p:cNvPr>
          <p:cNvSpPr/>
          <p:nvPr userDrawn="1"/>
        </p:nvSpPr>
        <p:spPr>
          <a:xfrm rot="10800000">
            <a:off x="-9428" y="5759777"/>
            <a:ext cx="1960776" cy="110764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D7144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Volný tvar 19">
            <a:extLst>
              <a:ext uri="{FF2B5EF4-FFF2-40B4-BE49-F238E27FC236}">
                <a16:creationId xmlns:a16="http://schemas.microsoft.com/office/drawing/2014/main" id="{7E089960-77FA-4589-B1F3-D16FE0681675}"/>
              </a:ext>
            </a:extLst>
          </p:cNvPr>
          <p:cNvSpPr/>
          <p:nvPr userDrawn="1"/>
        </p:nvSpPr>
        <p:spPr>
          <a:xfrm>
            <a:off x="10158897" y="-9427"/>
            <a:ext cx="2051957" cy="1306286"/>
          </a:xfrm>
          <a:custGeom>
            <a:avLst/>
            <a:gdLst>
              <a:gd name="connsiteX0" fmla="*/ 0 w 5070021"/>
              <a:gd name="connsiteY0" fmla="*/ 0 h 3755571"/>
              <a:gd name="connsiteX1" fmla="*/ 3584121 w 5070021"/>
              <a:gd name="connsiteY1" fmla="*/ 187778 h 3755571"/>
              <a:gd name="connsiteX2" fmla="*/ 3535135 w 5070021"/>
              <a:gd name="connsiteY2" fmla="*/ 767443 h 3755571"/>
              <a:gd name="connsiteX3" fmla="*/ 4229100 w 5070021"/>
              <a:gd name="connsiteY3" fmla="*/ 563336 h 3755571"/>
              <a:gd name="connsiteX4" fmla="*/ 4180114 w 5070021"/>
              <a:gd name="connsiteY4" fmla="*/ 1175657 h 3755571"/>
              <a:gd name="connsiteX5" fmla="*/ 4629150 w 5070021"/>
              <a:gd name="connsiteY5" fmla="*/ 881743 h 3755571"/>
              <a:gd name="connsiteX6" fmla="*/ 5070021 w 5070021"/>
              <a:gd name="connsiteY6" fmla="*/ 3755571 h 3755571"/>
              <a:gd name="connsiteX7" fmla="*/ 5070021 w 5070021"/>
              <a:gd name="connsiteY7" fmla="*/ 3755571 h 3755571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0 w 5086350"/>
              <a:gd name="connsiteY8" fmla="*/ 0 h 3829050"/>
              <a:gd name="connsiteX0" fmla="*/ 0 w 5086350"/>
              <a:gd name="connsiteY0" fmla="*/ 0 h 3829050"/>
              <a:gd name="connsiteX1" fmla="*/ 3600450 w 5086350"/>
              <a:gd name="connsiteY1" fmla="*/ 261257 h 3829050"/>
              <a:gd name="connsiteX2" fmla="*/ 3551464 w 5086350"/>
              <a:gd name="connsiteY2" fmla="*/ 840922 h 3829050"/>
              <a:gd name="connsiteX3" fmla="*/ 4245429 w 5086350"/>
              <a:gd name="connsiteY3" fmla="*/ 636815 h 3829050"/>
              <a:gd name="connsiteX4" fmla="*/ 4196443 w 5086350"/>
              <a:gd name="connsiteY4" fmla="*/ 1249136 h 3829050"/>
              <a:gd name="connsiteX5" fmla="*/ 4645479 w 5086350"/>
              <a:gd name="connsiteY5" fmla="*/ 955222 h 3829050"/>
              <a:gd name="connsiteX6" fmla="*/ 5086350 w 5086350"/>
              <a:gd name="connsiteY6" fmla="*/ 3829050 h 3829050"/>
              <a:gd name="connsiteX7" fmla="*/ 5086350 w 5086350"/>
              <a:gd name="connsiteY7" fmla="*/ 3829050 h 3829050"/>
              <a:gd name="connsiteX8" fmla="*/ 2579914 w 5086350"/>
              <a:gd name="connsiteY8" fmla="*/ 1951265 h 3829050"/>
              <a:gd name="connsiteX9" fmla="*/ 0 w 5086350"/>
              <a:gd name="connsiteY9" fmla="*/ 0 h 3829050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3551464 w 5102679"/>
              <a:gd name="connsiteY2" fmla="*/ 849086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196443 w 5102679"/>
              <a:gd name="connsiteY4" fmla="*/ 12573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735286 w 5102679"/>
              <a:gd name="connsiteY4" fmla="*/ 457200 h 3837214"/>
              <a:gd name="connsiteX5" fmla="*/ 4645479 w 5102679"/>
              <a:gd name="connsiteY5" fmla="*/ 963386 h 3837214"/>
              <a:gd name="connsiteX6" fmla="*/ 5086350 w 5102679"/>
              <a:gd name="connsiteY6" fmla="*/ 3837214 h 3837214"/>
              <a:gd name="connsiteX7" fmla="*/ 5086350 w 5102679"/>
              <a:gd name="connsiteY7" fmla="*/ 3837214 h 3837214"/>
              <a:gd name="connsiteX8" fmla="*/ 5102679 w 5102679"/>
              <a:gd name="connsiteY8" fmla="*/ 0 h 3837214"/>
              <a:gd name="connsiteX9" fmla="*/ 0 w 5102679"/>
              <a:gd name="connsiteY9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245429 w 5102679"/>
              <a:gd name="connsiteY3" fmla="*/ 644979 h 3837214"/>
              <a:gd name="connsiteX4" fmla="*/ 4645479 w 5102679"/>
              <a:gd name="connsiteY4" fmla="*/ 963386 h 3837214"/>
              <a:gd name="connsiteX5" fmla="*/ 5086350 w 5102679"/>
              <a:gd name="connsiteY5" fmla="*/ 3837214 h 3837214"/>
              <a:gd name="connsiteX6" fmla="*/ 5086350 w 5102679"/>
              <a:gd name="connsiteY6" fmla="*/ 3837214 h 3837214"/>
              <a:gd name="connsiteX7" fmla="*/ 5102679 w 5102679"/>
              <a:gd name="connsiteY7" fmla="*/ 0 h 3837214"/>
              <a:gd name="connsiteX8" fmla="*/ 0 w 5102679"/>
              <a:gd name="connsiteY8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408714 w 5102679"/>
              <a:gd name="connsiteY2" fmla="*/ 261258 h 3837214"/>
              <a:gd name="connsiteX3" fmla="*/ 4645479 w 5102679"/>
              <a:gd name="connsiteY3" fmla="*/ 963386 h 3837214"/>
              <a:gd name="connsiteX4" fmla="*/ 5086350 w 5102679"/>
              <a:gd name="connsiteY4" fmla="*/ 3837214 h 3837214"/>
              <a:gd name="connsiteX5" fmla="*/ 5086350 w 5102679"/>
              <a:gd name="connsiteY5" fmla="*/ 3837214 h 3837214"/>
              <a:gd name="connsiteX6" fmla="*/ 5102679 w 5102679"/>
              <a:gd name="connsiteY6" fmla="*/ 0 h 3837214"/>
              <a:gd name="connsiteX7" fmla="*/ 0 w 5102679"/>
              <a:gd name="connsiteY7" fmla="*/ 8164 h 3837214"/>
              <a:gd name="connsiteX0" fmla="*/ 0 w 5102679"/>
              <a:gd name="connsiteY0" fmla="*/ 8164 h 3837214"/>
              <a:gd name="connsiteX1" fmla="*/ 3600450 w 5102679"/>
              <a:gd name="connsiteY1" fmla="*/ 269421 h 3837214"/>
              <a:gd name="connsiteX2" fmla="*/ 4645479 w 5102679"/>
              <a:gd name="connsiteY2" fmla="*/ 963386 h 3837214"/>
              <a:gd name="connsiteX3" fmla="*/ 5086350 w 5102679"/>
              <a:gd name="connsiteY3" fmla="*/ 3837214 h 3837214"/>
              <a:gd name="connsiteX4" fmla="*/ 5086350 w 5102679"/>
              <a:gd name="connsiteY4" fmla="*/ 3837214 h 3837214"/>
              <a:gd name="connsiteX5" fmla="*/ 5102679 w 5102679"/>
              <a:gd name="connsiteY5" fmla="*/ 0 h 3837214"/>
              <a:gd name="connsiteX6" fmla="*/ 0 w 5102679"/>
              <a:gd name="connsiteY6" fmla="*/ 8164 h 3837214"/>
              <a:gd name="connsiteX0" fmla="*/ 1108 w 5185049"/>
              <a:gd name="connsiteY0" fmla="*/ 8164 h 3837214"/>
              <a:gd name="connsiteX1" fmla="*/ 4646587 w 5185049"/>
              <a:gd name="connsiteY1" fmla="*/ 963386 h 3837214"/>
              <a:gd name="connsiteX2" fmla="*/ 5087458 w 5185049"/>
              <a:gd name="connsiteY2" fmla="*/ 3837214 h 3837214"/>
              <a:gd name="connsiteX3" fmla="*/ 5087458 w 5185049"/>
              <a:gd name="connsiteY3" fmla="*/ 3837214 h 3837214"/>
              <a:gd name="connsiteX4" fmla="*/ 5103787 w 5185049"/>
              <a:gd name="connsiteY4" fmla="*/ 0 h 3837214"/>
              <a:gd name="connsiteX5" fmla="*/ 1108 w 5185049"/>
              <a:gd name="connsiteY5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2 w 5102681"/>
              <a:gd name="connsiteY0" fmla="*/ 8164 h 3837214"/>
              <a:gd name="connsiteX1" fmla="*/ 5086352 w 5102681"/>
              <a:gd name="connsiteY1" fmla="*/ 3837214 h 3837214"/>
              <a:gd name="connsiteX2" fmla="*/ 5086352 w 5102681"/>
              <a:gd name="connsiteY2" fmla="*/ 3837214 h 3837214"/>
              <a:gd name="connsiteX3" fmla="*/ 5102681 w 5102681"/>
              <a:gd name="connsiteY3" fmla="*/ 0 h 3837214"/>
              <a:gd name="connsiteX4" fmla="*/ 2 w 5102681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  <a:gd name="connsiteX0" fmla="*/ 0 w 5102679"/>
              <a:gd name="connsiteY0" fmla="*/ 8164 h 3837214"/>
              <a:gd name="connsiteX1" fmla="*/ 5086350 w 5102679"/>
              <a:gd name="connsiteY1" fmla="*/ 3837214 h 3837214"/>
              <a:gd name="connsiteX2" fmla="*/ 5086350 w 5102679"/>
              <a:gd name="connsiteY2" fmla="*/ 3837214 h 3837214"/>
              <a:gd name="connsiteX3" fmla="*/ 5102679 w 5102679"/>
              <a:gd name="connsiteY3" fmla="*/ 0 h 3837214"/>
              <a:gd name="connsiteX4" fmla="*/ 0 w 5102679"/>
              <a:gd name="connsiteY4" fmla="*/ 8164 h 383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02679" h="3837214">
                <a:moveTo>
                  <a:pt x="0" y="8164"/>
                </a:moveTo>
                <a:cubicBezTo>
                  <a:pt x="5891892" y="223157"/>
                  <a:pt x="4881081" y="-248665"/>
                  <a:pt x="5086350" y="3837214"/>
                </a:cubicBezTo>
                <a:lnTo>
                  <a:pt x="5086350" y="3837214"/>
                </a:lnTo>
                <a:lnTo>
                  <a:pt x="5102679" y="0"/>
                </a:lnTo>
                <a:lnTo>
                  <a:pt x="0" y="8164"/>
                </a:lnTo>
                <a:close/>
              </a:path>
            </a:pathLst>
          </a:custGeom>
          <a:solidFill>
            <a:srgbClr val="2E598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0337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3E50998-ED33-4EDD-B82D-715CD621C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937C3EE-B3AE-42F4-870A-8515E00C6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01F9CC2-A3C0-413D-A3D6-3907C26F01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464F1-3EBB-408E-8703-06B65CDE4B4A}" type="datetimeFigureOut">
              <a:rPr lang="cs-CZ" smtClean="0"/>
              <a:t>26.11.2024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A1FD861-8F42-45D5-9489-254B89F7B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B2196BD-EABB-4B0B-919E-BF72ABAFFE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0223B-8D7A-4681-813B-55198971A1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123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2" r:id="rId2"/>
    <p:sldLayoutId id="2147483662" r:id="rId3"/>
    <p:sldLayoutId id="2147483679" r:id="rId4"/>
    <p:sldLayoutId id="2147483681" r:id="rId5"/>
    <p:sldLayoutId id="214748368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13" Type="http://schemas.openxmlformats.org/officeDocument/2006/relationships/image" Target="../media/image11.pn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10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chart" Target="../charts/chart12.xml"/><Relationship Id="rId5" Type="http://schemas.openxmlformats.org/officeDocument/2006/relationships/tags" Target="../tags/tag41.xml"/><Relationship Id="rId10" Type="http://schemas.openxmlformats.org/officeDocument/2006/relationships/chart" Target="../charts/chart11.xml"/><Relationship Id="rId4" Type="http://schemas.openxmlformats.org/officeDocument/2006/relationships/tags" Target="../tags/tag40.xml"/><Relationship Id="rId9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13" Type="http://schemas.openxmlformats.org/officeDocument/2006/relationships/image" Target="../media/image13.png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image" Target="../media/image12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chart" Target="../charts/chart14.xml"/><Relationship Id="rId5" Type="http://schemas.openxmlformats.org/officeDocument/2006/relationships/tags" Target="../tags/tag48.xml"/><Relationship Id="rId10" Type="http://schemas.openxmlformats.org/officeDocument/2006/relationships/chart" Target="../charts/chart13.xml"/><Relationship Id="rId4" Type="http://schemas.openxmlformats.org/officeDocument/2006/relationships/tags" Target="../tags/tag47.xml"/><Relationship Id="rId9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5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5.xml"/><Relationship Id="rId3" Type="http://schemas.openxmlformats.org/officeDocument/2006/relationships/tags" Target="../tags/tag54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9" Type="http://schemas.openxmlformats.org/officeDocument/2006/relationships/chart" Target="../charts/chart1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7.xml"/><Relationship Id="rId3" Type="http://schemas.openxmlformats.org/officeDocument/2006/relationships/tags" Target="../tags/tag59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9" Type="http://schemas.openxmlformats.org/officeDocument/2006/relationships/chart" Target="../charts/char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9.xml"/><Relationship Id="rId3" Type="http://schemas.openxmlformats.org/officeDocument/2006/relationships/tags" Target="../tags/tag64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9" Type="http://schemas.openxmlformats.org/officeDocument/2006/relationships/chart" Target="../charts/chart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93/eurheartj/ehab892" TargetMode="External"/><Relationship Id="rId3" Type="http://schemas.openxmlformats.org/officeDocument/2006/relationships/slideLayout" Target="../slideLayouts/slideLayout6.xml"/><Relationship Id="rId7" Type="http://schemas.openxmlformats.org/officeDocument/2006/relationships/chart" Target="../charts/chart21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76.xml"/><Relationship Id="rId13" Type="http://schemas.openxmlformats.org/officeDocument/2006/relationships/chart" Target="../charts/chart22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notesSlide" Target="../notesSlides/notesSlide7.xml"/><Relationship Id="rId17" Type="http://schemas.openxmlformats.org/officeDocument/2006/relationships/image" Target="../media/image17.png"/><Relationship Id="rId2" Type="http://schemas.openxmlformats.org/officeDocument/2006/relationships/tags" Target="../tags/tag70.xml"/><Relationship Id="rId16" Type="http://schemas.openxmlformats.org/officeDocument/2006/relationships/image" Target="../media/image16.png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73.xml"/><Relationship Id="rId15" Type="http://schemas.openxmlformats.org/officeDocument/2006/relationships/chart" Target="../charts/chart24.xml"/><Relationship Id="rId10" Type="http://schemas.openxmlformats.org/officeDocument/2006/relationships/tags" Target="../tags/tag78.xml"/><Relationship Id="rId4" Type="http://schemas.openxmlformats.org/officeDocument/2006/relationships/tags" Target="../tags/tag72.xml"/><Relationship Id="rId9" Type="http://schemas.openxmlformats.org/officeDocument/2006/relationships/tags" Target="../tags/tag77.xml"/><Relationship Id="rId14" Type="http://schemas.openxmlformats.org/officeDocument/2006/relationships/chart" Target="../charts/char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93/eurheartj/ehab892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93/eurheartj/ehab892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87.xml"/><Relationship Id="rId13" Type="http://schemas.openxmlformats.org/officeDocument/2006/relationships/chart" Target="../charts/chart25.xml"/><Relationship Id="rId3" Type="http://schemas.openxmlformats.org/officeDocument/2006/relationships/tags" Target="../tags/tag82.xml"/><Relationship Id="rId7" Type="http://schemas.openxmlformats.org/officeDocument/2006/relationships/tags" Target="../tags/tag86.xml"/><Relationship Id="rId12" Type="http://schemas.openxmlformats.org/officeDocument/2006/relationships/notesSlide" Target="../notesSlides/notesSlide8.xml"/><Relationship Id="rId17" Type="http://schemas.openxmlformats.org/officeDocument/2006/relationships/chart" Target="../charts/chart27.xml"/><Relationship Id="rId2" Type="http://schemas.openxmlformats.org/officeDocument/2006/relationships/tags" Target="../tags/tag81.xml"/><Relationship Id="rId16" Type="http://schemas.openxmlformats.org/officeDocument/2006/relationships/image" Target="../media/image21.png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84.xml"/><Relationship Id="rId15" Type="http://schemas.openxmlformats.org/officeDocument/2006/relationships/image" Target="../media/image20.png"/><Relationship Id="rId10" Type="http://schemas.openxmlformats.org/officeDocument/2006/relationships/tags" Target="../tags/tag89.xml"/><Relationship Id="rId4" Type="http://schemas.openxmlformats.org/officeDocument/2006/relationships/tags" Target="../tags/tag83.xml"/><Relationship Id="rId9" Type="http://schemas.openxmlformats.org/officeDocument/2006/relationships/tags" Target="../tags/tag88.xml"/><Relationship Id="rId14" Type="http://schemas.openxmlformats.org/officeDocument/2006/relationships/chart" Target="../charts/chart2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97.xml"/><Relationship Id="rId13" Type="http://schemas.openxmlformats.org/officeDocument/2006/relationships/chart" Target="../charts/chart29.xml"/><Relationship Id="rId3" Type="http://schemas.openxmlformats.org/officeDocument/2006/relationships/tags" Target="../tags/tag92.xml"/><Relationship Id="rId7" Type="http://schemas.openxmlformats.org/officeDocument/2006/relationships/tags" Target="../tags/tag96.xml"/><Relationship Id="rId12" Type="http://schemas.openxmlformats.org/officeDocument/2006/relationships/chart" Target="../charts/chart28.xml"/><Relationship Id="rId2" Type="http://schemas.openxmlformats.org/officeDocument/2006/relationships/tags" Target="../tags/tag91.xml"/><Relationship Id="rId16" Type="http://schemas.openxmlformats.org/officeDocument/2006/relationships/chart" Target="../charts/chart30.xml"/><Relationship Id="rId1" Type="http://schemas.openxmlformats.org/officeDocument/2006/relationships/tags" Target="../tags/tag90.xml"/><Relationship Id="rId6" Type="http://schemas.openxmlformats.org/officeDocument/2006/relationships/tags" Target="../tags/tag95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94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93.xml"/><Relationship Id="rId9" Type="http://schemas.openxmlformats.org/officeDocument/2006/relationships/tags" Target="../tags/tag98.xml"/><Relationship Id="rId1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9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0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1.xml"/><Relationship Id="rId5" Type="http://schemas.openxmlformats.org/officeDocument/2006/relationships/chart" Target="../charts/chart36.xml"/><Relationship Id="rId4" Type="http://schemas.openxmlformats.org/officeDocument/2006/relationships/chart" Target="../charts/char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2.xml"/><Relationship Id="rId5" Type="http://schemas.openxmlformats.org/officeDocument/2006/relationships/chart" Target="../charts/chart38.xml"/><Relationship Id="rId4" Type="http://schemas.openxmlformats.org/officeDocument/2006/relationships/chart" Target="../charts/chart3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3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4.xml"/><Relationship Id="rId5" Type="http://schemas.openxmlformats.org/officeDocument/2006/relationships/chart" Target="../charts/chart42.xml"/><Relationship Id="rId4" Type="http://schemas.openxmlformats.org/officeDocument/2006/relationships/chart" Target="../charts/char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5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08.xml"/><Relationship Id="rId7" Type="http://schemas.openxmlformats.org/officeDocument/2006/relationships/image" Target="../media/image14.png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hyperlink" Target="https://doi.org/10.1093/eurheartj/ehab892" TargetMode="Externa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6.xml"/><Relationship Id="rId9" Type="http://schemas.openxmlformats.org/officeDocument/2006/relationships/chart" Target="../charts/char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chart" Target="../charts/chart1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tags" Target="../tags/tag14.xml"/><Relationship Id="rId7" Type="http://schemas.openxmlformats.org/officeDocument/2006/relationships/chart" Target="../charts/char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tags" Target="../tags/tag19.xml"/><Relationship Id="rId7" Type="http://schemas.openxmlformats.org/officeDocument/2006/relationships/chart" Target="../charts/chart4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tags" Target="../tags/tag24.xml"/><Relationship Id="rId7" Type="http://schemas.openxmlformats.org/officeDocument/2006/relationships/chart" Target="../charts/chart6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chart" Target="../charts/chart8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3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0.xml"/><Relationship Id="rId3" Type="http://schemas.openxmlformats.org/officeDocument/2006/relationships/tags" Target="../tags/tag33.xml"/><Relationship Id="rId7" Type="http://schemas.openxmlformats.org/officeDocument/2006/relationships/chart" Target="../charts/chart9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86F861A8-F98D-499F-A4DE-1F771923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611" y="5762838"/>
            <a:ext cx="5488578" cy="577909"/>
          </a:xfrm>
        </p:spPr>
        <p:txBody>
          <a:bodyPr/>
          <a:lstStyle/>
          <a:p>
            <a:pPr algn="l"/>
            <a:r>
              <a:rPr lang="cs-CZ" sz="2800" dirty="0"/>
              <a:t>Vybraná </a:t>
            </a:r>
            <a:r>
              <a:rPr lang="cs-CZ" sz="2800" dirty="0" err="1"/>
              <a:t>mazinárodní</a:t>
            </a:r>
            <a:r>
              <a:rPr lang="cs-CZ" sz="2800"/>
              <a:t> srovnání </a:t>
            </a:r>
            <a:endParaRPr lang="cs-CZ" sz="2800" dirty="0"/>
          </a:p>
        </p:txBody>
      </p:sp>
      <p:pic>
        <p:nvPicPr>
          <p:cNvPr id="4" name="Logo Zdravi 2030" descr="Obsah obrázku objekt&#10;&#10;Popis byl vytvořen automaticky">
            <a:extLst>
              <a:ext uri="{FF2B5EF4-FFF2-40B4-BE49-F238E27FC236}">
                <a16:creationId xmlns:a16="http://schemas.microsoft.com/office/drawing/2014/main" id="{2EFB1457-7BAF-E5F2-6C58-D2E2FCC2DE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2128" y="1392752"/>
            <a:ext cx="1027939" cy="400110"/>
          </a:xfrm>
          <a:prstGeom prst="rect">
            <a:avLst/>
          </a:prstGeom>
        </p:spPr>
      </p:pic>
      <p:sp>
        <p:nvSpPr>
          <p:cNvPr id="5" name="Zástupný text 6">
            <a:extLst>
              <a:ext uri="{FF2B5EF4-FFF2-40B4-BE49-F238E27FC236}">
                <a16:creationId xmlns:a16="http://schemas.microsoft.com/office/drawing/2014/main" id="{87FAA746-5813-FAE1-32A3-E92DC5671D8A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69611" y="6136891"/>
            <a:ext cx="6462189" cy="46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cs-CZ" sz="3200" b="1" kern="1200" dirty="0" smtClean="0">
                <a:solidFill>
                  <a:srgbClr val="D7144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000" b="0" i="1" u="none" strike="noStrike" kern="1200" cap="none" spc="0" normalizeH="0" baseline="0" noProof="0" dirty="0">
                <a:ln>
                  <a:noFill/>
                </a:ln>
                <a:solidFill>
                  <a:srgbClr val="C2272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Národní kardiologický informační systém (NKIS)</a:t>
            </a:r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AA71E179-6E36-DAB3-D9F3-AC03417F031E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14114" y="440313"/>
            <a:ext cx="9851983" cy="952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232C77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cap="none" spc="0" normalizeH="0" baseline="0" noProof="0" dirty="0">
                <a:ln>
                  <a:noFill/>
                </a:ln>
                <a:solidFill>
                  <a:srgbClr val="232C77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Národní kardiovaskulární plán ČR (NKVP 2030)</a:t>
            </a:r>
          </a:p>
        </p:txBody>
      </p:sp>
    </p:spTree>
    <p:extLst>
      <p:ext uri="{BB962C8B-B14F-4D97-AF65-F5344CB8AC3E}">
        <p14:creationId xmlns:p14="http://schemas.microsoft.com/office/powerpoint/2010/main" val="4045930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NKVP ČR 2030: </a:t>
            </a:r>
            <a:br>
              <a:rPr lang="cs-CZ"/>
            </a:br>
            <a:r>
              <a:rPr lang="cs-CZ"/>
              <a:t>souhrnná analytická </a:t>
            </a:r>
            <a:br>
              <a:rPr lang="cs-CZ"/>
            </a:br>
            <a:r>
              <a:rPr lang="cs-CZ"/>
              <a:t>studie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cs-CZ"/>
              <a:t>Prevalence onemocnění oběhové soustavy </a:t>
            </a:r>
          </a:p>
          <a:p>
            <a:r>
              <a:rPr lang="cs-CZ"/>
              <a:t>v mezinárodním srovnání</a:t>
            </a:r>
          </a:p>
        </p:txBody>
      </p:sp>
    </p:spTree>
    <p:extLst>
      <p:ext uri="{BB962C8B-B14F-4D97-AF65-F5344CB8AC3E}">
        <p14:creationId xmlns:p14="http://schemas.microsoft.com/office/powerpoint/2010/main" val="174751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9">
            <a:extLst>
              <a:ext uri="{FF2B5EF4-FFF2-40B4-BE49-F238E27FC236}">
                <a16:creationId xmlns:a16="http://schemas.microsoft.com/office/drawing/2014/main" id="{6FDCC7CF-95F2-3A7B-1DB2-6445B6D284E0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62225947"/>
              </p:ext>
            </p:extLst>
          </p:nvPr>
        </p:nvGraphicFramePr>
        <p:xfrm>
          <a:off x="5748946" y="1244353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Vysoký krevní tlak – prevalence v populaci</a:t>
            </a:r>
          </a:p>
        </p:txBody>
      </p:sp>
      <p:graphicFrame>
        <p:nvGraphicFramePr>
          <p:cNvPr id="2" name="Object 89">
            <a:extLst>
              <a:ext uri="{FF2B5EF4-FFF2-40B4-BE49-F238E27FC236}">
                <a16:creationId xmlns:a16="http://schemas.microsoft.com/office/drawing/2014/main" id="{37C10729-38B5-A388-16C0-E1362FC3E084}"/>
              </a:ext>
            </a:extLst>
          </p:cNvPr>
          <p:cNvGraphicFramePr>
            <a:graphicFrameLocks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50692958"/>
              </p:ext>
            </p:extLst>
          </p:nvPr>
        </p:nvGraphicFramePr>
        <p:xfrm>
          <a:off x="97654" y="1226710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4" name="Text Box 104">
            <a:extLst>
              <a:ext uri="{FF2B5EF4-FFF2-40B4-BE49-F238E27FC236}">
                <a16:creationId xmlns:a16="http://schemas.microsoft.com/office/drawing/2014/main" id="{1BBA26D4-9517-AB9D-67BD-24B51E3C9C7A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50753" y="872767"/>
            <a:ext cx="361094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>
                <a:solidFill>
                  <a:srgbClr val="DA2B46"/>
                </a:solidFill>
                <a:latin typeface="Calibri" panose="020F0502020204030204"/>
              </a:rPr>
              <a:t>Rok 2019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</p:txBody>
      </p:sp>
      <p:sp>
        <p:nvSpPr>
          <p:cNvPr id="7" name="Text Box 104">
            <a:extLst>
              <a:ext uri="{FF2B5EF4-FFF2-40B4-BE49-F238E27FC236}">
                <a16:creationId xmlns:a16="http://schemas.microsoft.com/office/drawing/2014/main" id="{85648ECF-175C-C16A-D2F0-C6BB67CFECF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954664" y="872767"/>
            <a:ext cx="3610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>
                <a:solidFill>
                  <a:srgbClr val="DA2B46"/>
                </a:solidFill>
                <a:latin typeface="Calibri" panose="020F0502020204030204"/>
              </a:rPr>
              <a:t>Rok 2014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2024;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116">
            <a:extLst>
              <a:ext uri="{FF2B5EF4-FFF2-40B4-BE49-F238E27FC236}">
                <a16:creationId xmlns:a16="http://schemas.microsoft.com/office/drawing/2014/main" id="{6A36CB8B-36B5-074C-E064-2BA7CE50F32C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27131" y="2060913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11</a:t>
            </a:r>
            <a:r>
              <a:rPr kumimoji="1" lang="en-US" altLang="cs-CZ" sz="1400" b="1" u="sng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8" name="Text Box 116">
            <a:extLst>
              <a:ext uri="{FF2B5EF4-FFF2-40B4-BE49-F238E27FC236}">
                <a16:creationId xmlns:a16="http://schemas.microsoft.com/office/drawing/2014/main" id="{0764FEBC-1958-E250-39C0-434D456B0A46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509780" y="2041270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10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pic>
        <p:nvPicPr>
          <p:cNvPr id="18" name="Obrázek 17">
            <a:extLst>
              <a:ext uri="{FF2B5EF4-FFF2-40B4-BE49-F238E27FC236}">
                <a16:creationId xmlns:a16="http://schemas.microsoft.com/office/drawing/2014/main" id="{84EB3B04-BA86-DEF7-3339-2DE0DD03915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00196" y="3860812"/>
            <a:ext cx="2289932" cy="2137009"/>
          </a:xfrm>
          <a:prstGeom prst="rect">
            <a:avLst/>
          </a:prstGeom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3D254990-AC2B-F5BC-349B-420DA10949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79806" y="2522577"/>
            <a:ext cx="810322" cy="983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72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Ischemické</a:t>
            </a:r>
            <a:r>
              <a:rPr lang="en-US" sz="2800" dirty="0"/>
              <a:t> </a:t>
            </a:r>
            <a:r>
              <a:rPr lang="en-US" sz="2800" dirty="0" err="1"/>
              <a:t>choroby</a:t>
            </a:r>
            <a:r>
              <a:rPr lang="en-US" sz="2800" dirty="0"/>
              <a:t> </a:t>
            </a:r>
            <a:r>
              <a:rPr lang="en-US" sz="2800" dirty="0" err="1"/>
              <a:t>srdeční</a:t>
            </a:r>
            <a:r>
              <a:rPr lang="cs-CZ" sz="2800" dirty="0"/>
              <a:t> (I20-I25) nebo následky: prevalence v populaci</a:t>
            </a:r>
            <a:endParaRPr lang="cs-CZ" dirty="0"/>
          </a:p>
        </p:txBody>
      </p:sp>
      <p:graphicFrame>
        <p:nvGraphicFramePr>
          <p:cNvPr id="2" name="Object 89">
            <a:extLst>
              <a:ext uri="{FF2B5EF4-FFF2-40B4-BE49-F238E27FC236}">
                <a16:creationId xmlns:a16="http://schemas.microsoft.com/office/drawing/2014/main" id="{37C10729-38B5-A388-16C0-E1362FC3E084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99348193"/>
              </p:ext>
            </p:extLst>
          </p:nvPr>
        </p:nvGraphicFramePr>
        <p:xfrm>
          <a:off x="5370171" y="1323666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4" name="Text Box 104">
            <a:extLst>
              <a:ext uri="{FF2B5EF4-FFF2-40B4-BE49-F238E27FC236}">
                <a16:creationId xmlns:a16="http://schemas.microsoft.com/office/drawing/2014/main" id="{1BBA26D4-9517-AB9D-67BD-24B51E3C9C7A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950753" y="872767"/>
            <a:ext cx="361094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>
                <a:solidFill>
                  <a:srgbClr val="DA2B46"/>
                </a:solidFill>
                <a:latin typeface="Calibri" panose="020F0502020204030204"/>
              </a:rPr>
              <a:t>Rok 2019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</p:txBody>
      </p:sp>
      <p:sp>
        <p:nvSpPr>
          <p:cNvPr id="7" name="Text Box 104">
            <a:extLst>
              <a:ext uri="{FF2B5EF4-FFF2-40B4-BE49-F238E27FC236}">
                <a16:creationId xmlns:a16="http://schemas.microsoft.com/office/drawing/2014/main" id="{85648ECF-175C-C16A-D2F0-C6BB67CFECF6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54664" y="872767"/>
            <a:ext cx="3610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>
                <a:solidFill>
                  <a:srgbClr val="DA2B46"/>
                </a:solidFill>
                <a:latin typeface="Calibri" panose="020F0502020204030204"/>
              </a:rPr>
              <a:t>Rok 2014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>
              <a:solidFill>
                <a:srgbClr val="DA2B46"/>
              </a:solidFill>
              <a:latin typeface="Calibri" panose="020F0502020204030204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2024;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116">
            <a:extLst>
              <a:ext uri="{FF2B5EF4-FFF2-40B4-BE49-F238E27FC236}">
                <a16:creationId xmlns:a16="http://schemas.microsoft.com/office/drawing/2014/main" id="{6A36CB8B-36B5-074C-E064-2BA7CE50F32C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22381" y="2060913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15</a:t>
            </a:r>
            <a:r>
              <a:rPr kumimoji="1" lang="en-US" altLang="cs-CZ" sz="1400" b="1" u="sng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8" name="Text Box 116">
            <a:extLst>
              <a:ext uri="{FF2B5EF4-FFF2-40B4-BE49-F238E27FC236}">
                <a16:creationId xmlns:a16="http://schemas.microsoft.com/office/drawing/2014/main" id="{0764FEBC-1958-E250-39C0-434D456B0A46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342908" y="2060912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7</a:t>
            </a:r>
            <a:r>
              <a:rPr kumimoji="1" lang="en-US" altLang="cs-CZ" sz="1400" b="1" u="sng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graphicFrame>
        <p:nvGraphicFramePr>
          <p:cNvPr id="9" name="Object 89">
            <a:extLst>
              <a:ext uri="{FF2B5EF4-FFF2-40B4-BE49-F238E27FC236}">
                <a16:creationId xmlns:a16="http://schemas.microsoft.com/office/drawing/2014/main" id="{6FDCC7CF-95F2-3A7B-1DB2-6445B6D284E0}"/>
              </a:ext>
            </a:extLst>
          </p:cNvPr>
          <p:cNvGraphicFramePr>
            <a:graphicFrameLocks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001403724"/>
              </p:ext>
            </p:extLst>
          </p:nvPr>
        </p:nvGraphicFramePr>
        <p:xfrm>
          <a:off x="369233" y="1323666"/>
          <a:ext cx="54000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20EF3C8E-9007-4CDD-6EF4-170AB83D50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806823" y="2590203"/>
            <a:ext cx="825000" cy="901064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9CD85B4-48AE-EF16-A2DE-B912086482D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21816" y="3942166"/>
            <a:ext cx="2310007" cy="212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461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NKVP ČR 2030: </a:t>
            </a:r>
            <a:br>
              <a:rPr lang="cs-CZ"/>
            </a:br>
            <a:r>
              <a:rPr lang="cs-CZ"/>
              <a:t>souhrnná analytická </a:t>
            </a:r>
            <a:br>
              <a:rPr lang="cs-CZ"/>
            </a:br>
            <a:r>
              <a:rPr lang="cs-CZ"/>
              <a:t>studie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cs-CZ"/>
              <a:t>Nemoci oběhové soustavy a hospitalizační data</a:t>
            </a:r>
          </a:p>
          <a:p>
            <a:r>
              <a:rPr lang="cs-CZ"/>
              <a:t>v mezinárodním srovnání </a:t>
            </a:r>
          </a:p>
        </p:txBody>
      </p:sp>
    </p:spTree>
    <p:extLst>
      <p:ext uri="{BB962C8B-B14F-4D97-AF65-F5344CB8AC3E}">
        <p14:creationId xmlns:p14="http://schemas.microsoft.com/office/powerpoint/2010/main" val="3489431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C5921-9EAA-A828-262E-E6AE2F59B85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 dirty="0"/>
              <a:t>Hospitalizace v roce 2020 a 2021</a:t>
            </a:r>
            <a:r>
              <a:rPr lang="en-US" dirty="0"/>
              <a:t> </a:t>
            </a:r>
            <a:r>
              <a:rPr lang="cs-CZ" dirty="0"/>
              <a:t>na </a:t>
            </a:r>
            <a:r>
              <a:rPr lang="en-US" dirty="0"/>
              <a:t>100 000</a:t>
            </a:r>
            <a:r>
              <a:rPr lang="cs-CZ" dirty="0"/>
              <a:t> obyvatel, diagnóza I20*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72C30391-B1FA-7373-8AC2-EEDDB00D6DEA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21208259"/>
              </p:ext>
            </p:extLst>
          </p:nvPr>
        </p:nvGraphicFramePr>
        <p:xfrm>
          <a:off x="310270" y="1203013"/>
          <a:ext cx="576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901DB531-29CB-FAF2-8A46-77A055A2D96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9067" y="686727"/>
            <a:ext cx="2321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Zdroj: </a:t>
            </a:r>
            <a:r>
              <a:rPr lang="cs-CZ" sz="1400" err="1"/>
              <a:t>Eurostat</a:t>
            </a:r>
            <a:r>
              <a:rPr lang="cs-CZ" sz="1400"/>
              <a:t>, 2024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4CE1041-2B67-F030-FD5C-F98D7D11478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09989" y="6451522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cs-CZ" altLang="en-US" sz="1000" i="1">
                <a:solidFill>
                  <a:srgbClr val="333333"/>
                </a:solidFill>
              </a:rPr>
              <a:t>*Ukončené hospitalizace v daném roce</a:t>
            </a:r>
            <a:endParaRPr lang="en-US" altLang="en-US" sz="1000">
              <a:solidFill>
                <a:srgbClr val="333333"/>
              </a:solidFill>
            </a:endParaRP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3771D486-8BE7-9E7D-11E2-F73F21F6103D}"/>
              </a:ext>
            </a:extLst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230091618"/>
              </p:ext>
            </p:extLst>
          </p:nvPr>
        </p:nvGraphicFramePr>
        <p:xfrm>
          <a:off x="6121732" y="1203013"/>
          <a:ext cx="5940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381177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C5921-9EAA-A828-262E-E6AE2F59B85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Hospitalizace v roce 2020 a 2021</a:t>
            </a:r>
            <a:r>
              <a:rPr lang="en-US"/>
              <a:t>, </a:t>
            </a:r>
            <a:r>
              <a:rPr lang="cs-CZ"/>
              <a:t>na </a:t>
            </a:r>
            <a:r>
              <a:rPr lang="en-US"/>
              <a:t>100 000</a:t>
            </a:r>
            <a:r>
              <a:rPr lang="cs-CZ"/>
              <a:t> obyvatel, diagnóza I21-I22*</a:t>
            </a:r>
            <a:br>
              <a:rPr lang="cs-CZ"/>
            </a:br>
            <a:endParaRPr lang="cs-CZ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72C30391-B1FA-7373-8AC2-EEDDB00D6DEA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16606877"/>
              </p:ext>
            </p:extLst>
          </p:nvPr>
        </p:nvGraphicFramePr>
        <p:xfrm>
          <a:off x="310270" y="1203013"/>
          <a:ext cx="576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901DB531-29CB-FAF2-8A46-77A055A2D96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9067" y="686727"/>
            <a:ext cx="2321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Zdroj: </a:t>
            </a:r>
            <a:r>
              <a:rPr lang="cs-CZ" sz="1400" err="1"/>
              <a:t>Eurostat</a:t>
            </a:r>
            <a:r>
              <a:rPr lang="cs-CZ" sz="1400"/>
              <a:t>, 2024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4CE1041-2B67-F030-FD5C-F98D7D11478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09989" y="6451522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cs-CZ" altLang="en-US" sz="1000" i="1">
                <a:solidFill>
                  <a:srgbClr val="333333"/>
                </a:solidFill>
              </a:rPr>
              <a:t>*Ukončené hospitalizace v daném roce</a:t>
            </a:r>
            <a:endParaRPr lang="en-US" altLang="en-US" sz="1000">
              <a:solidFill>
                <a:srgbClr val="333333"/>
              </a:solidFill>
            </a:endParaRP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3771D486-8BE7-9E7D-11E2-F73F21F6103D}"/>
              </a:ext>
            </a:extLst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853213619"/>
              </p:ext>
            </p:extLst>
          </p:nvPr>
        </p:nvGraphicFramePr>
        <p:xfrm>
          <a:off x="6121732" y="1203013"/>
          <a:ext cx="5940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2399250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1C5921-9EAA-A828-262E-E6AE2F59B857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Hospitalizace v roce 2020 a 2021</a:t>
            </a:r>
            <a:r>
              <a:rPr lang="en-US"/>
              <a:t>, </a:t>
            </a:r>
            <a:r>
              <a:rPr lang="cs-CZ"/>
              <a:t>na </a:t>
            </a:r>
            <a:r>
              <a:rPr lang="en-US"/>
              <a:t>100 000</a:t>
            </a:r>
            <a:r>
              <a:rPr lang="cs-CZ"/>
              <a:t> obyvatel, diagnóza I23-I25*</a:t>
            </a:r>
            <a:br>
              <a:rPr lang="cs-CZ"/>
            </a:br>
            <a:endParaRPr lang="cs-CZ"/>
          </a:p>
        </p:txBody>
      </p:sp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id="{72C30391-B1FA-7373-8AC2-EEDDB00D6DEA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99701647"/>
              </p:ext>
            </p:extLst>
          </p:nvPr>
        </p:nvGraphicFramePr>
        <p:xfrm>
          <a:off x="310269" y="1203013"/>
          <a:ext cx="576000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901DB531-29CB-FAF2-8A46-77A055A2D96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9067" y="686727"/>
            <a:ext cx="2321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/>
              <a:t>Zdroj: </a:t>
            </a:r>
            <a:r>
              <a:rPr lang="cs-CZ" sz="1400" err="1"/>
              <a:t>Eurostat</a:t>
            </a:r>
            <a:r>
              <a:rPr lang="cs-CZ" sz="1400"/>
              <a:t>, 2024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A4CE1041-2B67-F030-FD5C-F98D7D11478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09989" y="6451522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cs-CZ" altLang="en-US" sz="1000" i="1">
                <a:solidFill>
                  <a:srgbClr val="333333"/>
                </a:solidFill>
              </a:rPr>
              <a:t>*Ukončené hospitalizace v daném roce</a:t>
            </a:r>
            <a:endParaRPr lang="en-US" altLang="en-US" sz="1000">
              <a:solidFill>
                <a:srgbClr val="333333"/>
              </a:solidFill>
            </a:endParaRP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3771D486-8BE7-9E7D-11E2-F73F21F6103D}"/>
              </a:ext>
            </a:extLst>
          </p:cNvPr>
          <p:cNvGraphicFramePr/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96661753"/>
              </p:ext>
            </p:extLst>
          </p:nvPr>
        </p:nvGraphicFramePr>
        <p:xfrm>
          <a:off x="6121732" y="1203013"/>
          <a:ext cx="5940000" cy="50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90231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1">
            <a:extLst>
              <a:ext uri="{FF2B5EF4-FFF2-40B4-BE49-F238E27FC236}">
                <a16:creationId xmlns:a16="http://schemas.microsoft.com/office/drawing/2014/main" id="{57B43D96-AA8E-5C57-CC41-3ABF8EAE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39329"/>
            <a:ext cx="11934824" cy="678156"/>
          </a:xfrm>
        </p:spPr>
        <p:txBody>
          <a:bodyPr>
            <a:normAutofit/>
          </a:bodyPr>
          <a:lstStyle/>
          <a:p>
            <a:r>
              <a:rPr lang="cs-CZ" sz="2800" dirty="0"/>
              <a:t> Diagnostické koronární angiografie na milion obyvatel</a:t>
            </a:r>
          </a:p>
        </p:txBody>
      </p:sp>
      <p:pic>
        <p:nvPicPr>
          <p:cNvPr id="5" name="Picture 4" descr="Oxford University Press">
            <a:extLst>
              <a:ext uri="{FF2B5EF4-FFF2-40B4-BE49-F238E27FC236}">
                <a16:creationId xmlns:a16="http://schemas.microsoft.com/office/drawing/2014/main" id="{489FCC1A-3CCB-1919-2691-EE3D3AA72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2514" y="6381860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" name="New picture">
            <a:extLst>
              <a:ext uri="{FF2B5EF4-FFF2-40B4-BE49-F238E27FC236}">
                <a16:creationId xmlns:a16="http://schemas.microsoft.com/office/drawing/2014/main" id="{5728BB5E-803F-7A37-8EC4-FB1CE1828E6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357693" y="6259623"/>
            <a:ext cx="1121558" cy="508000"/>
          </a:xfrm>
          <a:prstGeom prst="rect">
            <a:avLst/>
          </a:prstGeom>
        </p:spPr>
      </p:pic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C771A93C-0AAA-BC5E-AEB0-8E51FB1D82F2}"/>
              </a:ext>
            </a:extLst>
          </p:cNvPr>
          <p:cNvGraphicFramePr/>
          <p:nvPr>
            <p:custDataLst>
              <p:tags r:id="rId1"/>
            </p:custDataLst>
          </p:nvPr>
        </p:nvGraphicFramePr>
        <p:xfrm>
          <a:off x="786581" y="1487778"/>
          <a:ext cx="10971095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8F8B19B-E486-F02A-B006-14437413B467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544094" y="5825649"/>
            <a:ext cx="5103813" cy="113659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0" tIns="0" rIns="0" bIns="0" rtlCol="0" anchor="ctr" anchorCtr="0">
            <a:noAutofit/>
          </a:bodyPr>
          <a:lstStyle>
            <a:defPPr>
              <a:defRPr lang="cs-CZ"/>
            </a:defPPr>
            <a:lvl1pPr marL="34290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Bef>
                <a:spcPct val="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sz="1200" i="1" err="1">
                <a:solidFill>
                  <a:srgbClr val="333333"/>
                </a:solidFill>
              </a:rPr>
              <a:t>Eur</a:t>
            </a:r>
            <a:r>
              <a:rPr lang="en-US" sz="1200" i="1">
                <a:solidFill>
                  <a:srgbClr val="333333"/>
                </a:solidFill>
              </a:rPr>
              <a:t> Heart J</a:t>
            </a:r>
            <a:r>
              <a:rPr lang="en-US" sz="1200">
                <a:solidFill>
                  <a:srgbClr val="333333"/>
                </a:solidFill>
              </a:rPr>
              <a:t>, Volume 43, Issue 8, 21 February 2022, Pages 716–799, </a:t>
            </a:r>
            <a:r>
              <a:rPr lang="en-US" sz="1200">
                <a:solidFill>
                  <a:srgbClr val="333333"/>
                </a:solidFill>
                <a:hlinkClick r:id="rId8"/>
              </a:rPr>
              <a:t>https://doi.org/10.1093/eurheartj/ehab892</a:t>
            </a:r>
            <a:endParaRPr lang="en-US" sz="1200">
              <a:solidFill>
                <a:srgbClr val="333333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F5B1734-1551-F387-011B-93BBE3AB8742}"/>
              </a:ext>
            </a:extLst>
          </p:cNvPr>
          <p:cNvSpPr txBox="1"/>
          <p:nvPr/>
        </p:nvSpPr>
        <p:spPr>
          <a:xfrm rot="16200000">
            <a:off x="-154819" y="3282805"/>
            <a:ext cx="131741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300"/>
              <a:t>Počet angiografií</a:t>
            </a:r>
          </a:p>
        </p:txBody>
      </p:sp>
    </p:spTree>
    <p:extLst>
      <p:ext uri="{BB962C8B-B14F-4D97-AF65-F5344CB8AC3E}">
        <p14:creationId xmlns:p14="http://schemas.microsoft.com/office/powerpoint/2010/main" val="4058712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89">
            <a:extLst>
              <a:ext uri="{FF2B5EF4-FFF2-40B4-BE49-F238E27FC236}">
                <a16:creationId xmlns:a16="http://schemas.microsoft.com/office/drawing/2014/main" id="{E08A2D5E-AC17-CEE1-CD27-59FEA421FEC0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76481703"/>
              </p:ext>
            </p:extLst>
          </p:nvPr>
        </p:nvGraphicFramePr>
        <p:xfrm>
          <a:off x="8216128" y="972794"/>
          <a:ext cx="360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272590" y="160257"/>
            <a:ext cx="11768613" cy="523137"/>
          </a:xfrm>
        </p:spPr>
        <p:txBody>
          <a:bodyPr/>
          <a:lstStyle/>
          <a:p>
            <a:r>
              <a:rPr lang="cs-CZ" sz="2400"/>
              <a:t>Průměrná délka hospitalizace ve dnech v souvislosti s nemocemi oběhové soustavy (I0-I99)</a:t>
            </a:r>
          </a:p>
        </p:txBody>
      </p:sp>
      <p:graphicFrame>
        <p:nvGraphicFramePr>
          <p:cNvPr id="2" name="Object 89">
            <a:extLst>
              <a:ext uri="{FF2B5EF4-FFF2-40B4-BE49-F238E27FC236}">
                <a16:creationId xmlns:a16="http://schemas.microsoft.com/office/drawing/2014/main" id="{37C10729-38B5-A388-16C0-E1362FC3E084}"/>
              </a:ext>
            </a:extLst>
          </p:cNvPr>
          <p:cNvGraphicFramePr>
            <a:graphicFrameLocks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189746490"/>
              </p:ext>
            </p:extLst>
          </p:nvPr>
        </p:nvGraphicFramePr>
        <p:xfrm>
          <a:off x="0" y="895850"/>
          <a:ext cx="360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5" name="Object 89">
            <a:extLst>
              <a:ext uri="{FF2B5EF4-FFF2-40B4-BE49-F238E27FC236}">
                <a16:creationId xmlns:a16="http://schemas.microsoft.com/office/drawing/2014/main" id="{9D03EEE0-5CD1-81D4-2FC8-C8BFF6BD1848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53821499"/>
              </p:ext>
            </p:extLst>
          </p:nvPr>
        </p:nvGraphicFramePr>
        <p:xfrm>
          <a:off x="3638433" y="972794"/>
          <a:ext cx="3600000" cy="57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272590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2024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116">
            <a:extLst>
              <a:ext uri="{FF2B5EF4-FFF2-40B4-BE49-F238E27FC236}">
                <a16:creationId xmlns:a16="http://schemas.microsoft.com/office/drawing/2014/main" id="{6A36CB8B-36B5-074C-E064-2BA7CE50F32C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152199" y="1759503"/>
            <a:ext cx="11913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u="sng">
                <a:solidFill>
                  <a:srgbClr val="FF0000"/>
                </a:solidFill>
                <a:latin typeface="Calibri" panose="020F0502020204030204"/>
              </a:rPr>
              <a:t>2</a:t>
            </a:r>
            <a:r>
              <a:rPr kumimoji="1" lang="en-US" altLang="cs-CZ" sz="1000" b="1" u="sng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000" b="1" u="sng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65EA6DA-B12A-76AB-757B-53ABE80CF2A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6111378" y="4469821"/>
            <a:ext cx="2330975" cy="2127942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6173070E-FB47-8F3C-18E8-635B3810277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7343004" y="3234056"/>
            <a:ext cx="1099349" cy="1235765"/>
          </a:xfrm>
          <a:prstGeom prst="rect">
            <a:avLst/>
          </a:prstGeom>
        </p:spPr>
      </p:pic>
      <p:sp>
        <p:nvSpPr>
          <p:cNvPr id="10" name="Text Box 116">
            <a:extLst>
              <a:ext uri="{FF2B5EF4-FFF2-40B4-BE49-F238E27FC236}">
                <a16:creationId xmlns:a16="http://schemas.microsoft.com/office/drawing/2014/main" id="{4412A6C7-8A36-6EF6-0FF4-420AF77A4B63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920164" y="1782685"/>
            <a:ext cx="11913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u="sng" dirty="0">
                <a:solidFill>
                  <a:srgbClr val="FF0000"/>
                </a:solidFill>
                <a:latin typeface="Calibri" panose="020F0502020204030204"/>
              </a:rPr>
              <a:t>2</a:t>
            </a:r>
            <a:r>
              <a:rPr kumimoji="1" lang="en-US" altLang="cs-CZ" sz="10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0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14" name="Text Box 116">
            <a:extLst>
              <a:ext uri="{FF2B5EF4-FFF2-40B4-BE49-F238E27FC236}">
                <a16:creationId xmlns:a16="http://schemas.microsoft.com/office/drawing/2014/main" id="{9E01EC77-46D0-E68F-E159-8F813D60A1AC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040310" y="1750715"/>
            <a:ext cx="11913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u="sng" dirty="0">
                <a:solidFill>
                  <a:srgbClr val="FF0000"/>
                </a:solidFill>
                <a:latin typeface="Calibri" panose="020F0502020204030204"/>
              </a:rPr>
              <a:t>4</a:t>
            </a:r>
            <a:r>
              <a:rPr kumimoji="1" lang="en-US" altLang="cs-CZ" sz="10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0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</p:spTree>
    <p:extLst>
      <p:ext uri="{BB962C8B-B14F-4D97-AF65-F5344CB8AC3E}">
        <p14:creationId xmlns:p14="http://schemas.microsoft.com/office/powerpoint/2010/main" val="1411982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NKVP ČR 2030: </a:t>
            </a:r>
            <a:br>
              <a:rPr lang="cs-CZ"/>
            </a:br>
            <a:r>
              <a:rPr lang="cs-CZ"/>
              <a:t>souhrnná analytická </a:t>
            </a:r>
            <a:br>
              <a:rPr lang="cs-CZ"/>
            </a:br>
            <a:r>
              <a:rPr lang="cs-CZ"/>
              <a:t>studie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cs-CZ"/>
              <a:t>Mortalita související s nemocemi oběhové soustavy </a:t>
            </a:r>
          </a:p>
          <a:p>
            <a:r>
              <a:rPr lang="cs-CZ"/>
              <a:t>v mezinárodním srovnání </a:t>
            </a:r>
          </a:p>
        </p:txBody>
      </p:sp>
    </p:spTree>
    <p:extLst>
      <p:ext uri="{BB962C8B-B14F-4D97-AF65-F5344CB8AC3E}">
        <p14:creationId xmlns:p14="http://schemas.microsoft.com/office/powerpoint/2010/main" val="1802102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Národní kardiologický informační systém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en-US" err="1"/>
              <a:t>Mezin</a:t>
            </a:r>
            <a:r>
              <a:rPr lang="cs-CZ" err="1"/>
              <a:t>árodní</a:t>
            </a:r>
            <a:r>
              <a:rPr lang="cs-CZ"/>
              <a:t> srovnání výskytu kardiovaskulárních onemocnění, rizikových faktorů a </a:t>
            </a:r>
            <a:r>
              <a:rPr lang="cs-CZ" sz="3200" u="none" strike="noStrike">
                <a:effectLst/>
                <a:latin typeface="+mn-lt"/>
              </a:rPr>
              <a:t>ukazatelů životního stylu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5952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0D4EE2-A7DF-E546-ACD4-2687508CA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/>
              <a:t>Příčiny úmrtí v roce 2019 v rámci členských zemí </a:t>
            </a:r>
            <a:r>
              <a:rPr lang="cs-CZ" sz="2600" dirty="0" err="1"/>
              <a:t>European</a:t>
            </a:r>
            <a:r>
              <a:rPr lang="cs-CZ" sz="2600" dirty="0"/>
              <a:t> Society </a:t>
            </a:r>
            <a:r>
              <a:rPr lang="cs-CZ" sz="2600" dirty="0" err="1"/>
              <a:t>of</a:t>
            </a:r>
            <a:r>
              <a:rPr lang="cs-CZ" sz="2600" dirty="0"/>
              <a:t> </a:t>
            </a:r>
            <a:r>
              <a:rPr lang="cs-CZ" sz="2600" dirty="0" err="1"/>
              <a:t>Cardiology</a:t>
            </a:r>
            <a:r>
              <a:rPr lang="cs-CZ" sz="2600" dirty="0"/>
              <a:t> </a:t>
            </a:r>
          </a:p>
        </p:txBody>
      </p:sp>
      <p:pic>
        <p:nvPicPr>
          <p:cNvPr id="3" name="New picture">
            <a:extLst>
              <a:ext uri="{FF2B5EF4-FFF2-40B4-BE49-F238E27FC236}">
                <a16:creationId xmlns:a16="http://schemas.microsoft.com/office/drawing/2014/main" id="{2129A8CC-8C68-DC45-9CCF-446337AB3C4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415734" y="974035"/>
            <a:ext cx="4936987" cy="5379670"/>
          </a:xfrm>
          <a:prstGeom prst="rect">
            <a:avLst/>
          </a:prstGeom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9D7FEBE-C0F9-7240-D8BC-970F07F3FAB2}"/>
              </a:ext>
            </a:extLst>
          </p:cNvPr>
          <p:cNvSpPr txBox="1"/>
          <p:nvPr/>
        </p:nvSpPr>
        <p:spPr>
          <a:xfrm>
            <a:off x="409989" y="6451522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 dirty="0" err="1">
                <a:solidFill>
                  <a:srgbClr val="333333"/>
                </a:solidFill>
              </a:rPr>
              <a:t>Eur</a:t>
            </a:r>
            <a:r>
              <a:rPr lang="en-US" altLang="en-US" sz="1000" i="1" dirty="0">
                <a:solidFill>
                  <a:srgbClr val="333333"/>
                </a:solidFill>
              </a:rPr>
              <a:t> Heart J</a:t>
            </a:r>
            <a:r>
              <a:rPr lang="en-US" altLang="en-US" sz="1000" dirty="0">
                <a:solidFill>
                  <a:srgbClr val="333333"/>
                </a:solidFill>
              </a:rPr>
              <a:t>, Volume 43, Issue 8, 21 February 2022, Pages 716–799, </a:t>
            </a:r>
            <a:r>
              <a:rPr lang="en-US" altLang="en-US" sz="1000" dirty="0">
                <a:solidFill>
                  <a:srgbClr val="333333"/>
                </a:solidFill>
                <a:hlinkClick r:id="rId3"/>
              </a:rPr>
              <a:t>https://doi.org/10.1093/eurheartj/ehab892</a:t>
            </a:r>
            <a:endParaRPr lang="en-US" altLang="en-US" sz="10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9388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ACC5EC-5E85-EDF6-F83B-7A92D8882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/>
              <a:t>Příčiny předčasných úmrtí v roce 2019 v rámci členských zemí </a:t>
            </a:r>
            <a:r>
              <a:rPr lang="cs-CZ" sz="2600" err="1"/>
              <a:t>European</a:t>
            </a:r>
            <a:r>
              <a:rPr lang="cs-CZ" sz="2600"/>
              <a:t> Society </a:t>
            </a:r>
            <a:r>
              <a:rPr lang="cs-CZ" sz="2600" err="1"/>
              <a:t>of</a:t>
            </a:r>
            <a:r>
              <a:rPr lang="cs-CZ" sz="2600"/>
              <a:t> </a:t>
            </a:r>
            <a:r>
              <a:rPr lang="cs-CZ" sz="2600" err="1"/>
              <a:t>Cardiology</a:t>
            </a:r>
            <a:r>
              <a:rPr lang="cs-CZ" sz="2600"/>
              <a:t> </a:t>
            </a:r>
          </a:p>
        </p:txBody>
      </p:sp>
      <p:pic>
        <p:nvPicPr>
          <p:cNvPr id="3" name="New picture">
            <a:extLst>
              <a:ext uri="{FF2B5EF4-FFF2-40B4-BE49-F238E27FC236}">
                <a16:creationId xmlns:a16="http://schemas.microsoft.com/office/drawing/2014/main" id="{D64C07FB-1C4C-6615-6D36-F7ADE5AD0D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52291" y="964095"/>
            <a:ext cx="5448300" cy="5242731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E0DBA8ED-FB6E-55BE-2060-A5C3655CC39C}"/>
              </a:ext>
            </a:extLst>
          </p:cNvPr>
          <p:cNvSpPr txBox="1"/>
          <p:nvPr/>
        </p:nvSpPr>
        <p:spPr>
          <a:xfrm>
            <a:off x="409989" y="6451522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en-US" sz="1000" i="1" err="1">
                <a:solidFill>
                  <a:srgbClr val="333333"/>
                </a:solidFill>
              </a:rPr>
              <a:t>Eur</a:t>
            </a:r>
            <a:r>
              <a:rPr lang="en-US" altLang="en-US" sz="1000" i="1">
                <a:solidFill>
                  <a:srgbClr val="333333"/>
                </a:solidFill>
              </a:rPr>
              <a:t> Heart J</a:t>
            </a:r>
            <a:r>
              <a:rPr lang="en-US" altLang="en-US" sz="1000">
                <a:solidFill>
                  <a:srgbClr val="333333"/>
                </a:solidFill>
              </a:rPr>
              <a:t>, Volume 43, Issue 8, 21 February 2022, Pages 716–799, </a:t>
            </a:r>
            <a:r>
              <a:rPr lang="en-US" altLang="en-US" sz="1000">
                <a:solidFill>
                  <a:srgbClr val="333333"/>
                </a:solidFill>
                <a:hlinkClick r:id="rId3"/>
              </a:rPr>
              <a:t>https://doi.org/10.1093/eurheartj/ehab892</a:t>
            </a:r>
            <a:endParaRPr lang="en-US" altLang="en-US" sz="1000">
              <a:solidFill>
                <a:srgbClr val="333333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C686D20-88B9-E310-3A23-991297C40990}"/>
              </a:ext>
            </a:extLst>
          </p:cNvPr>
          <p:cNvSpPr txBox="1"/>
          <p:nvPr/>
        </p:nvSpPr>
        <p:spPr>
          <a:xfrm>
            <a:off x="272591" y="964095"/>
            <a:ext cx="61672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cs-CZ" altLang="en-US" sz="1000" i="1">
                <a:solidFill>
                  <a:srgbClr val="333333"/>
                </a:solidFill>
              </a:rPr>
              <a:t>Před dosažením věku 70 let</a:t>
            </a:r>
            <a:endParaRPr lang="en-US" altLang="en-US" sz="100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7862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/>
              <a:t>Hrubá míra úmrtnosti</a:t>
            </a:r>
            <a:r>
              <a:rPr lang="en-US" sz="2600" dirty="0"/>
              <a:t>: </a:t>
            </a:r>
            <a:r>
              <a:rPr lang="cs-CZ" sz="2600" dirty="0"/>
              <a:t>Nemoci oběhové soustavy celkem (I0-I99)</a:t>
            </a:r>
          </a:p>
        </p:txBody>
      </p:sp>
      <p:graphicFrame>
        <p:nvGraphicFramePr>
          <p:cNvPr id="2" name="Object 89">
            <a:extLst>
              <a:ext uri="{FF2B5EF4-FFF2-40B4-BE49-F238E27FC236}">
                <a16:creationId xmlns:a16="http://schemas.microsoft.com/office/drawing/2014/main" id="{37C10729-38B5-A388-16C0-E1362FC3E084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49044015"/>
              </p:ext>
            </p:extLst>
          </p:nvPr>
        </p:nvGraphicFramePr>
        <p:xfrm>
          <a:off x="-278625" y="1323666"/>
          <a:ext cx="4248943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4" name="Text Box 104">
            <a:extLst>
              <a:ext uri="{FF2B5EF4-FFF2-40B4-BE49-F238E27FC236}">
                <a16:creationId xmlns:a16="http://schemas.microsoft.com/office/drawing/2014/main" id="{1BBA26D4-9517-AB9D-67BD-24B51E3C9C7A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72470" y="1039916"/>
            <a:ext cx="36109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2020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  <p:graphicFrame>
        <p:nvGraphicFramePr>
          <p:cNvPr id="5" name="Object 89">
            <a:extLst>
              <a:ext uri="{FF2B5EF4-FFF2-40B4-BE49-F238E27FC236}">
                <a16:creationId xmlns:a16="http://schemas.microsoft.com/office/drawing/2014/main" id="{9D03EEE0-5CD1-81D4-2FC8-C8BFF6BD1848}"/>
              </a:ext>
            </a:extLst>
          </p:cNvPr>
          <p:cNvGraphicFramePr>
            <a:graphicFrameLocks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41461286"/>
              </p:ext>
            </p:extLst>
          </p:nvPr>
        </p:nvGraphicFramePr>
        <p:xfrm>
          <a:off x="3274321" y="1277615"/>
          <a:ext cx="4176327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7" name="Text Box 104">
            <a:extLst>
              <a:ext uri="{FF2B5EF4-FFF2-40B4-BE49-F238E27FC236}">
                <a16:creationId xmlns:a16="http://schemas.microsoft.com/office/drawing/2014/main" id="{85648ECF-175C-C16A-D2F0-C6BB67CFECF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761530" y="1039916"/>
            <a:ext cx="3610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2011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116">
            <a:extLst>
              <a:ext uri="{FF2B5EF4-FFF2-40B4-BE49-F238E27FC236}">
                <a16:creationId xmlns:a16="http://schemas.microsoft.com/office/drawing/2014/main" id="{6A36CB8B-36B5-074C-E064-2BA7CE50F32C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075274" y="3242400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8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8" name="Text Box 116">
            <a:extLst>
              <a:ext uri="{FF2B5EF4-FFF2-40B4-BE49-F238E27FC236}">
                <a16:creationId xmlns:a16="http://schemas.microsoft.com/office/drawing/2014/main" id="{0764FEBC-1958-E250-39C0-434D456B0A46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927412" y="3242400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8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34776F09-82C9-D067-EC37-A714AF5625B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81603" y="4439726"/>
            <a:ext cx="2400857" cy="2127942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2495D210-3670-16B5-9FC0-1795BAFA722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524420" y="3226736"/>
            <a:ext cx="893526" cy="1025667"/>
          </a:xfrm>
          <a:prstGeom prst="rect">
            <a:avLst/>
          </a:prstGeom>
        </p:spPr>
      </p:pic>
      <p:graphicFrame>
        <p:nvGraphicFramePr>
          <p:cNvPr id="9" name="Object 89">
            <a:extLst>
              <a:ext uri="{FF2B5EF4-FFF2-40B4-BE49-F238E27FC236}">
                <a16:creationId xmlns:a16="http://schemas.microsoft.com/office/drawing/2014/main" id="{5726215D-F2AD-C50C-66A3-387E06C782DD}"/>
              </a:ext>
            </a:extLst>
          </p:cNvPr>
          <p:cNvGraphicFramePr>
            <a:graphicFrameLocks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410531095"/>
              </p:ext>
            </p:extLst>
          </p:nvPr>
        </p:nvGraphicFramePr>
        <p:xfrm>
          <a:off x="8254127" y="1297743"/>
          <a:ext cx="3714894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10" name="Text Box 116">
            <a:extLst>
              <a:ext uri="{FF2B5EF4-FFF2-40B4-BE49-F238E27FC236}">
                <a16:creationId xmlns:a16="http://schemas.microsoft.com/office/drawing/2014/main" id="{9B743352-644E-A41F-87BC-C2998761622F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0577793" y="3242402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10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12" name="Text Box 104">
            <a:extLst>
              <a:ext uri="{FF2B5EF4-FFF2-40B4-BE49-F238E27FC236}">
                <a16:creationId xmlns:a16="http://schemas.microsoft.com/office/drawing/2014/main" id="{AA5170E4-1AF3-4E65-24C5-359D087CA277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062479" y="1039915"/>
            <a:ext cx="36109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2021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07476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/>
              <a:t>Hrubá míra úmrtnosti</a:t>
            </a:r>
            <a:r>
              <a:rPr lang="en-US" sz="2600" dirty="0"/>
              <a:t>: </a:t>
            </a:r>
            <a:r>
              <a:rPr lang="en-US" sz="2600" dirty="0" err="1"/>
              <a:t>Ischemick</a:t>
            </a:r>
            <a:r>
              <a:rPr lang="cs-CZ" sz="2600" dirty="0"/>
              <a:t>á</a:t>
            </a:r>
            <a:r>
              <a:rPr lang="en-US" sz="2600" dirty="0"/>
              <a:t> </a:t>
            </a:r>
            <a:r>
              <a:rPr lang="en-US" sz="2600" dirty="0" err="1"/>
              <a:t>chorob</a:t>
            </a:r>
            <a:r>
              <a:rPr lang="cs-CZ" sz="2600" dirty="0"/>
              <a:t>a</a:t>
            </a:r>
            <a:r>
              <a:rPr lang="en-US" sz="2600" dirty="0"/>
              <a:t> </a:t>
            </a:r>
            <a:r>
              <a:rPr lang="en-US" sz="2600" dirty="0" err="1"/>
              <a:t>srdeční</a:t>
            </a:r>
            <a:r>
              <a:rPr lang="cs-CZ" sz="2600" dirty="0"/>
              <a:t> (I20-I25)</a:t>
            </a:r>
          </a:p>
        </p:txBody>
      </p:sp>
      <p:graphicFrame>
        <p:nvGraphicFramePr>
          <p:cNvPr id="2" name="Object 89">
            <a:extLst>
              <a:ext uri="{FF2B5EF4-FFF2-40B4-BE49-F238E27FC236}">
                <a16:creationId xmlns:a16="http://schemas.microsoft.com/office/drawing/2014/main" id="{37C10729-38B5-A388-16C0-E1362FC3E084}"/>
              </a:ext>
            </a:extLst>
          </p:cNvPr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86481048"/>
              </p:ext>
            </p:extLst>
          </p:nvPr>
        </p:nvGraphicFramePr>
        <p:xfrm>
          <a:off x="82545" y="1323666"/>
          <a:ext cx="3926577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" name="Text Box 104">
            <a:extLst>
              <a:ext uri="{FF2B5EF4-FFF2-40B4-BE49-F238E27FC236}">
                <a16:creationId xmlns:a16="http://schemas.microsoft.com/office/drawing/2014/main" id="{1BBA26D4-9517-AB9D-67BD-24B51E3C9C7A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687566" y="1008508"/>
            <a:ext cx="36109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2020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  <p:graphicFrame>
        <p:nvGraphicFramePr>
          <p:cNvPr id="5" name="Object 89">
            <a:extLst>
              <a:ext uri="{FF2B5EF4-FFF2-40B4-BE49-F238E27FC236}">
                <a16:creationId xmlns:a16="http://schemas.microsoft.com/office/drawing/2014/main" id="{9D03EEE0-5CD1-81D4-2FC8-C8BFF6BD1848}"/>
              </a:ext>
            </a:extLst>
          </p:cNvPr>
          <p:cNvGraphicFramePr>
            <a:graphicFrameLocks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130550322"/>
              </p:ext>
            </p:extLst>
          </p:nvPr>
        </p:nvGraphicFramePr>
        <p:xfrm>
          <a:off x="3622565" y="1312704"/>
          <a:ext cx="4532505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7" name="Text Box 104">
            <a:extLst>
              <a:ext uri="{FF2B5EF4-FFF2-40B4-BE49-F238E27FC236}">
                <a16:creationId xmlns:a16="http://schemas.microsoft.com/office/drawing/2014/main" id="{85648ECF-175C-C16A-D2F0-C6BB67CFECF6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858766" y="1014748"/>
            <a:ext cx="361094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2011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0607559-4E0E-C7BB-1591-75096C35B4A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37314" y="4458940"/>
            <a:ext cx="2349248" cy="2127942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29BDFA0A-4EFF-52A8-1649-0F24F69D899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93036" y="3273362"/>
            <a:ext cx="893526" cy="1015663"/>
          </a:xfrm>
          <a:prstGeom prst="rect">
            <a:avLst/>
          </a:prstGeom>
        </p:spPr>
      </p:pic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6" name="Text Box 116">
            <a:extLst>
              <a:ext uri="{FF2B5EF4-FFF2-40B4-BE49-F238E27FC236}">
                <a16:creationId xmlns:a16="http://schemas.microsoft.com/office/drawing/2014/main" id="{6A36CB8B-36B5-074C-E064-2BA7CE50F32C}"/>
              </a:ext>
            </a:extLst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21752" y="2840450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5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sp>
        <p:nvSpPr>
          <p:cNvPr id="8" name="Text Box 116">
            <a:extLst>
              <a:ext uri="{FF2B5EF4-FFF2-40B4-BE49-F238E27FC236}">
                <a16:creationId xmlns:a16="http://schemas.microsoft.com/office/drawing/2014/main" id="{0764FEBC-1958-E250-39C0-434D456B0A46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062287" y="2840451"/>
            <a:ext cx="20243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000" b="1" dirty="0">
                <a:solidFill>
                  <a:srgbClr val="000000"/>
                </a:solidFill>
                <a:latin typeface="Calibri" panose="020F0502020204030204"/>
              </a:rPr>
              <a:t>Česká republika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6</a:t>
            </a:r>
            <a:r>
              <a:rPr kumimoji="1" lang="en-US" altLang="cs-CZ" sz="1400" b="1" u="sng" dirty="0">
                <a:solidFill>
                  <a:srgbClr val="FF0000"/>
                </a:solidFill>
                <a:latin typeface="Calibri" panose="020F0502020204030204"/>
              </a:rPr>
              <a:t>.</a:t>
            </a:r>
            <a:r>
              <a:rPr kumimoji="1" lang="cs-CZ" altLang="cs-CZ" sz="1400" b="1" u="sng" dirty="0">
                <a:solidFill>
                  <a:srgbClr val="FF0000"/>
                </a:solidFill>
                <a:latin typeface="Calibri" panose="020F0502020204030204"/>
              </a:rPr>
              <a:t> místo v Evropě</a:t>
            </a:r>
          </a:p>
        </p:txBody>
      </p:sp>
      <p:graphicFrame>
        <p:nvGraphicFramePr>
          <p:cNvPr id="9" name="Object 89">
            <a:extLst>
              <a:ext uri="{FF2B5EF4-FFF2-40B4-BE49-F238E27FC236}">
                <a16:creationId xmlns:a16="http://schemas.microsoft.com/office/drawing/2014/main" id="{9521EAFC-FA81-B919-DA9E-6333B42973D0}"/>
              </a:ext>
            </a:extLst>
          </p:cNvPr>
          <p:cNvGraphicFramePr>
            <a:graphicFrameLocks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365108309"/>
              </p:ext>
            </p:extLst>
          </p:nvPr>
        </p:nvGraphicFramePr>
        <p:xfrm>
          <a:off x="7957045" y="1289621"/>
          <a:ext cx="4280795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1" name="Text Box 104">
            <a:extLst>
              <a:ext uri="{FF2B5EF4-FFF2-40B4-BE49-F238E27FC236}">
                <a16:creationId xmlns:a16="http://schemas.microsoft.com/office/drawing/2014/main" id="{67A5C5D9-9F18-F8D6-DF1B-D44D6FF5EBE6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842804" y="1008508"/>
            <a:ext cx="361094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kumimoji="1" lang="cs-CZ" altLang="cs-CZ" sz="2000" b="1" dirty="0">
                <a:solidFill>
                  <a:srgbClr val="DA2B46"/>
                </a:solidFill>
                <a:latin typeface="Calibri" panose="020F0502020204030204"/>
              </a:rPr>
              <a:t>Rok 2021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kumimoji="1" lang="cs-CZ" altLang="cs-CZ" sz="2000" b="1" dirty="0">
              <a:solidFill>
                <a:srgbClr val="DA2B46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056965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/>
              <a:t>Standardizovaná míra úmrtnosti: Kardiovaskulární onemocnění (I00-I99)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37446"/>
              </p:ext>
            </p:extLst>
          </p:nvPr>
        </p:nvGraphicFramePr>
        <p:xfrm>
          <a:off x="143565" y="968144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C90705E7-DA6F-9908-2F92-8FCCB6BA41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1505233"/>
              </p:ext>
            </p:extLst>
          </p:nvPr>
        </p:nvGraphicFramePr>
        <p:xfrm>
          <a:off x="6108765" y="968144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99226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/>
              <a:t>Standardizovaná míra úmrtnosti: Ischemická choroba srdeční (I20-I25)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1366331"/>
              </p:ext>
            </p:extLst>
          </p:nvPr>
        </p:nvGraphicFramePr>
        <p:xfrm>
          <a:off x="152066" y="995927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F8A2554A-66BE-0DE2-42C0-3F577DE036F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3932311"/>
              </p:ext>
            </p:extLst>
          </p:nvPr>
        </p:nvGraphicFramePr>
        <p:xfrm>
          <a:off x="6099204" y="995927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2282876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/>
              <a:t>Standardizovaná míra úmrtnosti: Akutní infarkt myokardu včetně následného infarktu myokardu (I21 a I22) 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2591" y="886247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4338786"/>
              </p:ext>
            </p:extLst>
          </p:nvPr>
        </p:nvGraphicFramePr>
        <p:xfrm>
          <a:off x="192665" y="1194024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21C14224-84C1-A304-B64D-71ACD3FB5B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2180851"/>
              </p:ext>
            </p:extLst>
          </p:nvPr>
        </p:nvGraphicFramePr>
        <p:xfrm>
          <a:off x="6152369" y="1194024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93022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 dirty="0"/>
              <a:t>Standardizovaná míra úmrtnosti: Jiné ischemické choroby srdeční (I20-I25 bez I21 a I22)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2591" y="916469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23327572"/>
              </p:ext>
            </p:extLst>
          </p:nvPr>
        </p:nvGraphicFramePr>
        <p:xfrm>
          <a:off x="152066" y="1102257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9DF8B92E-C2E9-8F67-7A3C-59597C2E4A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7844991"/>
              </p:ext>
            </p:extLst>
          </p:nvPr>
        </p:nvGraphicFramePr>
        <p:xfrm>
          <a:off x="6117266" y="1102257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98187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/>
              <a:t>Standardizovaná míra úmrtnosti: Cerebrovaskulární onemocnění (I60-I69)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08750269"/>
              </p:ext>
            </p:extLst>
          </p:nvPr>
        </p:nvGraphicFramePr>
        <p:xfrm>
          <a:off x="130800" y="1111210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75CB89F8-A450-F245-46BE-AC2F650068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1411227"/>
              </p:ext>
            </p:extLst>
          </p:nvPr>
        </p:nvGraphicFramePr>
        <p:xfrm>
          <a:off x="6096000" y="1111210"/>
          <a:ext cx="5965200" cy="527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04784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1010F40-188F-EB8A-D6B8-BB4C93BBC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600"/>
              <a:t>Standardizovaná míra úmrtnosti: Jiná onemocnění oběhového systému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B76CC770-9645-3FEA-9A49-CDBB1D81B01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24051" y="588073"/>
            <a:ext cx="6752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Zdroj: </a:t>
            </a:r>
            <a:r>
              <a:rPr kumimoji="0" lang="cs-CZ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Eurostat</a:t>
            </a: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, 2024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12" name="Graf 11">
            <a:extLst>
              <a:ext uri="{FF2B5EF4-FFF2-40B4-BE49-F238E27FC236}">
                <a16:creationId xmlns:a16="http://schemas.microsoft.com/office/drawing/2014/main" id="{C2077748-6864-70F8-ABCC-661077E18B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1669344"/>
              </p:ext>
            </p:extLst>
          </p:nvPr>
        </p:nvGraphicFramePr>
        <p:xfrm>
          <a:off x="155945" y="1111210"/>
          <a:ext cx="5965200" cy="5275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70AFE2FE-8B88-00BD-4083-E680AD0F4A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5036582"/>
              </p:ext>
            </p:extLst>
          </p:nvPr>
        </p:nvGraphicFramePr>
        <p:xfrm>
          <a:off x="6070270" y="1111209"/>
          <a:ext cx="5965786" cy="5275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22745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NKVP ČR 2030: </a:t>
            </a:r>
            <a:br>
              <a:rPr lang="cs-CZ"/>
            </a:br>
            <a:r>
              <a:rPr lang="cs-CZ"/>
              <a:t>souhrnná analytická </a:t>
            </a:r>
            <a:br>
              <a:rPr lang="cs-CZ"/>
            </a:br>
            <a:r>
              <a:rPr lang="cs-CZ"/>
              <a:t>studie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cs-CZ"/>
              <a:t>Rizikové faktory v mezinárodním populačním srovnání </a:t>
            </a:r>
          </a:p>
        </p:txBody>
      </p:sp>
    </p:spTree>
    <p:extLst>
      <p:ext uri="{BB962C8B-B14F-4D97-AF65-F5344CB8AC3E}">
        <p14:creationId xmlns:p14="http://schemas.microsoft.com/office/powerpoint/2010/main" val="42473801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3A214F6-3459-06A0-4E69-C3E112E89EE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cs-CZ"/>
              <a:t>NKVP ČR 2030: </a:t>
            </a:r>
            <a:br>
              <a:rPr lang="cs-CZ"/>
            </a:br>
            <a:r>
              <a:rPr lang="cs-CZ"/>
              <a:t>souhrnná analytická </a:t>
            </a:r>
            <a:br>
              <a:rPr lang="cs-CZ"/>
            </a:br>
            <a:r>
              <a:rPr lang="cs-CZ"/>
              <a:t>studie 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A523B8-0CE9-9C51-C88B-F1130E55BD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000" y="4933915"/>
            <a:ext cx="11116463" cy="468000"/>
          </a:xfrm>
        </p:spPr>
        <p:txBody>
          <a:bodyPr/>
          <a:lstStyle/>
          <a:p>
            <a:r>
              <a:rPr lang="cs-CZ"/>
              <a:t>Kapacity lékařů (kardiologů) v mezinárodním srovnání</a:t>
            </a:r>
          </a:p>
        </p:txBody>
      </p:sp>
    </p:spTree>
    <p:extLst>
      <p:ext uri="{BB962C8B-B14F-4D97-AF65-F5344CB8AC3E}">
        <p14:creationId xmlns:p14="http://schemas.microsoft.com/office/powerpoint/2010/main" val="26690885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1">
            <a:extLst>
              <a:ext uri="{FF2B5EF4-FFF2-40B4-BE49-F238E27FC236}">
                <a16:creationId xmlns:a16="http://schemas.microsoft.com/office/drawing/2014/main" id="{57B43D96-AA8E-5C57-CC41-3ABF8EAE4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231665"/>
            <a:ext cx="11934824" cy="678156"/>
          </a:xfrm>
        </p:spPr>
        <p:txBody>
          <a:bodyPr>
            <a:normAutofit fontScale="90000"/>
          </a:bodyPr>
          <a:lstStyle/>
          <a:p>
            <a:r>
              <a:rPr lang="cs-CZ"/>
              <a:t>Kardiologové na milion obyvatel v členských zemích Evropské kardiologické společnosti</a:t>
            </a: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3821236-3B56-085D-66A5-12A2A19B0A93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3544094" y="5825649"/>
            <a:ext cx="5103813" cy="113659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0" tIns="0" rIns="0" bIns="0" rtlCol="0" anchor="ctr" anchorCtr="0">
            <a:noAutofit/>
          </a:bodyPr>
          <a:lstStyle>
            <a:defPPr>
              <a:defRPr lang="cs-CZ"/>
            </a:defPPr>
            <a:lvl1pPr marL="34290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6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defRPr kumimoji="0" lang="en-US" altLang="en-US" sz="1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»"/>
              <a:defRPr kumimoji="0" lang="en-US" altLang="en-US" sz="11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lang="en-US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spcBef>
                <a:spcPct val="0"/>
              </a:spcBef>
              <a:spcAft>
                <a:spcPts val="600"/>
              </a:spcAft>
              <a:buFont typeface="Arial" pitchFamily="34" charset="0"/>
              <a:buNone/>
            </a:pPr>
            <a:r>
              <a:rPr lang="en-US" sz="1200" i="1" err="1">
                <a:solidFill>
                  <a:srgbClr val="333333"/>
                </a:solidFill>
              </a:rPr>
              <a:t>Eur</a:t>
            </a:r>
            <a:r>
              <a:rPr lang="en-US" sz="1200" i="1">
                <a:solidFill>
                  <a:srgbClr val="333333"/>
                </a:solidFill>
              </a:rPr>
              <a:t> Heart J</a:t>
            </a:r>
            <a:r>
              <a:rPr lang="en-US" sz="1200">
                <a:solidFill>
                  <a:srgbClr val="333333"/>
                </a:solidFill>
              </a:rPr>
              <a:t>, Volume 43, Issue 8, 21 February 2022, Pages 716–799, </a:t>
            </a:r>
            <a:r>
              <a:rPr lang="en-US" sz="1200">
                <a:solidFill>
                  <a:srgbClr val="333333"/>
                </a:solidFill>
                <a:hlinkClick r:id="rId6"/>
              </a:rPr>
              <a:t>https://doi.org/10.1093/eurheartj/ehab892</a:t>
            </a:r>
            <a:endParaRPr lang="en-US" sz="1200">
              <a:solidFill>
                <a:srgbClr val="333333"/>
              </a:solidFill>
            </a:endParaRPr>
          </a:p>
        </p:txBody>
      </p:sp>
      <p:pic>
        <p:nvPicPr>
          <p:cNvPr id="5" name="Picture 4" descr="Oxford University Press">
            <a:extLst>
              <a:ext uri="{FF2B5EF4-FFF2-40B4-BE49-F238E27FC236}">
                <a16:creationId xmlns:a16="http://schemas.microsoft.com/office/drawing/2014/main" id="{489FCC1A-3CCB-1919-2691-EE3D3AA729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2514" y="6381860"/>
            <a:ext cx="1058862" cy="2444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7" name="New picture">
            <a:extLst>
              <a:ext uri="{FF2B5EF4-FFF2-40B4-BE49-F238E27FC236}">
                <a16:creationId xmlns:a16="http://schemas.microsoft.com/office/drawing/2014/main" id="{5728BB5E-803F-7A37-8EC4-FB1CE1828E6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357693" y="6259623"/>
            <a:ext cx="1121558" cy="508000"/>
          </a:xfrm>
          <a:prstGeom prst="rect">
            <a:avLst/>
          </a:prstGeom>
        </p:spPr>
      </p:pic>
      <p:graphicFrame>
        <p:nvGraphicFramePr>
          <p:cNvPr id="9" name="Graf 8">
            <a:extLst>
              <a:ext uri="{FF2B5EF4-FFF2-40B4-BE49-F238E27FC236}">
                <a16:creationId xmlns:a16="http://schemas.microsoft.com/office/drawing/2014/main" id="{C771A93C-0AAA-BC5E-AEB0-8E51FB1D82F2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832847895"/>
              </p:ext>
            </p:extLst>
          </p:nvPr>
        </p:nvGraphicFramePr>
        <p:xfrm>
          <a:off x="747252" y="1554994"/>
          <a:ext cx="11108748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" name="TextBox 7">
            <a:extLst>
              <a:ext uri="{FF2B5EF4-FFF2-40B4-BE49-F238E27FC236}">
                <a16:creationId xmlns:a16="http://schemas.microsoft.com/office/drawing/2014/main" id="{88B1A964-A659-D23C-0404-441D7FDAEF8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72581" y="1377979"/>
            <a:ext cx="3823855" cy="30586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Bohužel, neexistuje žádná mezinárodně uznávaná definice kardiologa. Zatímco některé země vyžadují odbornou přípravu trvající několik let, jiné jsou v tomto ohledu volnější a povolují používání titulu "kardiolog" na základě vlastních kritérií. Zde data dle článku: 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Society of Cardiology: cardiovascular disease statistics 2021</a:t>
            </a:r>
            <a:r>
              <a:rPr kumimoji="0" lang="cs-CZ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  <a:r>
              <a:rPr kumimoji="0" lang="en-US" sz="10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B6690DF-4A37-3463-1C03-F784DBCCC452}"/>
              </a:ext>
            </a:extLst>
          </p:cNvPr>
          <p:cNvSpPr txBox="1"/>
          <p:nvPr/>
        </p:nvSpPr>
        <p:spPr>
          <a:xfrm rot="16200000">
            <a:off x="-175273" y="3282805"/>
            <a:ext cx="135832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300"/>
              <a:t>Počet kardiologů </a:t>
            </a:r>
          </a:p>
        </p:txBody>
      </p:sp>
    </p:spTree>
    <p:extLst>
      <p:ext uri="{BB962C8B-B14F-4D97-AF65-F5344CB8AC3E}">
        <p14:creationId xmlns:p14="http://schemas.microsoft.com/office/powerpoint/2010/main" val="177223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7624983" y="2040880"/>
            <a:ext cx="4077392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cs-CZ" sz="1400">
                <a:solidFill>
                  <a:prstClr val="black"/>
                </a:solidFill>
              </a:rPr>
              <a:t>Podíl preobézních až obézních lidí v České republice</a:t>
            </a:r>
            <a:br>
              <a:rPr lang="cs-CZ" sz="1400">
                <a:solidFill>
                  <a:prstClr val="black"/>
                </a:solidFill>
              </a:rPr>
            </a:br>
            <a:r>
              <a:rPr lang="cs-CZ" sz="1400">
                <a:solidFill>
                  <a:prstClr val="black"/>
                </a:solidFill>
              </a:rPr>
              <a:t>je v rámci celé Evropské Unie jedním z nejvyšších.</a:t>
            </a:r>
            <a:br>
              <a:rPr lang="cs-CZ" sz="1400">
                <a:solidFill>
                  <a:prstClr val="black"/>
                </a:solidFill>
              </a:rPr>
            </a:br>
            <a:r>
              <a:rPr lang="cs-CZ" sz="1400">
                <a:solidFill>
                  <a:prstClr val="black"/>
                </a:solidFill>
              </a:rPr>
              <a:t>Tato problematika má negativní dopad na řadu dalších ukazatelů zdraví, nemocnost a neposlední řadě i na náklady českého zdravotnictví.</a:t>
            </a: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288000" y="540000"/>
            <a:ext cx="1379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en-US"/>
              <a:t>Index tělesné hmotnosti v mezinárodním srovnání </a:t>
            </a:r>
          </a:p>
        </p:txBody>
      </p:sp>
      <p:sp>
        <p:nvSpPr>
          <p:cNvPr id="16" name="Obdélník 8">
            <a:extLst>
              <a:ext uri="{FF2B5EF4-FFF2-40B4-BE49-F238E27FC236}">
                <a16:creationId xmlns:a16="http://schemas.microsoft.com/office/drawing/2014/main" id="{D43537E3-56CF-459B-998B-1383D175BE24}"/>
              </a:ext>
            </a:extLst>
          </p:cNvPr>
          <p:cNvSpPr/>
          <p:nvPr/>
        </p:nvSpPr>
        <p:spPr>
          <a:xfrm>
            <a:off x="6687224" y="1365401"/>
            <a:ext cx="257175" cy="4290227"/>
          </a:xfrm>
          <a:prstGeom prst="rect">
            <a:avLst/>
          </a:prstGeom>
          <a:solidFill>
            <a:srgbClr val="FFC00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7" name="Graf 3">
            <a:extLst>
              <a:ext uri="{FF2B5EF4-FFF2-40B4-BE49-F238E27FC236}">
                <a16:creationId xmlns:a16="http://schemas.microsoft.com/office/drawing/2014/main" id="{EA473DB8-0F68-4DEE-9DE8-5053DFE3ECA9}"/>
              </a:ext>
            </a:extLst>
          </p:cNvPr>
          <p:cNvGraphicFramePr/>
          <p:nvPr>
            <p:custDataLst>
              <p:tags r:id="rId4"/>
            </p:custDataLst>
          </p:nvPr>
        </p:nvGraphicFramePr>
        <p:xfrm>
          <a:off x="147863" y="801899"/>
          <a:ext cx="7562845" cy="553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424384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cs-CZ"/>
              <a:t>Konzumace ovoce a zeleniny – mezinárodní srovnání</a:t>
            </a:r>
          </a:p>
        </p:txBody>
      </p:sp>
      <p:sp>
        <p:nvSpPr>
          <p:cNvPr id="10" name="TextBox 7"/>
          <p:cNvSpPr txBox="1"/>
          <p:nvPr>
            <p:custDataLst>
              <p:tags r:id="rId2"/>
            </p:custDataLst>
          </p:nvPr>
        </p:nvSpPr>
        <p:spPr>
          <a:xfrm>
            <a:off x="7572457" y="1767006"/>
            <a:ext cx="3823855" cy="31169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Česká republika patří v rámci Evropské Unie</a:t>
            </a:r>
            <a:b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 státům s nejmenší konzumací ovoce. Tato</a:t>
            </a:r>
            <a:b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skutečnost má negativní vliv na zdravotní stav české populace.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id="{EFD35A3B-C832-4B61-A098-02968DDDE9FD}"/>
              </a:ext>
            </a:extLst>
          </p:cNvPr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4935711" y="3597408"/>
          <a:ext cx="6929718" cy="2865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" name="TextBox 7">
            <a:extLst>
              <a:ext uri="{FF2B5EF4-FFF2-40B4-BE49-F238E27FC236}">
                <a16:creationId xmlns:a16="http://schemas.microsoft.com/office/drawing/2014/main" id="{93FFF6DD-AF9A-4C5E-8907-42B4246B707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88000" y="540000"/>
            <a:ext cx="7648458" cy="7303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algn="just">
              <a:defRPr/>
            </a:pPr>
            <a:r>
              <a:rPr kumimoji="0" lang="cs-CZ" sz="1400" b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</a:p>
          <a:p>
            <a:pPr algn="just">
              <a:defRPr/>
            </a:pPr>
            <a:endParaRPr kumimoji="0" lang="cs-CZ" sz="1400" b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algn="just">
              <a:defRPr/>
            </a:pPr>
            <a:r>
              <a:rPr lang="cs-CZ" sz="1400"/>
              <a:t>Podíl osob, které konzumují alespoň jednu porci ovoce či zeleniny denně, % z osob 15+,  2019</a:t>
            </a:r>
          </a:p>
          <a:p>
            <a:pPr algn="just">
              <a:defRPr/>
            </a:pPr>
            <a:endParaRPr kumimoji="0" lang="en-US" sz="1400" b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B4708049-52FA-4645-B713-BB6078270483}"/>
              </a:ext>
            </a:extLst>
          </p:cNvPr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83976" y="1116000"/>
          <a:ext cx="7019365" cy="3069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3133150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>
            <p:custDataLst>
              <p:tags r:id="rId1"/>
            </p:custDataLst>
          </p:nvPr>
        </p:nvSpPr>
        <p:spPr>
          <a:xfrm>
            <a:off x="288000" y="540000"/>
            <a:ext cx="52008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</a:p>
          <a:p>
            <a:pPr>
              <a:defRPr/>
            </a:pPr>
            <a:r>
              <a:rPr lang="cs-CZ" sz="1400"/>
              <a:t>Podíl osob sportujících min. 150 minut týdně, % z osob 15+, 2019</a:t>
            </a:r>
            <a:endParaRPr kumimoji="0" lang="cs-CZ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Fyzická aktivita </a:t>
            </a:r>
            <a:r>
              <a:rPr lang="en-US" err="1"/>
              <a:t>dle</a:t>
            </a:r>
            <a:r>
              <a:rPr lang="en-US"/>
              <a:t> </a:t>
            </a:r>
            <a:r>
              <a:rPr lang="cs-CZ"/>
              <a:t>dat</a:t>
            </a:r>
            <a:r>
              <a:rPr lang="en-US"/>
              <a:t> EHIS</a:t>
            </a:r>
          </a:p>
        </p:txBody>
      </p:sp>
      <p:sp>
        <p:nvSpPr>
          <p:cNvPr id="9" name="TextBox 7"/>
          <p:cNvSpPr txBox="1"/>
          <p:nvPr>
            <p:custDataLst>
              <p:tags r:id="rId3"/>
            </p:custDataLst>
          </p:nvPr>
        </p:nvSpPr>
        <p:spPr>
          <a:xfrm>
            <a:off x="8026726" y="1919771"/>
            <a:ext cx="3490119" cy="30975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lvl="0" algn="just">
              <a:defRPr/>
            </a:pPr>
            <a:r>
              <a:rPr lang="cs-CZ" sz="1400">
                <a:solidFill>
                  <a:prstClr val="black"/>
                </a:solidFill>
              </a:rPr>
              <a:t>Podíl osob, který týdně tráví fyzickou aerobní</a:t>
            </a:r>
            <a:br>
              <a:rPr lang="cs-CZ" sz="1400">
                <a:solidFill>
                  <a:prstClr val="black"/>
                </a:solidFill>
              </a:rPr>
            </a:br>
            <a:r>
              <a:rPr lang="cs-CZ" sz="1400">
                <a:solidFill>
                  <a:prstClr val="black"/>
                </a:solidFill>
              </a:rPr>
              <a:t>aktivitou 150 a více minut (doporučeno</a:t>
            </a:r>
            <a:br>
              <a:rPr lang="cs-CZ" sz="1400">
                <a:solidFill>
                  <a:prstClr val="black"/>
                </a:solidFill>
              </a:rPr>
            </a:br>
            <a:r>
              <a:rPr lang="cs-CZ" sz="1400">
                <a:solidFill>
                  <a:prstClr val="black"/>
                </a:solidFill>
              </a:rPr>
              <a:t>WHO jako vhodná míra aktivity, která podporuje zdraví) je v České republice podprůměrný.</a:t>
            </a:r>
            <a:endParaRPr lang="en-US" sz="1400">
              <a:solidFill>
                <a:prstClr val="black"/>
              </a:solidFill>
            </a:endParaRPr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223282D9-B404-433F-AD81-AAB51F9A85F6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257557" y="1176945"/>
          <a:ext cx="7606615" cy="3075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1AAA25FB-B134-4E15-8094-902B65310583}"/>
              </a:ext>
            </a:extLst>
          </p:cNvPr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4591755" y="3617815"/>
          <a:ext cx="7087645" cy="2798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511612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>
            <p:custDataLst>
              <p:tags r:id="rId1"/>
            </p:custDataLst>
          </p:nvPr>
        </p:nvSpPr>
        <p:spPr>
          <a:xfrm>
            <a:off x="288000" y="540000"/>
            <a:ext cx="1379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Kouření: podíl denních kuřáků – mezinárodní srovnání</a:t>
            </a:r>
          </a:p>
        </p:txBody>
      </p:sp>
      <p:sp>
        <p:nvSpPr>
          <p:cNvPr id="9" name="TextBox 7"/>
          <p:cNvSpPr txBox="1"/>
          <p:nvPr>
            <p:custDataLst>
              <p:tags r:id="rId3"/>
            </p:custDataLst>
          </p:nvPr>
        </p:nvSpPr>
        <p:spPr>
          <a:xfrm>
            <a:off x="7986568" y="1658292"/>
            <a:ext cx="3823855" cy="30586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Česká populace vykazuje v mezinárodním srovnání nadprůměrný podíl denních kuřáků. Zvýšený podíl denních kuřáků je alarmující skutečností, která vyžaduje významné intervence ať již v posilování zdravotní gramotnosti nebo </a:t>
            </a:r>
            <a:b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oblasti programů odvykání kouření. 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FAE48CDF-C30F-4E0D-AC77-09847AF7C595}"/>
              </a:ext>
            </a:extLst>
          </p:cNvPr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185776" y="781102"/>
          <a:ext cx="7629330" cy="3500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4" name="Graf 13">
            <a:extLst>
              <a:ext uri="{FF2B5EF4-FFF2-40B4-BE49-F238E27FC236}">
                <a16:creationId xmlns:a16="http://schemas.microsoft.com/office/drawing/2014/main" id="{FDA54757-7D9A-46E0-93B1-4FDA4450424D}"/>
              </a:ext>
            </a:extLst>
          </p:cNvPr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4946603" y="3585733"/>
          <a:ext cx="7035282" cy="2942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45988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>
            <p:custDataLst>
              <p:tags r:id="rId1"/>
            </p:custDataLst>
          </p:nvPr>
        </p:nvSpPr>
        <p:spPr>
          <a:xfrm>
            <a:off x="288000" y="540000"/>
            <a:ext cx="1379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Kouření u mladistvých (15–19 let)</a:t>
            </a:r>
          </a:p>
        </p:txBody>
      </p:sp>
      <p:graphicFrame>
        <p:nvGraphicFramePr>
          <p:cNvPr id="15" name="Graf 3">
            <a:extLst>
              <a:ext uri="{FF2B5EF4-FFF2-40B4-BE49-F238E27FC236}">
                <a16:creationId xmlns:a16="http://schemas.microsoft.com/office/drawing/2014/main" id="{9F927CCA-E07F-455E-AE6D-4B0B8E348BB6}"/>
              </a:ext>
            </a:extLst>
          </p:cNvPr>
          <p:cNvGraphicFramePr/>
          <p:nvPr>
            <p:custDataLst>
              <p:tags r:id="rId3"/>
            </p:custDataLst>
          </p:nvPr>
        </p:nvGraphicFramePr>
        <p:xfrm>
          <a:off x="181902" y="1328391"/>
          <a:ext cx="7548933" cy="4170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" name="TextBox 7"/>
          <p:cNvSpPr txBox="1"/>
          <p:nvPr>
            <p:custDataLst>
              <p:tags r:id="rId4"/>
            </p:custDataLst>
          </p:nvPr>
        </p:nvSpPr>
        <p:spPr>
          <a:xfrm>
            <a:off x="7730836" y="2354621"/>
            <a:ext cx="3823855" cy="31456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Relativně vysoký podíl (13 %) mladistvých denních kuřáků je problémem, který vysoce pravděpodobně přispěje k další zátěži českého zdravotnictví v budoucnu.  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>
              <a:solidFill>
                <a:prstClr val="black"/>
              </a:solidFill>
              <a:latin typeface="Calibri" panose="020F0502020204030204"/>
            </a:endParaRPr>
          </a:p>
          <a:p>
            <a:pPr algn="just">
              <a:defRPr/>
            </a:pPr>
            <a:r>
              <a:rPr lang="cs-CZ" sz="1400">
                <a:solidFill>
                  <a:prstClr val="black"/>
                </a:solidFill>
                <a:latin typeface="Calibri" panose="020F0502020204030204"/>
              </a:rPr>
              <a:t>Data za kraje ČR nelze</a:t>
            </a:r>
            <a:r>
              <a:rPr lang="en-US" sz="140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400" err="1">
                <a:solidFill>
                  <a:prstClr val="black"/>
                </a:solidFill>
                <a:latin typeface="Calibri" panose="020F0502020204030204"/>
              </a:rPr>
              <a:t>prezentovat</a:t>
            </a:r>
            <a:r>
              <a:rPr lang="en-US" sz="140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cs-CZ" sz="1400">
                <a:solidFill>
                  <a:prstClr val="black"/>
                </a:solidFill>
                <a:latin typeface="Calibri" panose="020F0502020204030204"/>
              </a:rPr>
              <a:t>nízké </a:t>
            </a:r>
            <a:r>
              <a:rPr lang="en-US" sz="1400">
                <a:solidFill>
                  <a:prstClr val="black"/>
                </a:solidFill>
                <a:latin typeface="Calibri" panose="020F0502020204030204"/>
              </a:rPr>
              <a:t>po</a:t>
            </a:r>
            <a:r>
              <a:rPr lang="cs-CZ" sz="1400">
                <a:solidFill>
                  <a:prstClr val="black"/>
                </a:solidFill>
                <a:latin typeface="Calibri" panose="020F0502020204030204"/>
              </a:rPr>
              <a:t>č</a:t>
            </a:r>
            <a:r>
              <a:rPr lang="en-US" sz="1400">
                <a:solidFill>
                  <a:prstClr val="black"/>
                </a:solidFill>
                <a:latin typeface="Calibri" panose="020F0502020204030204"/>
              </a:rPr>
              <a:t>ty res</a:t>
            </a:r>
            <a:r>
              <a:rPr lang="cs-CZ" sz="1400" err="1">
                <a:solidFill>
                  <a:prstClr val="black"/>
                </a:solidFill>
                <a:latin typeface="Calibri" panose="020F0502020204030204"/>
              </a:rPr>
              <a:t>pon</a:t>
            </a:r>
            <a:r>
              <a:rPr lang="en-US" sz="1400">
                <a:solidFill>
                  <a:prstClr val="black"/>
                </a:solidFill>
                <a:latin typeface="Calibri" panose="020F0502020204030204"/>
              </a:rPr>
              <a:t>dent</a:t>
            </a:r>
            <a:r>
              <a:rPr lang="cs-CZ" sz="1400">
                <a:solidFill>
                  <a:prstClr val="black"/>
                </a:solidFill>
                <a:latin typeface="Calibri" panose="020F0502020204030204"/>
              </a:rPr>
              <a:t>ů.</a:t>
            </a:r>
            <a:endParaRPr lang="en-US" sz="140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272837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>
            <p:custDataLst>
              <p:tags r:id="rId1"/>
            </p:custDataLst>
          </p:nvPr>
        </p:nvSpPr>
        <p:spPr>
          <a:xfrm>
            <a:off x="288000" y="540000"/>
            <a:ext cx="13792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Zdroj: EHIS 2019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cs-CZ"/>
              <a:t>Konzumace alkoholu v ČR</a:t>
            </a:r>
            <a:endParaRPr lang="en-US"/>
          </a:p>
        </p:txBody>
      </p:sp>
      <p:sp>
        <p:nvSpPr>
          <p:cNvPr id="20" name="TextBox 19"/>
          <p:cNvSpPr txBox="1"/>
          <p:nvPr>
            <p:custDataLst>
              <p:tags r:id="rId3"/>
            </p:custDataLst>
          </p:nvPr>
        </p:nvSpPr>
        <p:spPr>
          <a:xfrm>
            <a:off x="443497" y="5731074"/>
            <a:ext cx="11531252" cy="52576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Česká republika patří v rámci Evropské Unie ke státům s nejvyšší konzumací alkoholu. Tato skutečnost má negativní vliv na zdravotní stav české populace.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aphicFrame>
        <p:nvGraphicFramePr>
          <p:cNvPr id="21" name="Graf 3">
            <a:extLst>
              <a:ext uri="{FF2B5EF4-FFF2-40B4-BE49-F238E27FC236}">
                <a16:creationId xmlns:a16="http://schemas.microsoft.com/office/drawing/2014/main" id="{9F927CCA-E07F-455E-AE6D-4B0B8E348BB6}"/>
              </a:ext>
            </a:extLst>
          </p:cNvPr>
          <p:cNvGraphicFramePr/>
          <p:nvPr>
            <p:custDataLst>
              <p:tags r:id="rId4"/>
            </p:custDataLst>
          </p:nvPr>
        </p:nvGraphicFramePr>
        <p:xfrm>
          <a:off x="181902" y="1328391"/>
          <a:ext cx="7399997" cy="4170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Graf 8">
            <a:extLst>
              <a:ext uri="{FF2B5EF4-FFF2-40B4-BE49-F238E27FC236}">
                <a16:creationId xmlns:a16="http://schemas.microsoft.com/office/drawing/2014/main" id="{622165B9-3FB9-4121-B7CE-2A4B2E55DD0C}"/>
              </a:ext>
            </a:extLst>
          </p:cNvPr>
          <p:cNvGraphicFramePr/>
          <p:nvPr>
            <p:custDataLst>
              <p:tags r:id="rId5"/>
            </p:custDataLst>
          </p:nvPr>
        </p:nvGraphicFramePr>
        <p:xfrm>
          <a:off x="6767417" y="1325803"/>
          <a:ext cx="5647597" cy="3855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8719447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CUSTOMSORTGLOBALLY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Z_203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037BC1"/>
    </a:accent1>
    <a:accent2>
      <a:srgbClr val="8CC841"/>
    </a:accent2>
    <a:accent3>
      <a:srgbClr val="DA2128"/>
    </a:accent3>
    <a:accent4>
      <a:srgbClr val="C8C8C8"/>
    </a:accent4>
    <a:accent5>
      <a:srgbClr val="7F0506"/>
    </a:accent5>
    <a:accent6>
      <a:srgbClr val="FFC000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Z_203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037BC1"/>
    </a:accent1>
    <a:accent2>
      <a:srgbClr val="8CC841"/>
    </a:accent2>
    <a:accent3>
      <a:srgbClr val="DA2128"/>
    </a:accent3>
    <a:accent4>
      <a:srgbClr val="C8C8C8"/>
    </a:accent4>
    <a:accent5>
      <a:srgbClr val="7F0506"/>
    </a:accent5>
    <a:accent6>
      <a:srgbClr val="FFC000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Z_203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037BC1"/>
    </a:accent1>
    <a:accent2>
      <a:srgbClr val="8CC841"/>
    </a:accent2>
    <a:accent3>
      <a:srgbClr val="DA2128"/>
    </a:accent3>
    <a:accent4>
      <a:srgbClr val="C8C8C8"/>
    </a:accent4>
    <a:accent5>
      <a:srgbClr val="7F0506"/>
    </a:accent5>
    <a:accent6>
      <a:srgbClr val="FFC000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Z_2030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037BC1"/>
    </a:accent1>
    <a:accent2>
      <a:srgbClr val="8CC841"/>
    </a:accent2>
    <a:accent3>
      <a:srgbClr val="DA2128"/>
    </a:accent3>
    <a:accent4>
      <a:srgbClr val="C8C8C8"/>
    </a:accent4>
    <a:accent5>
      <a:srgbClr val="7F0506"/>
    </a:accent5>
    <a:accent6>
      <a:srgbClr val="FFC000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afe973b-51a9-4481-a0e9-722d8c2bfa7e">
      <Terms xmlns="http://schemas.microsoft.com/office/infopath/2007/PartnerControls"/>
    </lcf76f155ced4ddcb4097134ff3c332f>
    <TaxCatchAll xmlns="9372a3dc-d5a9-4bbd-bffc-adc5dce0e00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36675FC923B949A4DF2C919E375671" ma:contentTypeVersion="16" ma:contentTypeDescription="Vytvoří nový dokument" ma:contentTypeScope="" ma:versionID="9373aecf3c5d5e582e295f62ddc32c70">
  <xsd:schema xmlns:xsd="http://www.w3.org/2001/XMLSchema" xmlns:xs="http://www.w3.org/2001/XMLSchema" xmlns:p="http://schemas.microsoft.com/office/2006/metadata/properties" xmlns:ns2="5afe973b-51a9-4481-a0e9-722d8c2bfa7e" xmlns:ns3="9372a3dc-d5a9-4bbd-bffc-adc5dce0e006" targetNamespace="http://schemas.microsoft.com/office/2006/metadata/properties" ma:root="true" ma:fieldsID="034c84827db88ea60ab261967d7abb91" ns2:_="" ns3:_="">
    <xsd:import namespace="5afe973b-51a9-4481-a0e9-722d8c2bfa7e"/>
    <xsd:import namespace="9372a3dc-d5a9-4bbd-bffc-adc5dce0e0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fe973b-51a9-4481-a0e9-722d8c2bfa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Značky obrázků" ma:readOnly="false" ma:fieldId="{5cf76f15-5ced-4ddc-b409-7134ff3c332f}" ma:taxonomyMulti="true" ma:sspId="63d20a35-149b-4608-81b4-e7fcde63788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72a3dc-d5a9-4bbd-bffc-adc5dce0e00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5a9b53f8-6185-4605-92b6-9c2fc6791e5e}" ma:internalName="TaxCatchAll" ma:showField="CatchAllData" ma:web="9372a3dc-d5a9-4bbd-bffc-adc5dce0e0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4FE3C2-4586-468E-9E03-44146A301926}">
  <ds:schemaRefs>
    <ds:schemaRef ds:uri="5afe973b-51a9-4481-a0e9-722d8c2bfa7e"/>
    <ds:schemaRef ds:uri="9372a3dc-d5a9-4bbd-bffc-adc5dce0e006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06CD727-702D-451E-AFE8-C1AF0AACD54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2CC692-94C0-4A2B-BBAF-4A8017801CEC}">
  <ds:schemaRefs>
    <ds:schemaRef ds:uri="5afe973b-51a9-4481-a0e9-722d8c2bfa7e"/>
    <ds:schemaRef ds:uri="9372a3dc-d5a9-4bbd-bffc-adc5dce0e00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4451</TotalTime>
  <Words>1637</Words>
  <Application>Microsoft Office PowerPoint</Application>
  <PresentationFormat>Širokoúhlá obrazovka</PresentationFormat>
  <Paragraphs>203</Paragraphs>
  <Slides>31</Slides>
  <Notes>16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Motiv Office</vt:lpstr>
      <vt:lpstr>Prezentace aplikace PowerPoint</vt:lpstr>
      <vt:lpstr>Národní kardiologický informační systém </vt:lpstr>
      <vt:lpstr>NKVP ČR 2030:  souhrnná analytická  studie </vt:lpstr>
      <vt:lpstr>Index tělesné hmotnosti v mezinárodním srovnání </vt:lpstr>
      <vt:lpstr>Konzumace ovoce a zeleniny – mezinárodní srovnání</vt:lpstr>
      <vt:lpstr>Fyzická aktivita dle dat EHIS</vt:lpstr>
      <vt:lpstr>Kouření: podíl denních kuřáků – mezinárodní srovnání</vt:lpstr>
      <vt:lpstr>Kouření u mladistvých (15–19 let)</vt:lpstr>
      <vt:lpstr>Konzumace alkoholu v ČR</vt:lpstr>
      <vt:lpstr>NKVP ČR 2030:  souhrnná analytická  studie </vt:lpstr>
      <vt:lpstr>Vysoký krevní tlak – prevalence v populaci</vt:lpstr>
      <vt:lpstr>Ischemické choroby srdeční (I20-I25) nebo následky: prevalence v populaci</vt:lpstr>
      <vt:lpstr>NKVP ČR 2030:  souhrnná analytická  studie </vt:lpstr>
      <vt:lpstr>Hospitalizace v roce 2020 a 2021 na 100 000 obyvatel, diagnóza I20* </vt:lpstr>
      <vt:lpstr>Hospitalizace v roce 2020 a 2021, na 100 000 obyvatel, diagnóza I21-I22* </vt:lpstr>
      <vt:lpstr>Hospitalizace v roce 2020 a 2021, na 100 000 obyvatel, diagnóza I23-I25* </vt:lpstr>
      <vt:lpstr> Diagnostické koronární angiografie na milion obyvatel</vt:lpstr>
      <vt:lpstr>Průměrná délka hospitalizace ve dnech v souvislosti s nemocemi oběhové soustavy (I0-I99)</vt:lpstr>
      <vt:lpstr>NKVP ČR 2030:  souhrnná analytická  studie </vt:lpstr>
      <vt:lpstr>Příčiny úmrtí v roce 2019 v rámci členských zemí European Society of Cardiology </vt:lpstr>
      <vt:lpstr>Příčiny předčasných úmrtí v roce 2019 v rámci členských zemí European Society of Cardiology </vt:lpstr>
      <vt:lpstr>Hrubá míra úmrtnosti: Nemoci oběhové soustavy celkem (I0-I99)</vt:lpstr>
      <vt:lpstr>Hrubá míra úmrtnosti: Ischemická choroba srdeční (I20-I25)</vt:lpstr>
      <vt:lpstr>Standardizovaná míra úmrtnosti: Kardiovaskulární onemocnění (I00-I99)</vt:lpstr>
      <vt:lpstr>Standardizovaná míra úmrtnosti: Ischemická choroba srdeční (I20-I25)</vt:lpstr>
      <vt:lpstr>Standardizovaná míra úmrtnosti: Akutní infarkt myokardu včetně následného infarktu myokardu (I21 a I22) </vt:lpstr>
      <vt:lpstr>Standardizovaná míra úmrtnosti: Jiné ischemické choroby srdeční (I20-I25 bez I21 a I22)</vt:lpstr>
      <vt:lpstr>Standardizovaná míra úmrtnosti: Cerebrovaskulární onemocnění (I60-I69)</vt:lpstr>
      <vt:lpstr>Standardizovaná míra úmrtnosti: Jiná onemocnění oběhového systému</vt:lpstr>
      <vt:lpstr>NKVP ČR 2030:  souhrnná analytická  studie </vt:lpstr>
      <vt:lpstr>Kardiologové na milion obyvatel v členských zemích Evropské kardiologické společnosti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Koptíková Jana</dc:creator>
  <cp:lastModifiedBy>Hroníková Aneta, Bc.</cp:lastModifiedBy>
  <cp:revision>11</cp:revision>
  <dcterms:created xsi:type="dcterms:W3CDTF">2019-09-23T10:19:23Z</dcterms:created>
  <dcterms:modified xsi:type="dcterms:W3CDTF">2024-11-26T14:42:03Z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0x010100EA36675FC923B949A4DF2C919E375671</vt:lpwstr>
  </property>
</Properties>
</file>