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7" r:id="rId11"/>
    <p:sldId id="269" r:id="rId12"/>
    <p:sldId id="270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660"/>
  </p:normalViewPr>
  <p:slideViewPr>
    <p:cSldViewPr>
      <p:cViewPr varScale="1">
        <p:scale>
          <a:sx n="125" d="100"/>
          <a:sy n="125" d="100"/>
        </p:scale>
        <p:origin x="81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FA869-7665-4990-A837-7F730CF9AAB4}" type="datetimeFigureOut">
              <a:rPr lang="cs-CZ" smtClean="0"/>
              <a:t>08.07.2016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 smtClean="0"/>
              <a:t>Fórum zdravého města Turnova 17. února 2014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086BA-A629-41F1-8615-8547A202D7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69714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9CBCA-B128-4989-BBC6-D32C661D285D}" type="datetimeFigureOut">
              <a:rPr lang="cs-CZ" smtClean="0"/>
              <a:t>08.07.2016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 smtClean="0"/>
              <a:t>Fórum zdravého města Turnova 17. února 2014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82D62-88E7-450A-A6B3-C79268DE9A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42255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82D62-88E7-450A-A6B3-C79268DE9A3E}" type="slidenum">
              <a:rPr lang="cs-CZ" smtClean="0"/>
              <a:t>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Fórum zdravého města Turnova 17. února 2014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171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9E61-5F71-44B5-B147-1896101BC2C1}" type="datetimeFigureOut">
              <a:rPr lang="cs-CZ" smtClean="0"/>
              <a:t>08.07.2016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49D9-BD9D-49E2-9A5D-CBF627EFE3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15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9E61-5F71-44B5-B147-1896101BC2C1}" type="datetimeFigureOut">
              <a:rPr lang="cs-CZ" smtClean="0"/>
              <a:t>08.07.2016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49D9-BD9D-49E2-9A5D-CBF627EFE3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3639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9E61-5F71-44B5-B147-1896101BC2C1}" type="datetimeFigureOut">
              <a:rPr lang="cs-CZ" smtClean="0"/>
              <a:t>08.07.2016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49D9-BD9D-49E2-9A5D-CBF627EFE3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2505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9E61-5F71-44B5-B147-1896101BC2C1}" type="datetimeFigureOut">
              <a:rPr lang="cs-CZ" smtClean="0"/>
              <a:t>08.07.2016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49D9-BD9D-49E2-9A5D-CBF627EFE3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91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9E61-5F71-44B5-B147-1896101BC2C1}" type="datetimeFigureOut">
              <a:rPr lang="cs-CZ" smtClean="0"/>
              <a:t>08.07.2016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49D9-BD9D-49E2-9A5D-CBF627EFE3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3180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9E61-5F71-44B5-B147-1896101BC2C1}" type="datetimeFigureOut">
              <a:rPr lang="cs-CZ" smtClean="0"/>
              <a:t>08.07.2016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49D9-BD9D-49E2-9A5D-CBF627EFE3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18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9E61-5F71-44B5-B147-1896101BC2C1}" type="datetimeFigureOut">
              <a:rPr lang="cs-CZ" smtClean="0"/>
              <a:t>08.07.2016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49D9-BD9D-49E2-9A5D-CBF627EFE3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245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9E61-5F71-44B5-B147-1896101BC2C1}" type="datetimeFigureOut">
              <a:rPr lang="cs-CZ" smtClean="0"/>
              <a:t>08.07.2016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49D9-BD9D-49E2-9A5D-CBF627EFE3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616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9E61-5F71-44B5-B147-1896101BC2C1}" type="datetimeFigureOut">
              <a:rPr lang="cs-CZ" smtClean="0"/>
              <a:t>08.07.2016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49D9-BD9D-49E2-9A5D-CBF627EFE3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88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9E61-5F71-44B5-B147-1896101BC2C1}" type="datetimeFigureOut">
              <a:rPr lang="cs-CZ" smtClean="0"/>
              <a:t>08.07.2016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49D9-BD9D-49E2-9A5D-CBF627EFE3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684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9E61-5F71-44B5-B147-1896101BC2C1}" type="datetimeFigureOut">
              <a:rPr lang="cs-CZ" smtClean="0"/>
              <a:t>08.07.2016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49D9-BD9D-49E2-9A5D-CBF627EFE3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820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29E61-5F71-44B5-B147-1896101BC2C1}" type="datetimeFigureOut">
              <a:rPr lang="cs-CZ" smtClean="0"/>
              <a:t>08.07.2016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649D9-BD9D-49E2-9A5D-CBF627EFE3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234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jpg"/><Relationship Id="rId7" Type="http://schemas.openxmlformats.org/officeDocument/2006/relationships/image" Target="../media/image2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://www.turnovskovakci.cz/" TargetMode="Externa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smtClean="0">
                <a:latin typeface="Arial Black" panose="020B0A04020102020204" pitchFamily="34" charset="0"/>
              </a:rPr>
              <a:t>FÓRUM ZDRAVÉHO MĚSTA TURNOVA</a:t>
            </a:r>
            <a:endParaRPr lang="cs-CZ" b="1">
              <a:latin typeface="Arial Black" panose="020B0A040201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15616" y="4345010"/>
            <a:ext cx="6512768" cy="83894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4400" i="1" dirty="0" smtClean="0">
                <a:latin typeface="Arial Black" panose="020B0A04020102020204" pitchFamily="34" charset="0"/>
              </a:rPr>
              <a:t>Výstupy z roku 2012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1" y="188640"/>
            <a:ext cx="860986" cy="1080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71415"/>
            <a:ext cx="1676400" cy="13144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5481"/>
            <a:ext cx="1677985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1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32" y="188640"/>
            <a:ext cx="573990" cy="720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772" y="109922"/>
            <a:ext cx="918262" cy="720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52640"/>
            <a:ext cx="927308" cy="756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67933" y="692696"/>
            <a:ext cx="5788244" cy="7301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400" u="sng" dirty="0">
              <a:latin typeface="Arial Black" panose="020B0A04020102020204" pitchFamily="34" charset="0"/>
            </a:endParaRPr>
          </a:p>
          <a:p>
            <a:pPr algn="ctr"/>
            <a:endParaRPr lang="cs-CZ" sz="2400" u="sng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u="sng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Arial Black" panose="020B0A04020102020204" pitchFamily="34" charset="0"/>
              </a:rPr>
              <a:t>Vznik studentského zastupitelstva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(Parlament mládeže Města Turnova mělo první zasedání 16. ledna 2013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Arial Black" panose="020B0A04020102020204" pitchFamily="34" charset="0"/>
            </a:endParaRPr>
          </a:p>
          <a:p>
            <a:endParaRPr lang="cs-CZ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050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Arial Black" panose="020B0A04020102020204" pitchFamily="34" charset="0"/>
              </a:rPr>
              <a:t>Zlepšení komunikace s občany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(v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červnu 2016 byla zprovozněna aplikace na hlášení závad po městě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 Black" panose="020B0A04020102020204" pitchFamily="34" charset="0"/>
              </a:rPr>
              <a:t>Zachovat dosavadní služby v Panochově nemocnici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(pro zachování služeb a úrovně Panochovy nemocnice Turnov se nemocnice sloučila s Krajskou nemocnicí Liberec na přelomu roku 2013/2014)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latin typeface="Arial Black" panose="020B0A04020102020204" pitchFamily="34" charset="0"/>
            </a:endParaRPr>
          </a:p>
          <a:p>
            <a:endParaRPr lang="cs-CZ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Arial Black" panose="020B0A040201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628" y="1431417"/>
            <a:ext cx="2536850" cy="153635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" b="29379"/>
          <a:stretch/>
        </p:blipFill>
        <p:spPr>
          <a:xfrm>
            <a:off x="6076628" y="3068960"/>
            <a:ext cx="2536850" cy="1728192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486455" y="829922"/>
            <a:ext cx="806489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u="sng" dirty="0" smtClean="0">
                <a:latin typeface="Arial Black" panose="020B0A04020102020204" pitchFamily="34" charset="0"/>
              </a:rPr>
              <a:t>Další </a:t>
            </a:r>
            <a:r>
              <a:rPr lang="cs-CZ" sz="2400" u="sng" dirty="0" smtClean="0">
                <a:latin typeface="Arial Black" panose="020B0A04020102020204" pitchFamily="34" charset="0"/>
              </a:rPr>
              <a:t>výstupy:</a:t>
            </a:r>
          </a:p>
          <a:p>
            <a:pPr algn="ctr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(bez prioritního určení obyvatel)</a:t>
            </a: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latin typeface="Arial Black" panose="020B0A04020102020204" pitchFamily="34" charset="0"/>
            </a:endParaRPr>
          </a:p>
          <a:p>
            <a:endParaRPr lang="cs-CZ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Arial Black" panose="020B0A04020102020204" pitchFamily="34" charset="0"/>
            </a:endParaRPr>
          </a:p>
        </p:txBody>
      </p:sp>
      <p:pic>
        <p:nvPicPr>
          <p:cNvPr id="2050" name="Picture 2" descr="Nemocnice Turnov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629" y="4898337"/>
            <a:ext cx="2536850" cy="169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26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32" y="188640"/>
            <a:ext cx="573990" cy="720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772" y="109922"/>
            <a:ext cx="918262" cy="720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52640"/>
            <a:ext cx="927308" cy="756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67544" y="980728"/>
            <a:ext cx="82001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u="sng" dirty="0" smtClean="0">
                <a:latin typeface="Arial Black" panose="020B0A04020102020204" pitchFamily="34" charset="0"/>
              </a:rPr>
              <a:t>Další výstupy</a:t>
            </a:r>
            <a:r>
              <a:rPr lang="cs-CZ" sz="2400" u="sng" dirty="0" smtClean="0">
                <a:latin typeface="Arial Black" panose="020B0A04020102020204" pitchFamily="34" charset="0"/>
              </a:rPr>
              <a:t>:</a:t>
            </a:r>
          </a:p>
          <a:p>
            <a:pPr algn="ctr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(bez prioritního určení obyvatel)</a:t>
            </a:r>
          </a:p>
          <a:p>
            <a:pPr algn="ctr"/>
            <a:endParaRPr lang="cs-CZ" u="sng" dirty="0" smtClean="0">
              <a:latin typeface="Arial Black" panose="020B0A04020102020204" pitchFamily="34" charset="0"/>
            </a:endParaRPr>
          </a:p>
          <a:p>
            <a:endParaRPr lang="cs-CZ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7544" y="1962530"/>
            <a:ext cx="60997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Arial Black" panose="020B0A04020102020204" pitchFamily="34" charset="0"/>
              </a:rPr>
              <a:t>Ochotněji </a:t>
            </a:r>
            <a:r>
              <a:rPr lang="cs-CZ" dirty="0">
                <a:latin typeface="Arial Black" panose="020B0A04020102020204" pitchFamily="34" charset="0"/>
              </a:rPr>
              <a:t>řešit problémy s občany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(pravidelné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setkání s občany ve vybraných lokalitách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 Black" panose="020B0A04020102020204" pitchFamily="34" charset="0"/>
              </a:rPr>
              <a:t>Rekonstrukce ulice 28. října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(úplná rekonstrukce byla zahájena v říjnu 2012 a poslední úpravy byly předláždění chodníků v dubnu 2014)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 Black" panose="020B0A04020102020204" pitchFamily="34" charset="0"/>
              </a:rPr>
              <a:t>Zajistit pohotovostní služby lékárny o víkendech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(vznik obchodního centra v roce 2013 v blízkosti obchodu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Lidl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 čerpací stanice Kontakt, kde se nachází další lékárna s víkendovou otevírací dobou)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Arial Black" panose="020B0A040201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508" y="1479160"/>
            <a:ext cx="2105688" cy="140379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508" y="2996952"/>
            <a:ext cx="2105688" cy="140379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508" y="4653136"/>
            <a:ext cx="2105688" cy="123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0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32" y="188640"/>
            <a:ext cx="573990" cy="720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772" y="109922"/>
            <a:ext cx="918262" cy="720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52640"/>
            <a:ext cx="927308" cy="756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67545" y="980728"/>
            <a:ext cx="8064896" cy="914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u="sng" dirty="0" smtClean="0">
                <a:latin typeface="Arial Black" panose="020B0A04020102020204" pitchFamily="34" charset="0"/>
              </a:rPr>
              <a:t>Další </a:t>
            </a:r>
            <a:r>
              <a:rPr lang="cs-CZ" sz="2400" u="sng" dirty="0" smtClean="0">
                <a:latin typeface="Arial Black" panose="020B0A04020102020204" pitchFamily="34" charset="0"/>
              </a:rPr>
              <a:t>výstupy:</a:t>
            </a:r>
          </a:p>
          <a:p>
            <a:pPr algn="ctr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(bez prioritního určení obyvatel)</a:t>
            </a: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u="sng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 Black" panose="020B0A04020102020204" pitchFamily="34" charset="0"/>
              </a:rPr>
              <a:t>Zrekonstruovat ZŠ Alešova a přistavět nový objekt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(na ZM udělení prioritního řešení, avšak po etapách: 1. etapa 07/08 2014 – rekonstrukce sociálního zařízení, 2. etapa 06/08 2015 – rekonstrukce 2. NP (chodby, výdejna jídla, vestavba zvedací plošiny do výdejny jídel a příjezdové cesty k zadní části školy a zateplení budovy školy), 3. etapa prázdniny 2016 -  rekonstrukce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přízemí)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 Black" panose="020B0A04020102020204" pitchFamily="34" charset="0"/>
              </a:rPr>
              <a:t>Odstranit vlhkost v ZŠ Žižkova a rekonstruovat střechu školy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(na základě rozhodnutí RM z března 2016 byl zadána oprava střechy zhotoviteli)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050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latin typeface="Arial Black" panose="020B0A04020102020204" pitchFamily="34" charset="0"/>
            </a:endParaRPr>
          </a:p>
          <a:p>
            <a:endParaRPr lang="cs-CZ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Arial Black" panose="020B0A04020102020204" pitchFamily="34" charset="0"/>
            </a:endParaRPr>
          </a:p>
        </p:txBody>
      </p:sp>
      <p:pic>
        <p:nvPicPr>
          <p:cNvPr id="1028" name="Picture 4" descr="P&amp;rcaron;ízemí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182420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to 0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250" y="3645024"/>
            <a:ext cx="182420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oto 0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45025"/>
            <a:ext cx="182420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59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32" y="188640"/>
            <a:ext cx="573990" cy="720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772" y="109922"/>
            <a:ext cx="918262" cy="720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52640"/>
            <a:ext cx="927308" cy="756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86455" y="908640"/>
            <a:ext cx="806489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u="sng" dirty="0">
                <a:latin typeface="Arial Black" panose="020B0A04020102020204" pitchFamily="34" charset="0"/>
              </a:rPr>
              <a:t>Další výstupy:</a:t>
            </a:r>
          </a:p>
          <a:p>
            <a:pPr algn="ctr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(bez prioritního určení obyvatel)</a:t>
            </a:r>
          </a:p>
          <a:p>
            <a:pPr algn="ctr"/>
            <a:endParaRPr lang="cs-CZ" u="sng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Arial Black" panose="020B0A04020102020204" pitchFamily="34" charset="0"/>
              </a:rPr>
              <a:t>Zrekonstruovat ZŠ </a:t>
            </a:r>
            <a:r>
              <a:rPr lang="cs-CZ" dirty="0" err="1" smtClean="0">
                <a:latin typeface="Arial Black" panose="020B0A04020102020204" pitchFamily="34" charset="0"/>
              </a:rPr>
              <a:t>Mašov</a:t>
            </a:r>
            <a:r>
              <a:rPr lang="cs-CZ" dirty="0" smtClean="0">
                <a:latin typeface="Arial Black" panose="020B0A040201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(na březnovém ZM 2015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zařažena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do schválených investičních priorit 2014-2018. V 2015 také drobné investiční akce (výměna rozvodů vody a odpadů, úprava sociálního zařízení). Červnové ZM 2016 schválilo variantu řešení rekonstrukce a přístavby školy.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Arial Black" panose="020B0A04020102020204" pitchFamily="34" charset="0"/>
              </a:rPr>
              <a:t>Postavit nový objekt Waldorfské MŠ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( v období od 26.7.2013 do 28.7.2014 trvala stavba nového objektu MŠ. V blízkosti byl také postaven zahradní domek)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Arial Black" panose="020B0A040201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3014403"/>
            <a:ext cx="2077797" cy="145156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6016" y="3021693"/>
            <a:ext cx="2721629" cy="1444272"/>
          </a:xfrm>
          <a:prstGeom prst="rect">
            <a:avLst/>
          </a:prstGeom>
        </p:spPr>
      </p:pic>
      <p:pic>
        <p:nvPicPr>
          <p:cNvPr id="3074" name="Picture 2" descr="P116000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2" b="12105"/>
          <a:stretch/>
        </p:blipFill>
        <p:spPr bwMode="auto">
          <a:xfrm>
            <a:off x="1619671" y="5515811"/>
            <a:ext cx="2077797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MŠ 1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7" b="15929"/>
          <a:stretch/>
        </p:blipFill>
        <p:spPr bwMode="auto">
          <a:xfrm>
            <a:off x="4712086" y="5227779"/>
            <a:ext cx="272162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04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32" y="188640"/>
            <a:ext cx="573990" cy="720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772" y="109922"/>
            <a:ext cx="918262" cy="7200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52640"/>
            <a:ext cx="927308" cy="75600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539552" y="1556792"/>
            <a:ext cx="7848872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atin typeface="Arial Black" panose="020B0A04020102020204" pitchFamily="34" charset="0"/>
              </a:rPr>
              <a:t>7P Turnova 2012:</a:t>
            </a:r>
          </a:p>
          <a:p>
            <a:pPr algn="ctr"/>
            <a:endParaRPr lang="cs-CZ" sz="2400" dirty="0" smtClean="0">
              <a:latin typeface="Arial Black" panose="020B0A040201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dirty="0">
                <a:latin typeface="Arial Black" panose="020B0A04020102020204" pitchFamily="34" charset="0"/>
              </a:rPr>
              <a:t>v</a:t>
            </a:r>
            <a:r>
              <a:rPr lang="cs-CZ" dirty="0" smtClean="0">
                <a:latin typeface="Arial Black" panose="020B0A04020102020204" pitchFamily="34" charset="0"/>
              </a:rPr>
              <a:t>ybudovat dětské hřiště v parku u letního kina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dirty="0">
                <a:latin typeface="Arial Black" panose="020B0A04020102020204" pitchFamily="34" charset="0"/>
              </a:rPr>
              <a:t>v</a:t>
            </a:r>
            <a:r>
              <a:rPr lang="cs-CZ" dirty="0" smtClean="0">
                <a:latin typeface="Arial Black" panose="020B0A04020102020204" pitchFamily="34" charset="0"/>
              </a:rPr>
              <a:t>ystavět nové koupaliště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dirty="0">
                <a:latin typeface="Arial Black" panose="020B0A04020102020204" pitchFamily="34" charset="0"/>
              </a:rPr>
              <a:t>p</a:t>
            </a:r>
            <a:r>
              <a:rPr lang="cs-CZ" dirty="0" smtClean="0">
                <a:latin typeface="Arial Black" panose="020B0A04020102020204" pitchFamily="34" charset="0"/>
              </a:rPr>
              <a:t>rosadit obchvat na Semily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dirty="0">
                <a:latin typeface="Arial Black" panose="020B0A04020102020204" pitchFamily="34" charset="0"/>
              </a:rPr>
              <a:t>o</a:t>
            </a:r>
            <a:r>
              <a:rPr lang="cs-CZ" dirty="0" smtClean="0">
                <a:latin typeface="Arial Black" panose="020B0A04020102020204" pitchFamily="34" charset="0"/>
              </a:rPr>
              <a:t>dmítnout rychlostní komunikaci R35 na území města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dirty="0">
                <a:latin typeface="Arial Black" panose="020B0A04020102020204" pitchFamily="34" charset="0"/>
              </a:rPr>
              <a:t>v</a:t>
            </a:r>
            <a:r>
              <a:rPr lang="cs-CZ" dirty="0" smtClean="0">
                <a:latin typeface="Arial Black" panose="020B0A04020102020204" pitchFamily="34" charset="0"/>
              </a:rPr>
              <a:t>yřešit problematiku návaznosti sociálních služeb pro osoby s poruchou autistického spektra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dirty="0">
                <a:latin typeface="Arial Black" panose="020B0A04020102020204" pitchFamily="34" charset="0"/>
              </a:rPr>
              <a:t>v</a:t>
            </a:r>
            <a:r>
              <a:rPr lang="cs-CZ" dirty="0" smtClean="0">
                <a:latin typeface="Arial Black" panose="020B0A04020102020204" pitchFamily="34" charset="0"/>
              </a:rPr>
              <a:t>ybudovat zahradu pro MŠ 28. října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dirty="0">
                <a:latin typeface="Arial Black" panose="020B0A04020102020204" pitchFamily="34" charset="0"/>
              </a:rPr>
              <a:t>s</a:t>
            </a:r>
            <a:r>
              <a:rPr lang="cs-CZ" dirty="0" smtClean="0">
                <a:latin typeface="Arial Black" panose="020B0A04020102020204" pitchFamily="34" charset="0"/>
              </a:rPr>
              <a:t>nížení vlivu R35 na životní prostředí v budoucím sportovním areálu </a:t>
            </a:r>
            <a:r>
              <a:rPr lang="cs-CZ" dirty="0" err="1" smtClean="0">
                <a:latin typeface="Arial Black" panose="020B0A04020102020204" pitchFamily="34" charset="0"/>
              </a:rPr>
              <a:t>Maškovka</a:t>
            </a:r>
            <a:endParaRPr lang="cs-CZ" dirty="0">
              <a:latin typeface="Arial Black" panose="020B0A04020102020204" pitchFamily="34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772" y="109922"/>
            <a:ext cx="91826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5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32" y="188640"/>
            <a:ext cx="573990" cy="720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772" y="109922"/>
            <a:ext cx="918262" cy="720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52640"/>
            <a:ext cx="927308" cy="756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67544" y="1196752"/>
            <a:ext cx="82001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u="sng" dirty="0" smtClean="0">
                <a:latin typeface="Arial Black" panose="020B0A04020102020204" pitchFamily="34" charset="0"/>
              </a:rPr>
              <a:t>1. Vybudovat </a:t>
            </a:r>
            <a:r>
              <a:rPr lang="cs-CZ" b="1" u="sng" dirty="0" smtClean="0">
                <a:latin typeface="Arial Black" panose="020B0A04020102020204" pitchFamily="34" charset="0"/>
              </a:rPr>
              <a:t>hřiště u letního kina</a:t>
            </a:r>
          </a:p>
          <a:p>
            <a:pPr algn="ctr"/>
            <a:endParaRPr lang="cs-CZ" b="1" u="sng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Arial Black" panose="020B0A04020102020204" pitchFamily="34" charset="0"/>
              </a:rPr>
              <a:t>dokončeno v září 2012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Arial Black" panose="020B0A04020102020204" pitchFamily="34" charset="0"/>
              </a:rPr>
              <a:t>cena: 296 tisíc korun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Arial Black" panose="020B0A04020102020204" pitchFamily="34" charset="0"/>
              </a:rPr>
              <a:t>d</a:t>
            </a:r>
            <a:r>
              <a:rPr lang="cs-CZ" b="1" dirty="0" smtClean="0">
                <a:latin typeface="Arial Black" panose="020B0A04020102020204" pitchFamily="34" charset="0"/>
              </a:rPr>
              <a:t>odavatel: TR Antoš, s.r.o.</a:t>
            </a:r>
          </a:p>
          <a:p>
            <a:endParaRPr lang="cs-CZ" b="1" dirty="0" smtClean="0">
              <a:latin typeface="Arial Black" panose="020B0A04020102020204" pitchFamily="34" charset="0"/>
            </a:endParaRPr>
          </a:p>
          <a:p>
            <a:pPr algn="ctr"/>
            <a:endParaRPr lang="cs-CZ" b="1" dirty="0">
              <a:latin typeface="Arial Black" panose="020B0A040201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b="1" dirty="0" smtClean="0">
              <a:latin typeface="Arial Black" panose="020B0A04020102020204" pitchFamily="34" charset="0"/>
            </a:endParaRPr>
          </a:p>
          <a:p>
            <a:pPr algn="ctr"/>
            <a:endParaRPr lang="cs-CZ" b="1" dirty="0" smtClean="0">
              <a:latin typeface="Arial Black" panose="020B0A04020102020204" pitchFamily="34" charset="0"/>
            </a:endParaRPr>
          </a:p>
          <a:p>
            <a:pPr algn="ctr"/>
            <a:endParaRPr lang="cs-CZ" b="1" dirty="0">
              <a:latin typeface="Arial Black" panose="020B0A04020102020204" pitchFamily="34" charset="0"/>
            </a:endParaRPr>
          </a:p>
          <a:p>
            <a:pPr algn="ctr"/>
            <a:endParaRPr lang="cs-CZ" b="1" dirty="0" smtClean="0">
              <a:latin typeface="Arial Black" panose="020B0A04020102020204" pitchFamily="34" charset="0"/>
            </a:endParaRPr>
          </a:p>
          <a:p>
            <a:pPr algn="ctr"/>
            <a:endParaRPr lang="cs-CZ" b="1" dirty="0">
              <a:latin typeface="Arial Black" panose="020B0A04020102020204" pitchFamily="34" charset="0"/>
            </a:endParaRPr>
          </a:p>
          <a:p>
            <a:pPr algn="ctr"/>
            <a:endParaRPr lang="cs-CZ" b="1" dirty="0" smtClean="0">
              <a:latin typeface="Arial Black" panose="020B0A04020102020204" pitchFamily="34" charset="0"/>
            </a:endParaRPr>
          </a:p>
          <a:p>
            <a:pPr algn="ctr"/>
            <a:endParaRPr lang="cs-CZ" b="1" dirty="0">
              <a:latin typeface="Arial Black" panose="020B0A04020102020204" pitchFamily="34" charset="0"/>
            </a:endParaRPr>
          </a:p>
          <a:p>
            <a:pPr algn="ctr"/>
            <a:endParaRPr lang="cs-CZ" b="1" dirty="0">
              <a:latin typeface="Arial Black" panose="020B0A04020102020204" pitchFamily="34" charset="0"/>
            </a:endParaRPr>
          </a:p>
        </p:txBody>
      </p:sp>
      <p:pic>
        <p:nvPicPr>
          <p:cNvPr id="1027" name="Picture 3" descr="C:\Users\drasnarr\Desktop\IMG_454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27" y="3284984"/>
            <a:ext cx="362634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rasnarr\Desktop\IMG_454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844" y="3284984"/>
            <a:ext cx="378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22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rasnarr\Desktop\pohled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97" y="3717667"/>
            <a:ext cx="4125462" cy="257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32" y="188640"/>
            <a:ext cx="573990" cy="720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772" y="109922"/>
            <a:ext cx="918262" cy="720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52640"/>
            <a:ext cx="927308" cy="7560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67933" y="1124744"/>
            <a:ext cx="81645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u="sng" dirty="0" smtClean="0">
                <a:latin typeface="Arial Black" panose="020B0A04020102020204" pitchFamily="34" charset="0"/>
              </a:rPr>
              <a:t>2. Vystavět </a:t>
            </a:r>
            <a:r>
              <a:rPr lang="cs-CZ" u="sng" dirty="0" smtClean="0">
                <a:latin typeface="Arial Black" panose="020B0A04020102020204" pitchFamily="34" charset="0"/>
              </a:rPr>
              <a:t>nové koupaliště</a:t>
            </a:r>
          </a:p>
          <a:p>
            <a:pPr algn="ctr"/>
            <a:endParaRPr lang="cs-CZ" u="sng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 Black" panose="020B0A04020102020204" pitchFamily="34" charset="0"/>
              </a:rPr>
              <a:t>r</a:t>
            </a:r>
            <a:r>
              <a:rPr lang="cs-CZ" dirty="0" smtClean="0">
                <a:latin typeface="Arial Black" panose="020B0A04020102020204" pitchFamily="34" charset="0"/>
              </a:rPr>
              <a:t>ozhodnutím zastupitelstva ze září 2013 – výstavba venkovního koupaliště, infrastruktury, krytého zimního stadionu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Arial Black" panose="020B0A04020102020204" pitchFamily="34" charset="0"/>
              </a:rPr>
              <a:t>únor 2014 – vyhlášení soutěže na dodavatele stavby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Arial Black" panose="020B0A04020102020204" pitchFamily="34" charset="0"/>
              </a:rPr>
              <a:t>Leden 2015 - zahájení stavby Areálu Maškova zahrada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Arial Black" panose="020B0A04020102020204" pitchFamily="34" charset="0"/>
              </a:rPr>
              <a:t>květen 2016 – dokončení II. Etapy výstavby Maškovy zahrady a slavnostní otevření koupaliště</a:t>
            </a:r>
            <a:endParaRPr lang="cs-CZ" dirty="0">
              <a:latin typeface="Arial Black" panose="020B0A040201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905" y="3715017"/>
            <a:ext cx="3851412" cy="256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5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32" y="188640"/>
            <a:ext cx="573990" cy="720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772" y="109922"/>
            <a:ext cx="918262" cy="720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52640"/>
            <a:ext cx="927308" cy="756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67545" y="1403484"/>
            <a:ext cx="7992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u="sng" dirty="0" smtClean="0">
                <a:latin typeface="Arial Black" panose="020B0A04020102020204" pitchFamily="34" charset="0"/>
              </a:rPr>
              <a:t>3. Prosadit </a:t>
            </a:r>
            <a:r>
              <a:rPr lang="cs-CZ" u="sng" dirty="0" smtClean="0">
                <a:latin typeface="Arial Black" panose="020B0A04020102020204" pitchFamily="34" charset="0"/>
              </a:rPr>
              <a:t>obchvat na Semily</a:t>
            </a:r>
            <a:br>
              <a:rPr lang="cs-CZ" u="sng" dirty="0" smtClean="0">
                <a:latin typeface="Arial Black" panose="020B0A04020102020204" pitchFamily="34" charset="0"/>
              </a:rPr>
            </a:br>
            <a:endParaRPr lang="cs-CZ" u="sng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Arial Black" panose="020B0A04020102020204" pitchFamily="34" charset="0"/>
              </a:rPr>
              <a:t>usnesením zastupitelů z června 2012 vyzván Liberecký kraj, aby přeložka silnice II/283 v trase </a:t>
            </a:r>
            <a:r>
              <a:rPr lang="cs-CZ" dirty="0" err="1" smtClean="0">
                <a:latin typeface="Arial Black" panose="020B0A04020102020204" pitchFamily="34" charset="0"/>
              </a:rPr>
              <a:t>Valdštejnsko</a:t>
            </a:r>
            <a:r>
              <a:rPr lang="cs-CZ" dirty="0" smtClean="0">
                <a:latin typeface="Arial Black" panose="020B0A04020102020204" pitchFamily="34" charset="0"/>
              </a:rPr>
              <a:t> – Bělá byla zahrnuta do aktualizace Zásad územního rozvoje LK</a:t>
            </a:r>
            <a:endParaRPr lang="cs-CZ" u="sng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 Black" panose="020B0A04020102020204" pitchFamily="34" charset="0"/>
              </a:rPr>
              <a:t>j</a:t>
            </a:r>
            <a:r>
              <a:rPr lang="cs-CZ" dirty="0" smtClean="0">
                <a:latin typeface="Arial Black" panose="020B0A04020102020204" pitchFamily="34" charset="0"/>
              </a:rPr>
              <a:t>ednání starosty s představiteli Libereckého kraje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 Black" panose="020B0A04020102020204" pitchFamily="34" charset="0"/>
              </a:rPr>
              <a:t>z</a:t>
            </a:r>
            <a:r>
              <a:rPr lang="cs-CZ" dirty="0" smtClean="0">
                <a:latin typeface="Arial Black" panose="020B0A04020102020204" pitchFamily="34" charset="0"/>
              </a:rPr>
              <a:t>astupitelstvem ze srpna 2013 požadováno pořízení územní studie obchvatu Libereckým krajem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Arial Black" panose="020B0A04020102020204" pitchFamily="34" charset="0"/>
              </a:rPr>
              <a:t>V červnu 2014 byl zastupitelstvem schválen nový územní plán, kde je řešena problematika R35 a obchvatu na Semily</a:t>
            </a:r>
            <a:endParaRPr lang="cs-CZ" u="sng" dirty="0">
              <a:latin typeface="Arial Black" panose="020B0A04020102020204" pitchFamily="34" charset="0"/>
            </a:endParaRPr>
          </a:p>
          <a:p>
            <a:pPr algn="ctr"/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Foto z 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www.turnovskovakci.cz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autor Pavel </a:t>
            </a:r>
            <a:r>
              <a:rPr lang="cs-CZ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Charousek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drasnarr\Desktop\prujezd_namesti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646" y="4450472"/>
            <a:ext cx="3280588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60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32" y="188640"/>
            <a:ext cx="573990" cy="720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772" y="109922"/>
            <a:ext cx="918262" cy="720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52640"/>
            <a:ext cx="927308" cy="756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67544" y="1412776"/>
            <a:ext cx="81369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u="sng" dirty="0" smtClean="0">
                <a:latin typeface="Arial Black" panose="020B0A04020102020204" pitchFamily="34" charset="0"/>
              </a:rPr>
              <a:t>4. Odmítnout </a:t>
            </a:r>
            <a:r>
              <a:rPr lang="cs-CZ" u="sng" dirty="0" smtClean="0">
                <a:latin typeface="Arial Black" panose="020B0A04020102020204" pitchFamily="34" charset="0"/>
              </a:rPr>
              <a:t>budoucí rychlostní komunikaci R35 na území města</a:t>
            </a:r>
          </a:p>
          <a:p>
            <a:pPr algn="ctr"/>
            <a:endParaRPr lang="cs-CZ" u="sng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 Black" panose="020B0A04020102020204" pitchFamily="34" charset="0"/>
              </a:rPr>
              <a:t>p</a:t>
            </a:r>
            <a:r>
              <a:rPr lang="cs-CZ" dirty="0" smtClean="0">
                <a:latin typeface="Arial Black" panose="020B0A04020102020204" pitchFamily="34" charset="0"/>
              </a:rPr>
              <a:t>odařilo se ze Zásad územního rozvoje Libereckého kraje odstranit variantu tunelového řešení koridoru kapacitní silnice S5 pod sídlištěm Výšinka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 Black" panose="020B0A04020102020204" pitchFamily="34" charset="0"/>
              </a:rPr>
              <a:t>z</a:t>
            </a:r>
            <a:r>
              <a:rPr lang="cs-CZ" dirty="0" smtClean="0">
                <a:latin typeface="Arial Black" panose="020B0A04020102020204" pitchFamily="34" charset="0"/>
              </a:rPr>
              <a:t> návrhu Územního plánu Turnov byla vypuštěna územní rezerva pro koridor řešený tunelem pod Výšinkou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Arial Black" panose="020B0A04020102020204" pitchFamily="34" charset="0"/>
              </a:rPr>
              <a:t>V červnu 2014 byl zastupitelstvem schválen nový územní plán, který řeší problematiku budoucí rychlostní komunikace S5 (R35) na Jičín pouze s jedinou územní rezervou</a:t>
            </a:r>
          </a:p>
        </p:txBody>
      </p:sp>
      <p:pic>
        <p:nvPicPr>
          <p:cNvPr id="4098" name="Picture 2" descr="C:\Users\drasnarr\Desktop\S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711" y="4365103"/>
            <a:ext cx="3815543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01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32" y="188640"/>
            <a:ext cx="573990" cy="720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772" y="109922"/>
            <a:ext cx="918262" cy="720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52640"/>
            <a:ext cx="927308" cy="756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67932" y="980728"/>
            <a:ext cx="81645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u="sng" dirty="0" smtClean="0">
                <a:latin typeface="Arial Black" panose="020B0A04020102020204" pitchFamily="34" charset="0"/>
              </a:rPr>
              <a:t>5. Vyřešit </a:t>
            </a:r>
            <a:r>
              <a:rPr lang="cs-CZ" u="sng" dirty="0" smtClean="0">
                <a:latin typeface="Arial Black" panose="020B0A04020102020204" pitchFamily="34" charset="0"/>
              </a:rPr>
              <a:t>problematiku návaznosti soc. služeb pro osoby s poruchou autistického centra</a:t>
            </a:r>
          </a:p>
          <a:p>
            <a:endParaRPr lang="cs-CZ" u="sng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Arial Black" panose="020B0A04020102020204" pitchFamily="34" charset="0"/>
              </a:rPr>
              <a:t>vznik Centra denních služeb 1. 7. 2012 ve zrekonstruované MŠ v ulici Jana Palacha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 Black" panose="020B0A04020102020204" pitchFamily="34" charset="0"/>
              </a:rPr>
              <a:t>d</a:t>
            </a:r>
            <a:r>
              <a:rPr lang="cs-CZ" dirty="0" smtClean="0">
                <a:latin typeface="Arial Black" panose="020B0A04020102020204" pitchFamily="34" charset="0"/>
              </a:rPr>
              <a:t>arování pozemku v lokalitě u nádraží pro výstavbu komunitního centra městem Turnov v říjnu 2012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 Black" panose="020B0A04020102020204" pitchFamily="34" charset="0"/>
              </a:rPr>
              <a:t>p</a:t>
            </a:r>
            <a:r>
              <a:rPr lang="cs-CZ" dirty="0" smtClean="0">
                <a:latin typeface="Arial Black" panose="020B0A04020102020204" pitchFamily="34" charset="0"/>
              </a:rPr>
              <a:t>odpora vzniku komunitního centra od města i Libereckého kraje (Liberecký kraj přispěl 4,5 mil. Kč, Turnov darovalo pozemek,  400.000 Kč a dalších 200.000 Kč na stavbu půjčilo; zapojily se i další obce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Arial Black" panose="020B0A04020102020204" pitchFamily="34" charset="0"/>
              </a:rPr>
              <a:t>Březen 2015 slavnostní otevření nové budovy autistického centra spolku SLUNCE VŠEM</a:t>
            </a:r>
            <a:endParaRPr lang="cs-CZ" dirty="0">
              <a:latin typeface="Arial Black" panose="020B0A040201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655087"/>
            <a:ext cx="2989691" cy="199312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22" y="4681734"/>
            <a:ext cx="2949722" cy="19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7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32" y="188640"/>
            <a:ext cx="573990" cy="720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772" y="109922"/>
            <a:ext cx="918262" cy="720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52640"/>
            <a:ext cx="927308" cy="756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67544" y="1052736"/>
            <a:ext cx="81369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u="sng" dirty="0" smtClean="0">
                <a:latin typeface="Arial Black" panose="020B0A04020102020204" pitchFamily="34" charset="0"/>
              </a:rPr>
              <a:t>6. Vybudovat </a:t>
            </a:r>
            <a:r>
              <a:rPr lang="cs-CZ" u="sng" dirty="0" smtClean="0">
                <a:latin typeface="Arial Black" panose="020B0A04020102020204" pitchFamily="34" charset="0"/>
              </a:rPr>
              <a:t>zahradu pro mateřskou školu 28. října</a:t>
            </a:r>
          </a:p>
          <a:p>
            <a:pPr algn="ctr"/>
            <a:endParaRPr lang="cs-CZ" u="sng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Arial Black" panose="020B0A04020102020204" pitchFamily="34" charset="0"/>
              </a:rPr>
              <a:t>v r. 2013 za 1mil. korun v ulici 5. května za vodojemem vyčištění pozemku, úprava terénu, vybudování schodiště, vodovodní přípojky, oplocení, domku na hračky, instalace mobilních WC, osetí trávou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 Black" panose="020B0A04020102020204" pitchFamily="34" charset="0"/>
              </a:rPr>
              <a:t>v</a:t>
            </a:r>
            <a:r>
              <a:rPr lang="cs-CZ" dirty="0" smtClean="0">
                <a:latin typeface="Arial Black" panose="020B0A04020102020204" pitchFamily="34" charset="0"/>
              </a:rPr>
              <a:t> r. 2014 pokračování dle finančních možností (</a:t>
            </a:r>
            <a:r>
              <a:rPr lang="cs-CZ" dirty="0" err="1" smtClean="0">
                <a:latin typeface="Arial Black" panose="020B0A04020102020204" pitchFamily="34" charset="0"/>
              </a:rPr>
              <a:t>pískovště</a:t>
            </a:r>
            <a:r>
              <a:rPr lang="cs-CZ" dirty="0" smtClean="0">
                <a:latin typeface="Arial Black" panose="020B0A04020102020204" pitchFamily="34" charset="0"/>
              </a:rPr>
              <a:t>, herní prvky atd.) s cílem zahájení provozu od 1. 9. 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Arial Black" panose="020B0A04020102020204" pitchFamily="34" charset="0"/>
              </a:rPr>
              <a:t>říjen 2015 slavnostní otevření zahrady v přírodním stylu</a:t>
            </a:r>
            <a:endParaRPr lang="cs-CZ" dirty="0">
              <a:latin typeface="Arial Black" panose="020B0A04020102020204" pitchFamily="34" charset="0"/>
            </a:endParaRPr>
          </a:p>
        </p:txBody>
      </p:sp>
      <p:pic>
        <p:nvPicPr>
          <p:cNvPr id="6146" name="Picture 2" descr="C:\Users\drasnarr\Desktop\nova_zahrada 0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22" y="3789040"/>
            <a:ext cx="378000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90" y="3789040"/>
            <a:ext cx="3752865" cy="250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7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32" y="188640"/>
            <a:ext cx="573990" cy="720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772" y="109922"/>
            <a:ext cx="918262" cy="720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52640"/>
            <a:ext cx="927308" cy="756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67545" y="980728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u="sng" dirty="0" smtClean="0">
                <a:latin typeface="Arial Black" panose="020B0A04020102020204" pitchFamily="34" charset="0"/>
              </a:rPr>
              <a:t>7. Snížení </a:t>
            </a:r>
            <a:r>
              <a:rPr lang="cs-CZ" u="sng" dirty="0" smtClean="0">
                <a:latin typeface="Arial Black" panose="020B0A04020102020204" pitchFamily="34" charset="0"/>
              </a:rPr>
              <a:t>vlivu R35 na životní prostředí v budoucím sportovním areálu Maškova zahrada</a:t>
            </a:r>
          </a:p>
          <a:p>
            <a:pPr algn="ctr"/>
            <a:endParaRPr lang="cs-CZ" u="sng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 Black" panose="020B0A04020102020204" pitchFamily="34" charset="0"/>
              </a:rPr>
              <a:t>v</a:t>
            </a:r>
            <a:r>
              <a:rPr lang="cs-CZ" dirty="0" smtClean="0">
                <a:latin typeface="Arial Black" panose="020B0A04020102020204" pitchFamily="34" charset="0"/>
              </a:rPr>
              <a:t>yřazení územní rezervy pro tunelové řešení koridoru silnice S5 z Územního plánu Turnov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 Black" panose="020B0A04020102020204" pitchFamily="34" charset="0"/>
              </a:rPr>
              <a:t>u</a:t>
            </a:r>
            <a:r>
              <a:rPr lang="cs-CZ" dirty="0" smtClean="0">
                <a:latin typeface="Arial Black" panose="020B0A04020102020204" pitchFamily="34" charset="0"/>
              </a:rPr>
              <a:t>místění množství zeleně do prostoru sportovně-</a:t>
            </a:r>
            <a:r>
              <a:rPr lang="cs-CZ" dirty="0" err="1" smtClean="0">
                <a:latin typeface="Arial Black" panose="020B0A04020102020204" pitchFamily="34" charset="0"/>
              </a:rPr>
              <a:t>rekračního</a:t>
            </a:r>
            <a:r>
              <a:rPr lang="cs-CZ" dirty="0" smtClean="0">
                <a:latin typeface="Arial Black" panose="020B0A04020102020204" pitchFamily="34" charset="0"/>
              </a:rPr>
              <a:t> areálu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Arial Black" panose="020B0A04020102020204" pitchFamily="34" charset="0"/>
            </a:endParaRPr>
          </a:p>
        </p:txBody>
      </p:sp>
      <p:pic>
        <p:nvPicPr>
          <p:cNvPr id="7170" name="Picture 2" descr="C:\Users\drasnarr\Desktop\pohled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016" y="3289052"/>
            <a:ext cx="4667953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14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759</Words>
  <Application>Microsoft Office PowerPoint</Application>
  <PresentationFormat>Předvádění na obrazovce (4:3)</PresentationFormat>
  <Paragraphs>130</Paragraphs>
  <Slides>13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Calibri</vt:lpstr>
      <vt:lpstr>Motiv systému Office</vt:lpstr>
      <vt:lpstr>FÓRUM ZDRAVÉHO MĚSTA TURNOVA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ATC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FÓRUM ZDRAVÉHO MĚSTA TURNOVA</dc:title>
  <dc:creator>Radek Drašnar</dc:creator>
  <cp:lastModifiedBy>supikova</cp:lastModifiedBy>
  <cp:revision>37</cp:revision>
  <dcterms:created xsi:type="dcterms:W3CDTF">2014-02-12T07:46:29Z</dcterms:created>
  <dcterms:modified xsi:type="dcterms:W3CDTF">2016-07-08T07:54:23Z</dcterms:modified>
</cp:coreProperties>
</file>