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4" r:id="rId9"/>
    <p:sldId id="266" r:id="rId10"/>
    <p:sldId id="265"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1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5FA869-7665-4990-A837-7F730CF9AAB4}" type="datetimeFigureOut">
              <a:rPr lang="cs-CZ" smtClean="0"/>
              <a:t>14.07.2016</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pt-BR" smtClean="0"/>
              <a:t>Fórum zdravého města Turnova 17. února 2014</a:t>
            </a: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F086BA-A629-41F1-8615-8547A202D75B}" type="slidenum">
              <a:rPr lang="cs-CZ" smtClean="0"/>
              <a:t>‹#›</a:t>
            </a:fld>
            <a:endParaRPr lang="cs-CZ"/>
          </a:p>
        </p:txBody>
      </p:sp>
    </p:spTree>
    <p:extLst>
      <p:ext uri="{BB962C8B-B14F-4D97-AF65-F5344CB8AC3E}">
        <p14:creationId xmlns:p14="http://schemas.microsoft.com/office/powerpoint/2010/main" val="2280697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9CBCA-B128-4989-BBC6-D32C661D285D}" type="datetimeFigureOut">
              <a:rPr lang="cs-CZ" smtClean="0"/>
              <a:t>14.07.2016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pt-BR" smtClean="0"/>
              <a:t>Fórum zdravého města Turnova 17. února 2014</a:t>
            </a: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382D62-88E7-450A-A6B3-C79268DE9A3E}" type="slidenum">
              <a:rPr lang="cs-CZ" smtClean="0"/>
              <a:t>‹#›</a:t>
            </a:fld>
            <a:endParaRPr lang="cs-CZ"/>
          </a:p>
        </p:txBody>
      </p:sp>
    </p:spTree>
    <p:extLst>
      <p:ext uri="{BB962C8B-B14F-4D97-AF65-F5344CB8AC3E}">
        <p14:creationId xmlns:p14="http://schemas.microsoft.com/office/powerpoint/2010/main" val="34954225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A382D62-88E7-450A-A6B3-C79268DE9A3E}" type="slidenum">
              <a:rPr lang="cs-CZ" smtClean="0"/>
              <a:t>4</a:t>
            </a:fld>
            <a:endParaRPr lang="cs-CZ"/>
          </a:p>
        </p:txBody>
      </p:sp>
      <p:sp>
        <p:nvSpPr>
          <p:cNvPr id="5" name="Zástupný symbol pro zápatí 4"/>
          <p:cNvSpPr>
            <a:spLocks noGrp="1"/>
          </p:cNvSpPr>
          <p:nvPr>
            <p:ph type="ftr" sz="quarter" idx="11"/>
          </p:nvPr>
        </p:nvSpPr>
        <p:spPr/>
        <p:txBody>
          <a:bodyPr/>
          <a:lstStyle/>
          <a:p>
            <a:r>
              <a:rPr lang="pt-BR" smtClean="0"/>
              <a:t>Fórum zdravého města Turnova 17. února 2014</a:t>
            </a:r>
            <a:endParaRPr lang="cs-CZ"/>
          </a:p>
        </p:txBody>
      </p:sp>
    </p:spTree>
    <p:extLst>
      <p:ext uri="{BB962C8B-B14F-4D97-AF65-F5344CB8AC3E}">
        <p14:creationId xmlns:p14="http://schemas.microsoft.com/office/powerpoint/2010/main" val="28117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FDB29E61-5F71-44B5-B147-1896101BC2C1}" type="datetimeFigureOut">
              <a:rPr lang="cs-CZ" smtClean="0"/>
              <a:t>14.07.2016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F8649D9-BD9D-49E2-9A5D-CBF627EFE351}" type="slidenum">
              <a:rPr lang="cs-CZ" smtClean="0"/>
              <a:t>‹#›</a:t>
            </a:fld>
            <a:endParaRPr lang="cs-CZ"/>
          </a:p>
        </p:txBody>
      </p:sp>
    </p:spTree>
    <p:extLst>
      <p:ext uri="{BB962C8B-B14F-4D97-AF65-F5344CB8AC3E}">
        <p14:creationId xmlns:p14="http://schemas.microsoft.com/office/powerpoint/2010/main" val="198915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DB29E61-5F71-44B5-B147-1896101BC2C1}" type="datetimeFigureOut">
              <a:rPr lang="cs-CZ" smtClean="0"/>
              <a:t>14.07.2016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F8649D9-BD9D-49E2-9A5D-CBF627EFE351}" type="slidenum">
              <a:rPr lang="cs-CZ" smtClean="0"/>
              <a:t>‹#›</a:t>
            </a:fld>
            <a:endParaRPr lang="cs-CZ"/>
          </a:p>
        </p:txBody>
      </p:sp>
    </p:spTree>
    <p:extLst>
      <p:ext uri="{BB962C8B-B14F-4D97-AF65-F5344CB8AC3E}">
        <p14:creationId xmlns:p14="http://schemas.microsoft.com/office/powerpoint/2010/main" val="320363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DB29E61-5F71-44B5-B147-1896101BC2C1}" type="datetimeFigureOut">
              <a:rPr lang="cs-CZ" smtClean="0"/>
              <a:t>14.07.2016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F8649D9-BD9D-49E2-9A5D-CBF627EFE351}" type="slidenum">
              <a:rPr lang="cs-CZ" smtClean="0"/>
              <a:t>‹#›</a:t>
            </a:fld>
            <a:endParaRPr lang="cs-CZ"/>
          </a:p>
        </p:txBody>
      </p:sp>
    </p:spTree>
    <p:extLst>
      <p:ext uri="{BB962C8B-B14F-4D97-AF65-F5344CB8AC3E}">
        <p14:creationId xmlns:p14="http://schemas.microsoft.com/office/powerpoint/2010/main" val="1582505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DB29E61-5F71-44B5-B147-1896101BC2C1}" type="datetimeFigureOut">
              <a:rPr lang="cs-CZ" smtClean="0"/>
              <a:t>14.07.2016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F8649D9-BD9D-49E2-9A5D-CBF627EFE351}" type="slidenum">
              <a:rPr lang="cs-CZ" smtClean="0"/>
              <a:t>‹#›</a:t>
            </a:fld>
            <a:endParaRPr lang="cs-CZ"/>
          </a:p>
        </p:txBody>
      </p:sp>
    </p:spTree>
    <p:extLst>
      <p:ext uri="{BB962C8B-B14F-4D97-AF65-F5344CB8AC3E}">
        <p14:creationId xmlns:p14="http://schemas.microsoft.com/office/powerpoint/2010/main" val="412591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FDB29E61-5F71-44B5-B147-1896101BC2C1}" type="datetimeFigureOut">
              <a:rPr lang="cs-CZ" smtClean="0"/>
              <a:t>14.07.2016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F8649D9-BD9D-49E2-9A5D-CBF627EFE351}" type="slidenum">
              <a:rPr lang="cs-CZ" smtClean="0"/>
              <a:t>‹#›</a:t>
            </a:fld>
            <a:endParaRPr lang="cs-CZ"/>
          </a:p>
        </p:txBody>
      </p:sp>
    </p:spTree>
    <p:extLst>
      <p:ext uri="{BB962C8B-B14F-4D97-AF65-F5344CB8AC3E}">
        <p14:creationId xmlns:p14="http://schemas.microsoft.com/office/powerpoint/2010/main" val="74318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DB29E61-5F71-44B5-B147-1896101BC2C1}" type="datetimeFigureOut">
              <a:rPr lang="cs-CZ" smtClean="0"/>
              <a:t>14.07.2016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F8649D9-BD9D-49E2-9A5D-CBF627EFE351}" type="slidenum">
              <a:rPr lang="cs-CZ" smtClean="0"/>
              <a:t>‹#›</a:t>
            </a:fld>
            <a:endParaRPr lang="cs-CZ"/>
          </a:p>
        </p:txBody>
      </p:sp>
    </p:spTree>
    <p:extLst>
      <p:ext uri="{BB962C8B-B14F-4D97-AF65-F5344CB8AC3E}">
        <p14:creationId xmlns:p14="http://schemas.microsoft.com/office/powerpoint/2010/main" val="243018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DB29E61-5F71-44B5-B147-1896101BC2C1}" type="datetimeFigureOut">
              <a:rPr lang="cs-CZ" smtClean="0"/>
              <a:t>14.07.2016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F8649D9-BD9D-49E2-9A5D-CBF627EFE351}" type="slidenum">
              <a:rPr lang="cs-CZ" smtClean="0"/>
              <a:t>‹#›</a:t>
            </a:fld>
            <a:endParaRPr lang="cs-CZ"/>
          </a:p>
        </p:txBody>
      </p:sp>
    </p:spTree>
    <p:extLst>
      <p:ext uri="{BB962C8B-B14F-4D97-AF65-F5344CB8AC3E}">
        <p14:creationId xmlns:p14="http://schemas.microsoft.com/office/powerpoint/2010/main" val="167924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FDB29E61-5F71-44B5-B147-1896101BC2C1}" type="datetimeFigureOut">
              <a:rPr lang="cs-CZ" smtClean="0"/>
              <a:t>14.07.2016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F8649D9-BD9D-49E2-9A5D-CBF627EFE351}" type="slidenum">
              <a:rPr lang="cs-CZ" smtClean="0"/>
              <a:t>‹#›</a:t>
            </a:fld>
            <a:endParaRPr lang="cs-CZ"/>
          </a:p>
        </p:txBody>
      </p:sp>
    </p:spTree>
    <p:extLst>
      <p:ext uri="{BB962C8B-B14F-4D97-AF65-F5344CB8AC3E}">
        <p14:creationId xmlns:p14="http://schemas.microsoft.com/office/powerpoint/2010/main" val="180616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DB29E61-5F71-44B5-B147-1896101BC2C1}" type="datetimeFigureOut">
              <a:rPr lang="cs-CZ" smtClean="0"/>
              <a:t>14.07.2016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F8649D9-BD9D-49E2-9A5D-CBF627EFE351}" type="slidenum">
              <a:rPr lang="cs-CZ" smtClean="0"/>
              <a:t>‹#›</a:t>
            </a:fld>
            <a:endParaRPr lang="cs-CZ"/>
          </a:p>
        </p:txBody>
      </p:sp>
    </p:spTree>
    <p:extLst>
      <p:ext uri="{BB962C8B-B14F-4D97-AF65-F5344CB8AC3E}">
        <p14:creationId xmlns:p14="http://schemas.microsoft.com/office/powerpoint/2010/main" val="1012884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DB29E61-5F71-44B5-B147-1896101BC2C1}" type="datetimeFigureOut">
              <a:rPr lang="cs-CZ" smtClean="0"/>
              <a:t>14.07.2016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F8649D9-BD9D-49E2-9A5D-CBF627EFE351}" type="slidenum">
              <a:rPr lang="cs-CZ" smtClean="0"/>
              <a:t>‹#›</a:t>
            </a:fld>
            <a:endParaRPr lang="cs-CZ"/>
          </a:p>
        </p:txBody>
      </p:sp>
    </p:spTree>
    <p:extLst>
      <p:ext uri="{BB962C8B-B14F-4D97-AF65-F5344CB8AC3E}">
        <p14:creationId xmlns:p14="http://schemas.microsoft.com/office/powerpoint/2010/main" val="355768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DB29E61-5F71-44B5-B147-1896101BC2C1}" type="datetimeFigureOut">
              <a:rPr lang="cs-CZ" smtClean="0"/>
              <a:t>14.07.2016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F8649D9-BD9D-49E2-9A5D-CBF627EFE351}" type="slidenum">
              <a:rPr lang="cs-CZ" smtClean="0"/>
              <a:t>‹#›</a:t>
            </a:fld>
            <a:endParaRPr lang="cs-CZ"/>
          </a:p>
        </p:txBody>
      </p:sp>
    </p:spTree>
    <p:extLst>
      <p:ext uri="{BB962C8B-B14F-4D97-AF65-F5344CB8AC3E}">
        <p14:creationId xmlns:p14="http://schemas.microsoft.com/office/powerpoint/2010/main" val="363882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29E61-5F71-44B5-B147-1896101BC2C1}" type="datetimeFigureOut">
              <a:rPr lang="cs-CZ" smtClean="0"/>
              <a:t>14.07.2016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649D9-BD9D-49E2-9A5D-CBF627EFE351}" type="slidenum">
              <a:rPr lang="cs-CZ" smtClean="0"/>
              <a:t>‹#›</a:t>
            </a:fld>
            <a:endParaRPr lang="cs-CZ"/>
          </a:p>
        </p:txBody>
      </p:sp>
    </p:spTree>
    <p:extLst>
      <p:ext uri="{BB962C8B-B14F-4D97-AF65-F5344CB8AC3E}">
        <p14:creationId xmlns:p14="http://schemas.microsoft.com/office/powerpoint/2010/main" val="108234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e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8.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2234679"/>
          </a:xfrm>
        </p:spPr>
        <p:style>
          <a:lnRef idx="2">
            <a:schemeClr val="accent3"/>
          </a:lnRef>
          <a:fillRef idx="1">
            <a:schemeClr val="lt1"/>
          </a:fillRef>
          <a:effectRef idx="0">
            <a:schemeClr val="accent3"/>
          </a:effectRef>
          <a:fontRef idx="minor">
            <a:schemeClr val="dk1"/>
          </a:fontRef>
        </p:style>
        <p:txBody>
          <a:bodyPr>
            <a:normAutofit/>
          </a:bodyPr>
          <a:lstStyle/>
          <a:p>
            <a:r>
              <a:rPr lang="cs-CZ" b="1" dirty="0" smtClean="0">
                <a:latin typeface="Arial Black" panose="020B0A04020102020204" pitchFamily="34" charset="0"/>
              </a:rPr>
              <a:t>FÓRUM A ANKETA ZDRAVÉHO MĚSTA TURNOVA</a:t>
            </a:r>
            <a:endParaRPr lang="cs-CZ" b="1" dirty="0">
              <a:latin typeface="Arial Black" panose="020B0A04020102020204" pitchFamily="34" charset="0"/>
            </a:endParaRPr>
          </a:p>
        </p:txBody>
      </p:sp>
      <p:sp>
        <p:nvSpPr>
          <p:cNvPr id="3" name="Podnadpis 2"/>
          <p:cNvSpPr>
            <a:spLocks noGrp="1"/>
          </p:cNvSpPr>
          <p:nvPr>
            <p:ph type="subTitle" idx="1"/>
          </p:nvPr>
        </p:nvSpPr>
        <p:spPr>
          <a:xfrm>
            <a:off x="1403648" y="4581128"/>
            <a:ext cx="6512768" cy="838944"/>
          </a:xfrm>
        </p:spPr>
        <p:style>
          <a:lnRef idx="2">
            <a:schemeClr val="accent3"/>
          </a:lnRef>
          <a:fillRef idx="1">
            <a:schemeClr val="lt1"/>
          </a:fillRef>
          <a:effectRef idx="0">
            <a:schemeClr val="accent3"/>
          </a:effectRef>
          <a:fontRef idx="minor">
            <a:schemeClr val="dk1"/>
          </a:fontRef>
        </p:style>
        <p:txBody>
          <a:bodyPr>
            <a:normAutofit/>
          </a:bodyPr>
          <a:lstStyle/>
          <a:p>
            <a:r>
              <a:rPr lang="cs-CZ" sz="4400" i="1" dirty="0" smtClean="0">
                <a:latin typeface="Arial Black" panose="020B0A04020102020204" pitchFamily="34" charset="0"/>
              </a:rPr>
              <a:t>Výstupy z roku 2014</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61" y="188640"/>
            <a:ext cx="860986" cy="1080000"/>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71415"/>
            <a:ext cx="1676400" cy="1314450"/>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15481"/>
            <a:ext cx="1677985" cy="1368000"/>
          </a:xfrm>
          <a:prstGeom prst="rect">
            <a:avLst/>
          </a:prstGeom>
        </p:spPr>
      </p:pic>
    </p:spTree>
    <p:extLst>
      <p:ext uri="{BB962C8B-B14F-4D97-AF65-F5344CB8AC3E}">
        <p14:creationId xmlns:p14="http://schemas.microsoft.com/office/powerpoint/2010/main" val="1695311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932" y="188640"/>
            <a:ext cx="573990" cy="72000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772" y="109922"/>
            <a:ext cx="918262" cy="720000"/>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152640"/>
            <a:ext cx="927308" cy="756000"/>
          </a:xfrm>
          <a:prstGeom prst="rect">
            <a:avLst/>
          </a:prstGeom>
        </p:spPr>
      </p:pic>
      <p:sp>
        <p:nvSpPr>
          <p:cNvPr id="5" name="TextovéPole 4"/>
          <p:cNvSpPr txBox="1"/>
          <p:nvPr/>
        </p:nvSpPr>
        <p:spPr>
          <a:xfrm>
            <a:off x="486455" y="908640"/>
            <a:ext cx="8064896" cy="8156079"/>
          </a:xfrm>
          <a:prstGeom prst="rect">
            <a:avLst/>
          </a:prstGeom>
          <a:noFill/>
        </p:spPr>
        <p:txBody>
          <a:bodyPr wrap="square" rtlCol="0">
            <a:spAutoFit/>
          </a:bodyPr>
          <a:lstStyle/>
          <a:p>
            <a:pPr algn="ctr"/>
            <a:r>
              <a:rPr lang="cs-CZ" sz="2400" u="sng" dirty="0">
                <a:latin typeface="Arial Black" panose="020B0A04020102020204" pitchFamily="34" charset="0"/>
              </a:rPr>
              <a:t>Další výstupy:</a:t>
            </a:r>
          </a:p>
          <a:p>
            <a:pPr algn="ctr"/>
            <a:r>
              <a:rPr lang="cs-CZ" sz="1400" dirty="0">
                <a:latin typeface="Arial" panose="020B0604020202020204" pitchFamily="34" charset="0"/>
                <a:cs typeface="Arial" panose="020B0604020202020204" pitchFamily="34" charset="0"/>
              </a:rPr>
              <a:t>(bez prioritního určení obyvatel)</a:t>
            </a:r>
          </a:p>
          <a:p>
            <a:pPr algn="ctr"/>
            <a:endParaRPr lang="cs-CZ" u="sng" dirty="0">
              <a:latin typeface="Arial Black" panose="020B0A04020102020204" pitchFamily="34" charset="0"/>
            </a:endParaRPr>
          </a:p>
          <a:p>
            <a:pPr marL="285750" indent="-285750">
              <a:buFont typeface="Arial" panose="020B0604020202020204" pitchFamily="34" charset="0"/>
              <a:buChar char="•"/>
            </a:pPr>
            <a:r>
              <a:rPr lang="cs-CZ" dirty="0" smtClean="0">
                <a:latin typeface="Arial Black" panose="020B0A04020102020204" pitchFamily="34" charset="0"/>
              </a:rPr>
              <a:t>Odstranit </a:t>
            </a:r>
            <a:r>
              <a:rPr lang="cs-CZ" dirty="0">
                <a:latin typeface="Arial Black" panose="020B0A04020102020204" pitchFamily="34" charset="0"/>
              </a:rPr>
              <a:t>vlhkost v ZŠ Žižkova </a:t>
            </a:r>
            <a:r>
              <a:rPr lang="cs-CZ" dirty="0">
                <a:latin typeface="Arial" panose="020B0604020202020204" pitchFamily="34" charset="0"/>
                <a:cs typeface="Arial" panose="020B0604020202020204" pitchFamily="34" charset="0"/>
              </a:rPr>
              <a:t>(na základě rozhodnut RM z března 2016 byla zadána oprava střechy v ZŠ Žižkova zhotoviteli</a:t>
            </a:r>
            <a:r>
              <a:rPr lang="cs-CZ"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cs-CZ" dirty="0">
              <a:latin typeface="Arial" panose="020B0604020202020204" pitchFamily="34" charset="0"/>
              <a:cs typeface="Arial" panose="020B0604020202020204" pitchFamily="34" charset="0"/>
            </a:endParaRPr>
          </a:p>
          <a:p>
            <a:endParaRPr lang="cs-CZ" dirty="0">
              <a:latin typeface="Arial Black" panose="020B0A04020102020204" pitchFamily="34" charset="0"/>
            </a:endParaRPr>
          </a:p>
          <a:p>
            <a:endParaRPr lang="cs-CZ" dirty="0" smtClean="0">
              <a:latin typeface="Arial Black" panose="020B0A04020102020204" pitchFamily="34" charset="0"/>
              <a:cs typeface="Arial" panose="020B0604020202020204" pitchFamily="34" charset="0"/>
            </a:endParaRPr>
          </a:p>
          <a:p>
            <a:endParaRPr lang="cs-CZ" dirty="0">
              <a:latin typeface="Arial Black" panose="020B0A04020102020204" pitchFamily="34" charset="0"/>
              <a:cs typeface="Arial" panose="020B0604020202020204" pitchFamily="34" charset="0"/>
            </a:endParaRPr>
          </a:p>
          <a:p>
            <a:endParaRPr lang="cs-CZ"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cs-CZ"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cs-CZ"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cs-CZ" dirty="0" smtClean="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dirty="0">
                <a:latin typeface="Arial Black" panose="020B0A04020102020204" pitchFamily="34" charset="0"/>
              </a:rPr>
              <a:t>Řešit zápach z Juty </a:t>
            </a:r>
            <a:r>
              <a:rPr lang="cs-CZ" dirty="0">
                <a:latin typeface="Arial" panose="020B0604020202020204" pitchFamily="34" charset="0"/>
                <a:cs typeface="Arial" panose="020B0604020202020204" pitchFamily="34" charset="0"/>
              </a:rPr>
              <a:t>(po nevyhovujících krocích nasměrováním výparů z výroby bylo v červnu 2016 instalováno zařízení do zkušebního provozu na odstranění zápachu</a:t>
            </a:r>
            <a:r>
              <a:rPr lang="cs-CZ"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cs-CZ" dirty="0">
              <a:latin typeface="Arial Black" panose="020B0A04020102020204" pitchFamily="34" charset="0"/>
            </a:endParaRPr>
          </a:p>
          <a:p>
            <a:pPr marL="285750" indent="-285750">
              <a:buFont typeface="Arial" panose="020B0604020202020204" pitchFamily="34" charset="0"/>
              <a:buChar char="•"/>
            </a:pPr>
            <a:endParaRPr lang="cs-CZ"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cs-CZ" dirty="0">
              <a:latin typeface="Arial Black" panose="020B0A04020102020204" pitchFamily="34" charset="0"/>
            </a:endParaRPr>
          </a:p>
          <a:p>
            <a:pPr marL="285750" indent="-285750">
              <a:buFont typeface="Arial" panose="020B0604020202020204" pitchFamily="34" charset="0"/>
              <a:buChar char="•"/>
            </a:pPr>
            <a:endParaRPr lang="cs-CZ" dirty="0" smtClean="0">
              <a:latin typeface="Arial Black" panose="020B0A04020102020204" pitchFamily="34" charset="0"/>
            </a:endParaRPr>
          </a:p>
          <a:p>
            <a:pPr marL="285750" indent="-285750">
              <a:buFont typeface="Arial" panose="020B0604020202020204" pitchFamily="34" charset="0"/>
              <a:buChar char="•"/>
            </a:pPr>
            <a:endParaRPr lang="cs-CZ" dirty="0">
              <a:latin typeface="Arial Black" panose="020B0A04020102020204" pitchFamily="34" charset="0"/>
            </a:endParaRPr>
          </a:p>
          <a:p>
            <a:pPr marL="285750" indent="-285750">
              <a:buFont typeface="Arial" panose="020B0604020202020204" pitchFamily="34" charset="0"/>
              <a:buChar char="•"/>
            </a:pPr>
            <a:endParaRPr lang="cs-CZ" dirty="0" smtClean="0">
              <a:latin typeface="Arial Black" panose="020B0A04020102020204" pitchFamily="34" charset="0"/>
            </a:endParaRPr>
          </a:p>
          <a:p>
            <a:pPr marL="285750" indent="-285750">
              <a:buFont typeface="Arial" panose="020B0604020202020204" pitchFamily="34" charset="0"/>
              <a:buChar char="•"/>
            </a:pPr>
            <a:endParaRPr lang="cs-CZ" dirty="0" smtClean="0">
              <a:latin typeface="Arial Black" panose="020B0A04020102020204" pitchFamily="34" charset="0"/>
            </a:endParaRPr>
          </a:p>
          <a:p>
            <a:pPr marL="285750" indent="-285750">
              <a:buFont typeface="Arial" panose="020B0604020202020204" pitchFamily="34" charset="0"/>
              <a:buChar char="•"/>
            </a:pPr>
            <a:endParaRPr lang="cs-CZ" dirty="0" smtClean="0">
              <a:latin typeface="Arial Black" panose="020B0A04020102020204" pitchFamily="34" charset="0"/>
            </a:endParaRPr>
          </a:p>
          <a:p>
            <a:pPr marL="285750" indent="-285750">
              <a:buFont typeface="Arial" panose="020B0604020202020204" pitchFamily="34" charset="0"/>
              <a:buChar char="•"/>
            </a:pPr>
            <a:endParaRPr lang="cs-CZ" dirty="0" smtClean="0">
              <a:latin typeface="Arial Black" panose="020B0A04020102020204" pitchFamily="34" charset="0"/>
            </a:endParaRPr>
          </a:p>
          <a:p>
            <a:pPr marL="285750" indent="-285750">
              <a:buFont typeface="Arial" panose="020B0604020202020204" pitchFamily="34" charset="0"/>
              <a:buChar char="•"/>
            </a:pPr>
            <a:endParaRPr lang="cs-CZ" dirty="0" smtClean="0">
              <a:latin typeface="Arial Black" panose="020B0A04020102020204" pitchFamily="34" charset="0"/>
            </a:endParaRPr>
          </a:p>
          <a:p>
            <a:pPr marL="285750" indent="-285750">
              <a:buFont typeface="Arial" panose="020B0604020202020204" pitchFamily="34" charset="0"/>
              <a:buChar char="•"/>
            </a:pPr>
            <a:endParaRPr lang="cs-CZ" dirty="0">
              <a:latin typeface="Arial Black" panose="020B0A04020102020204" pitchFamily="34" charset="0"/>
            </a:endParaRPr>
          </a:p>
        </p:txBody>
      </p:sp>
      <p:pic>
        <p:nvPicPr>
          <p:cNvPr id="2050" name="Picture 2" descr="Sportovní den - házen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4911" y="2636912"/>
            <a:ext cx="2701355" cy="1800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486455" y="2420888"/>
            <a:ext cx="5193372" cy="4524315"/>
          </a:xfrm>
          <a:prstGeom prst="rect">
            <a:avLst/>
          </a:prstGeom>
          <a:noFill/>
        </p:spPr>
        <p:txBody>
          <a:bodyPr wrap="square" rtlCol="0">
            <a:spAutoFit/>
          </a:bodyPr>
          <a:lstStyle/>
          <a:p>
            <a:pPr marL="285750" indent="-285750">
              <a:buFont typeface="Arial" panose="020B0604020202020204" pitchFamily="34" charset="0"/>
              <a:buChar char="•"/>
            </a:pPr>
            <a:endParaRPr lang="cs-CZ"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dirty="0">
                <a:latin typeface="Arial Black" panose="020B0A04020102020204" pitchFamily="34" charset="0"/>
              </a:rPr>
              <a:t>Řešení nízké pohybové aktivity populace včetně dětí </a:t>
            </a:r>
            <a:r>
              <a:rPr lang="cs-CZ" dirty="0">
                <a:latin typeface="Arial" panose="020B0604020202020204" pitchFamily="34" charset="0"/>
                <a:cs typeface="Arial" panose="020B0604020202020204" pitchFamily="34" charset="0"/>
              </a:rPr>
              <a:t>(pořádání náborových aktivit sportovních klubů i v rámci školních akcí. Pořádání kampaní a spolupráce s volnočasovými a neziskovými subjekty. Pořádání sportovních dnů pro žáky ZŠ</a:t>
            </a:r>
            <a:r>
              <a:rPr lang="cs-CZ" dirty="0" smtClean="0">
                <a:latin typeface="Arial" panose="020B0604020202020204" pitchFamily="34" charset="0"/>
                <a:cs typeface="Arial" panose="020B0604020202020204" pitchFamily="34" charset="0"/>
              </a:rPr>
              <a:t>)</a:t>
            </a:r>
            <a:endParaRPr lang="cs-CZ"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cs-CZ" dirty="0">
              <a:latin typeface="Arial Black" panose="020B0A04020102020204" pitchFamily="34" charset="0"/>
            </a:endParaRPr>
          </a:p>
          <a:p>
            <a:pPr marL="285750" indent="-285750">
              <a:buFont typeface="Arial" panose="020B0604020202020204" pitchFamily="34" charset="0"/>
              <a:buChar char="•"/>
            </a:pPr>
            <a:endParaRPr lang="cs-CZ" dirty="0" smtClean="0">
              <a:latin typeface="Arial Black" panose="020B0A04020102020204" pitchFamily="34" charset="0"/>
            </a:endParaRPr>
          </a:p>
          <a:p>
            <a:pPr marL="285750" indent="-285750">
              <a:buFont typeface="Arial" panose="020B0604020202020204" pitchFamily="34" charset="0"/>
              <a:buChar char="•"/>
            </a:pPr>
            <a:endParaRPr lang="cs-CZ" dirty="0">
              <a:latin typeface="Arial Black" panose="020B0A04020102020204" pitchFamily="34" charset="0"/>
            </a:endParaRPr>
          </a:p>
          <a:p>
            <a:pPr marL="285750" indent="-285750">
              <a:buFont typeface="Arial" panose="020B0604020202020204" pitchFamily="34" charset="0"/>
              <a:buChar char="•"/>
            </a:pPr>
            <a:endParaRPr lang="cs-CZ" dirty="0" smtClean="0">
              <a:latin typeface="Arial Black" panose="020B0A04020102020204" pitchFamily="34" charset="0"/>
            </a:endParaRPr>
          </a:p>
          <a:p>
            <a:pPr marL="285750" indent="-285750">
              <a:buFont typeface="Arial" panose="020B0604020202020204" pitchFamily="34" charset="0"/>
              <a:buChar char="•"/>
            </a:pPr>
            <a:endParaRPr lang="cs-CZ" dirty="0" smtClean="0">
              <a:latin typeface="Arial Black" panose="020B0A04020102020204" pitchFamily="34" charset="0"/>
            </a:endParaRPr>
          </a:p>
          <a:p>
            <a:pPr marL="285750" indent="-285750">
              <a:buFont typeface="Arial" panose="020B0604020202020204" pitchFamily="34" charset="0"/>
              <a:buChar char="•"/>
            </a:pPr>
            <a:endParaRPr lang="cs-CZ" dirty="0" smtClean="0">
              <a:latin typeface="Arial Black" panose="020B0A04020102020204" pitchFamily="34" charset="0"/>
            </a:endParaRPr>
          </a:p>
          <a:p>
            <a:pPr marL="285750" indent="-285750">
              <a:buFont typeface="Arial" panose="020B0604020202020204" pitchFamily="34" charset="0"/>
              <a:buChar char="•"/>
            </a:pPr>
            <a:endParaRPr lang="cs-CZ" dirty="0" smtClean="0">
              <a:latin typeface="Arial Black" panose="020B0A04020102020204" pitchFamily="34" charset="0"/>
            </a:endParaRPr>
          </a:p>
          <a:p>
            <a:pPr marL="285750" indent="-285750">
              <a:buFont typeface="Arial" panose="020B0604020202020204" pitchFamily="34" charset="0"/>
              <a:buChar char="•"/>
            </a:pPr>
            <a:endParaRPr lang="cs-CZ" dirty="0" smtClean="0">
              <a:latin typeface="Arial Black" panose="020B0A04020102020204" pitchFamily="34" charset="0"/>
            </a:endParaRPr>
          </a:p>
          <a:p>
            <a:pPr marL="285750" indent="-285750">
              <a:buFont typeface="Arial" panose="020B0604020202020204" pitchFamily="34" charset="0"/>
              <a:buChar char="•"/>
            </a:pPr>
            <a:endParaRPr lang="cs-CZ" dirty="0">
              <a:latin typeface="Arial Black" panose="020B0A04020102020204" pitchFamily="34" charset="0"/>
            </a:endParaRPr>
          </a:p>
        </p:txBody>
      </p:sp>
    </p:spTree>
    <p:extLst>
      <p:ext uri="{BB962C8B-B14F-4D97-AF65-F5344CB8AC3E}">
        <p14:creationId xmlns:p14="http://schemas.microsoft.com/office/powerpoint/2010/main" val="2164835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932" y="188640"/>
            <a:ext cx="573990" cy="720000"/>
          </a:xfrm>
          <a:prstGeom prst="rect">
            <a:avLst/>
          </a:prstGeom>
        </p:spPr>
      </p:pic>
      <p:pic>
        <p:nvPicPr>
          <p:cNvPr id="10" name="Obráze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772" y="109922"/>
            <a:ext cx="918262" cy="720000"/>
          </a:xfrm>
          <a:prstGeom prst="rect">
            <a:avLst/>
          </a:prstGeom>
        </p:spPr>
      </p:pic>
      <p:pic>
        <p:nvPicPr>
          <p:cNvPr id="11" name="Obráze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152640"/>
            <a:ext cx="927308" cy="756000"/>
          </a:xfrm>
          <a:prstGeom prst="rect">
            <a:avLst/>
          </a:prstGeom>
        </p:spPr>
      </p:pic>
      <p:sp>
        <p:nvSpPr>
          <p:cNvPr id="13" name="TextovéPole 12"/>
          <p:cNvSpPr txBox="1"/>
          <p:nvPr/>
        </p:nvSpPr>
        <p:spPr>
          <a:xfrm>
            <a:off x="539552" y="1556792"/>
            <a:ext cx="7848872" cy="3693319"/>
          </a:xfrm>
          <a:prstGeom prst="rect">
            <a:avLst/>
          </a:prstGeom>
          <a:noFill/>
        </p:spPr>
        <p:txBody>
          <a:bodyPr wrap="square" rtlCol="0">
            <a:spAutoFit/>
          </a:bodyPr>
          <a:lstStyle/>
          <a:p>
            <a:pPr algn="ctr"/>
            <a:r>
              <a:rPr lang="cs-CZ" sz="2400" dirty="0" smtClean="0">
                <a:latin typeface="Arial Black" panose="020B0A04020102020204" pitchFamily="34" charset="0"/>
              </a:rPr>
              <a:t>5P Turnova 2014 definované účastníky</a:t>
            </a:r>
          </a:p>
          <a:p>
            <a:pPr algn="ctr"/>
            <a:r>
              <a:rPr lang="cs-CZ" sz="2400" dirty="0" smtClean="0">
                <a:latin typeface="Arial Black" panose="020B0A04020102020204" pitchFamily="34" charset="0"/>
              </a:rPr>
              <a:t> fóra a respondenty ankety:</a:t>
            </a:r>
          </a:p>
          <a:p>
            <a:pPr algn="ctr"/>
            <a:endParaRPr lang="cs-CZ" sz="2400" dirty="0" smtClean="0">
              <a:latin typeface="Arial Black" panose="020B0A04020102020204" pitchFamily="34" charset="0"/>
            </a:endParaRPr>
          </a:p>
          <a:p>
            <a:pPr marL="342900" indent="-342900">
              <a:lnSpc>
                <a:spcPct val="150000"/>
              </a:lnSpc>
              <a:buFont typeface="+mj-lt"/>
              <a:buAutoNum type="arabicPeriod"/>
            </a:pPr>
            <a:r>
              <a:rPr lang="cs-CZ" dirty="0">
                <a:latin typeface="Arial Black" panose="020B0A04020102020204" pitchFamily="34" charset="0"/>
              </a:rPr>
              <a:t>r</a:t>
            </a:r>
            <a:r>
              <a:rPr lang="cs-CZ" dirty="0" smtClean="0">
                <a:latin typeface="Arial Black" panose="020B0A04020102020204" pitchFamily="34" charset="0"/>
              </a:rPr>
              <a:t>egulace průmyslové zóny </a:t>
            </a:r>
            <a:r>
              <a:rPr lang="cs-CZ" dirty="0" err="1" smtClean="0">
                <a:latin typeface="Arial Black" panose="020B0A04020102020204" pitchFamily="34" charset="0"/>
              </a:rPr>
              <a:t>Vesecko</a:t>
            </a:r>
            <a:endParaRPr lang="cs-CZ" dirty="0" smtClean="0">
              <a:latin typeface="Arial Black" panose="020B0A04020102020204" pitchFamily="34" charset="0"/>
            </a:endParaRPr>
          </a:p>
          <a:p>
            <a:pPr marL="342900" indent="-342900">
              <a:lnSpc>
                <a:spcPct val="150000"/>
              </a:lnSpc>
              <a:buFont typeface="+mj-lt"/>
              <a:buAutoNum type="arabicPeriod"/>
            </a:pPr>
            <a:r>
              <a:rPr lang="cs-CZ" dirty="0">
                <a:latin typeface="Arial Black" panose="020B0A04020102020204" pitchFamily="34" charset="0"/>
              </a:rPr>
              <a:t>n</a:t>
            </a:r>
            <a:r>
              <a:rPr lang="cs-CZ" dirty="0" smtClean="0">
                <a:latin typeface="Arial Black" panose="020B0A04020102020204" pitchFamily="34" charset="0"/>
              </a:rPr>
              <a:t>estavět zimní stadion</a:t>
            </a:r>
          </a:p>
          <a:p>
            <a:pPr marL="342900" indent="-342900">
              <a:lnSpc>
                <a:spcPct val="150000"/>
              </a:lnSpc>
              <a:buFont typeface="+mj-lt"/>
              <a:buAutoNum type="arabicPeriod"/>
            </a:pPr>
            <a:r>
              <a:rPr lang="cs-CZ" dirty="0" smtClean="0">
                <a:latin typeface="Arial Black" panose="020B0A04020102020204" pitchFamily="34" charset="0"/>
              </a:rPr>
              <a:t>zbudovat přístup k nákupnímu centru u </a:t>
            </a:r>
            <a:r>
              <a:rPr lang="cs-CZ" dirty="0" err="1" smtClean="0">
                <a:latin typeface="Arial Black" panose="020B0A04020102020204" pitchFamily="34" charset="0"/>
              </a:rPr>
              <a:t>Lidlu</a:t>
            </a:r>
            <a:r>
              <a:rPr lang="cs-CZ" dirty="0" smtClean="0">
                <a:latin typeface="Arial Black" panose="020B0A04020102020204" pitchFamily="34" charset="0"/>
              </a:rPr>
              <a:t> a Kontaktu</a:t>
            </a:r>
          </a:p>
          <a:p>
            <a:pPr marL="342900" indent="-342900">
              <a:lnSpc>
                <a:spcPct val="150000"/>
              </a:lnSpc>
              <a:buFont typeface="+mj-lt"/>
              <a:buAutoNum type="arabicPeriod"/>
            </a:pPr>
            <a:r>
              <a:rPr lang="cs-CZ" dirty="0" smtClean="0">
                <a:latin typeface="Arial Black" panose="020B0A04020102020204" pitchFamily="34" charset="0"/>
              </a:rPr>
              <a:t>Problematika kouření a drog u mládeže v městském parku</a:t>
            </a:r>
          </a:p>
          <a:p>
            <a:pPr marL="342900" indent="-342900">
              <a:lnSpc>
                <a:spcPct val="150000"/>
              </a:lnSpc>
              <a:buFont typeface="+mj-lt"/>
              <a:buAutoNum type="arabicPeriod"/>
            </a:pPr>
            <a:r>
              <a:rPr lang="cs-CZ" dirty="0" smtClean="0">
                <a:latin typeface="Arial Black" panose="020B0A04020102020204" pitchFamily="34" charset="0"/>
              </a:rPr>
              <a:t>Přístavba a vnitřní rekonstrukce ZŠ v Alešově ulici vedoucí ke vzniku multifunkčního centra</a:t>
            </a:r>
          </a:p>
        </p:txBody>
      </p:sp>
      <p:pic>
        <p:nvPicPr>
          <p:cNvPr id="15" name="Obráze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772" y="109922"/>
            <a:ext cx="918262" cy="720000"/>
          </a:xfrm>
          <a:prstGeom prst="rect">
            <a:avLst/>
          </a:prstGeom>
        </p:spPr>
      </p:pic>
    </p:spTree>
    <p:extLst>
      <p:ext uri="{BB962C8B-B14F-4D97-AF65-F5344CB8AC3E}">
        <p14:creationId xmlns:p14="http://schemas.microsoft.com/office/powerpoint/2010/main" val="3833155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932" y="188640"/>
            <a:ext cx="573990" cy="72000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772" y="109922"/>
            <a:ext cx="918262" cy="720000"/>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152640"/>
            <a:ext cx="927308" cy="756000"/>
          </a:xfrm>
          <a:prstGeom prst="rect">
            <a:avLst/>
          </a:prstGeom>
        </p:spPr>
      </p:pic>
      <p:sp>
        <p:nvSpPr>
          <p:cNvPr id="6" name="TextovéPole 5"/>
          <p:cNvSpPr txBox="1"/>
          <p:nvPr/>
        </p:nvSpPr>
        <p:spPr>
          <a:xfrm>
            <a:off x="467544" y="1196752"/>
            <a:ext cx="8200116" cy="3970318"/>
          </a:xfrm>
          <a:prstGeom prst="rect">
            <a:avLst/>
          </a:prstGeom>
          <a:noFill/>
        </p:spPr>
        <p:txBody>
          <a:bodyPr wrap="square" rtlCol="0">
            <a:spAutoFit/>
          </a:bodyPr>
          <a:lstStyle/>
          <a:p>
            <a:pPr algn="ctr"/>
            <a:r>
              <a:rPr lang="cs-CZ" b="1" u="sng" dirty="0" smtClean="0">
                <a:latin typeface="Arial Black" panose="020B0A04020102020204" pitchFamily="34" charset="0"/>
              </a:rPr>
              <a:t>1. Regulace </a:t>
            </a:r>
            <a:r>
              <a:rPr lang="cs-CZ" b="1" u="sng" dirty="0" smtClean="0">
                <a:latin typeface="Arial Black" panose="020B0A04020102020204" pitchFamily="34" charset="0"/>
              </a:rPr>
              <a:t>průmyslové zóny </a:t>
            </a:r>
            <a:r>
              <a:rPr lang="cs-CZ" b="1" u="sng" dirty="0" err="1" smtClean="0">
                <a:latin typeface="Arial Black" panose="020B0A04020102020204" pitchFamily="34" charset="0"/>
              </a:rPr>
              <a:t>Vesecko</a:t>
            </a:r>
            <a:endParaRPr lang="cs-CZ" b="1" u="sng" dirty="0" smtClean="0">
              <a:latin typeface="Arial Black" panose="020B0A04020102020204" pitchFamily="34" charset="0"/>
            </a:endParaRPr>
          </a:p>
          <a:p>
            <a:pPr algn="ctr"/>
            <a:endParaRPr lang="cs-CZ" b="1" u="sng" dirty="0">
              <a:latin typeface="Arial Black" panose="020B0A04020102020204" pitchFamily="34" charset="0"/>
            </a:endParaRPr>
          </a:p>
          <a:p>
            <a:pPr algn="ctr"/>
            <a:endParaRPr lang="cs-CZ" b="1" dirty="0">
              <a:latin typeface="Arial Black" panose="020B0A04020102020204" pitchFamily="34" charset="0"/>
            </a:endParaRPr>
          </a:p>
          <a:p>
            <a:pPr marL="285750" indent="-285750">
              <a:buFont typeface="Arial" panose="020B0604020202020204" pitchFamily="34" charset="0"/>
              <a:buChar char="•"/>
            </a:pPr>
            <a:r>
              <a:rPr lang="cs-CZ" b="1" dirty="0" smtClean="0">
                <a:latin typeface="Arial" panose="020B0604020202020204" pitchFamily="34" charset="0"/>
                <a:cs typeface="Arial" panose="020B0604020202020204" pitchFamily="34" charset="0"/>
              </a:rPr>
              <a:t>Průmyslová zóna </a:t>
            </a:r>
            <a:r>
              <a:rPr lang="cs-CZ" b="1" dirty="0" err="1" smtClean="0">
                <a:latin typeface="Arial" panose="020B0604020202020204" pitchFamily="34" charset="0"/>
                <a:cs typeface="Arial" panose="020B0604020202020204" pitchFamily="34" charset="0"/>
              </a:rPr>
              <a:t>Vesecko</a:t>
            </a:r>
            <a:r>
              <a:rPr lang="cs-CZ" b="1" dirty="0" smtClean="0">
                <a:latin typeface="Arial" panose="020B0604020202020204" pitchFamily="34" charset="0"/>
                <a:cs typeface="Arial" panose="020B0604020202020204" pitchFamily="34" charset="0"/>
              </a:rPr>
              <a:t> byla </a:t>
            </a:r>
            <a:r>
              <a:rPr lang="cs-CZ" b="1" dirty="0" smtClean="0">
                <a:latin typeface="Arial Black" panose="020B0A04020102020204" pitchFamily="34" charset="0"/>
              </a:rPr>
              <a:t>do června 2014</a:t>
            </a:r>
            <a:r>
              <a:rPr lang="cs-CZ" b="1" dirty="0" smtClean="0">
                <a:latin typeface="Arial" panose="020B0604020202020204" pitchFamily="34" charset="0"/>
                <a:cs typeface="Arial" panose="020B0604020202020204" pitchFamily="34" charset="0"/>
              </a:rPr>
              <a:t> upravena </a:t>
            </a:r>
            <a:r>
              <a:rPr lang="cs-CZ" b="1" dirty="0" smtClean="0">
                <a:latin typeface="Arial Black" panose="020B0A04020102020204" pitchFamily="34" charset="0"/>
              </a:rPr>
              <a:t>Regulačním plánem</a:t>
            </a:r>
          </a:p>
          <a:p>
            <a:endParaRPr lang="cs-CZ" b="1" dirty="0">
              <a:latin typeface="Arial Black" panose="020B0A04020102020204" pitchFamily="34" charset="0"/>
            </a:endParaRPr>
          </a:p>
          <a:p>
            <a:pPr marL="285750" indent="-285750">
              <a:buFont typeface="Arial" panose="020B0604020202020204" pitchFamily="34" charset="0"/>
              <a:buChar char="•"/>
            </a:pPr>
            <a:r>
              <a:rPr lang="cs-CZ" b="1" dirty="0" smtClean="0">
                <a:latin typeface="Arial Black" panose="020B0A04020102020204" pitchFamily="34" charset="0"/>
              </a:rPr>
              <a:t>Od července 2014 </a:t>
            </a:r>
            <a:r>
              <a:rPr lang="cs-CZ" b="1" dirty="0" smtClean="0">
                <a:latin typeface="Arial" panose="020B0604020202020204" pitchFamily="34" charset="0"/>
                <a:cs typeface="Arial" panose="020B0604020202020204" pitchFamily="34" charset="0"/>
              </a:rPr>
              <a:t>platí regulace podle </a:t>
            </a:r>
            <a:r>
              <a:rPr lang="cs-CZ" b="1" dirty="0" smtClean="0">
                <a:latin typeface="Arial Black" panose="020B0A04020102020204" pitchFamily="34" charset="0"/>
              </a:rPr>
              <a:t>Územního plánu Turnov</a:t>
            </a:r>
          </a:p>
          <a:p>
            <a:pPr algn="ctr"/>
            <a:endParaRPr lang="cs-CZ" b="1" dirty="0" smtClean="0">
              <a:latin typeface="Arial Black" panose="020B0A04020102020204" pitchFamily="34" charset="0"/>
            </a:endParaRPr>
          </a:p>
          <a:p>
            <a:pPr algn="ctr"/>
            <a:endParaRPr lang="cs-CZ" b="1" dirty="0">
              <a:latin typeface="Arial Black" panose="020B0A04020102020204" pitchFamily="34" charset="0"/>
            </a:endParaRPr>
          </a:p>
          <a:p>
            <a:pPr algn="ctr"/>
            <a:endParaRPr lang="cs-CZ" b="1" dirty="0" smtClean="0">
              <a:latin typeface="Arial Black" panose="020B0A04020102020204" pitchFamily="34" charset="0"/>
            </a:endParaRPr>
          </a:p>
          <a:p>
            <a:pPr algn="ctr"/>
            <a:endParaRPr lang="cs-CZ" b="1" dirty="0">
              <a:latin typeface="Arial Black" panose="020B0A04020102020204" pitchFamily="34" charset="0"/>
            </a:endParaRPr>
          </a:p>
          <a:p>
            <a:pPr algn="ctr"/>
            <a:endParaRPr lang="cs-CZ" b="1" dirty="0" smtClean="0">
              <a:latin typeface="Arial Black" panose="020B0A04020102020204" pitchFamily="34" charset="0"/>
            </a:endParaRPr>
          </a:p>
          <a:p>
            <a:pPr algn="ctr"/>
            <a:endParaRPr lang="cs-CZ" b="1" dirty="0">
              <a:latin typeface="Arial Black" panose="020B0A04020102020204" pitchFamily="34" charset="0"/>
            </a:endParaRPr>
          </a:p>
          <a:p>
            <a:pPr algn="ctr"/>
            <a:endParaRPr lang="cs-CZ" b="1" dirty="0">
              <a:latin typeface="Arial Black" panose="020B0A04020102020204" pitchFamily="34" charset="0"/>
            </a:endParaRPr>
          </a:p>
        </p:txBody>
      </p:sp>
      <p:pic>
        <p:nvPicPr>
          <p:cNvPr id="1028" name="Picture 4" descr="ilustra&amp;ccaron;ní obráze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4005064"/>
            <a:ext cx="2376264" cy="17884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 pozadí haly pr&amp;uring;myslové zóny Vesecko"/>
          <p:cNvPicPr>
            <a:picLocks noChangeAspect="1" noChangeArrowheads="1"/>
          </p:cNvPicPr>
          <p:nvPr/>
        </p:nvPicPr>
        <p:blipFill rotWithShape="1">
          <a:blip r:embed="rId6">
            <a:extLst>
              <a:ext uri="{28A0092B-C50C-407E-A947-70E740481C1C}">
                <a14:useLocalDpi xmlns:a14="http://schemas.microsoft.com/office/drawing/2010/main" val="0"/>
              </a:ext>
            </a:extLst>
          </a:blip>
          <a:srcRect r="6762" b="30457"/>
          <a:stretch/>
        </p:blipFill>
        <p:spPr bwMode="auto">
          <a:xfrm>
            <a:off x="4567602" y="4001055"/>
            <a:ext cx="3604798" cy="1792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225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932" y="188640"/>
            <a:ext cx="573990" cy="720000"/>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772" y="109922"/>
            <a:ext cx="918262" cy="720000"/>
          </a:xfrm>
          <a:prstGeom prst="rect">
            <a:avLst/>
          </a:prstGeom>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152640"/>
            <a:ext cx="927308" cy="756000"/>
          </a:xfrm>
          <a:prstGeom prst="rect">
            <a:avLst/>
          </a:prstGeom>
        </p:spPr>
      </p:pic>
      <p:sp>
        <p:nvSpPr>
          <p:cNvPr id="8" name="TextovéPole 7"/>
          <p:cNvSpPr txBox="1"/>
          <p:nvPr/>
        </p:nvSpPr>
        <p:spPr>
          <a:xfrm>
            <a:off x="367933" y="1124744"/>
            <a:ext cx="8092499" cy="2862322"/>
          </a:xfrm>
          <a:prstGeom prst="rect">
            <a:avLst/>
          </a:prstGeom>
          <a:noFill/>
        </p:spPr>
        <p:txBody>
          <a:bodyPr wrap="square" rtlCol="0">
            <a:spAutoFit/>
          </a:bodyPr>
          <a:lstStyle/>
          <a:p>
            <a:pPr algn="ctr"/>
            <a:r>
              <a:rPr lang="cs-CZ" u="sng" dirty="0" smtClean="0">
                <a:latin typeface="Arial Black" panose="020B0A04020102020204" pitchFamily="34" charset="0"/>
              </a:rPr>
              <a:t>2. Nestavět </a:t>
            </a:r>
            <a:r>
              <a:rPr lang="cs-CZ" u="sng" dirty="0" smtClean="0">
                <a:latin typeface="Arial Black" panose="020B0A04020102020204" pitchFamily="34" charset="0"/>
              </a:rPr>
              <a:t>zimní stadion</a:t>
            </a:r>
          </a:p>
          <a:p>
            <a:pPr algn="ctr"/>
            <a:endParaRPr lang="cs-CZ" u="sng" dirty="0" smtClean="0">
              <a:latin typeface="Arial Black" panose="020B0A04020102020204" pitchFamily="34" charset="0"/>
            </a:endParaRPr>
          </a:p>
          <a:p>
            <a:pPr marL="285750" indent="-285750">
              <a:buFont typeface="Arial" panose="020B0604020202020204" pitchFamily="34" charset="0"/>
              <a:buChar char="•"/>
            </a:pPr>
            <a:r>
              <a:rPr lang="cs-CZ" dirty="0">
                <a:latin typeface="Arial Black" panose="020B0A04020102020204" pitchFamily="34" charset="0"/>
              </a:rPr>
              <a:t>r</a:t>
            </a:r>
            <a:r>
              <a:rPr lang="cs-CZ" dirty="0" smtClean="0">
                <a:latin typeface="Arial Black" panose="020B0A04020102020204" pitchFamily="34" charset="0"/>
              </a:rPr>
              <a:t>ozhodnutím zastupitelstva ze září 2013 – </a:t>
            </a:r>
            <a:r>
              <a:rPr lang="cs-CZ" dirty="0">
                <a:latin typeface="Arial" panose="020B0604020202020204" pitchFamily="34" charset="0"/>
                <a:cs typeface="Arial" panose="020B0604020202020204" pitchFamily="34" charset="0"/>
              </a:rPr>
              <a:t>výstavba venkovního koupaliště, infrastruktury, krytého zimního stadionu</a:t>
            </a:r>
          </a:p>
          <a:p>
            <a:pPr marL="285750" indent="-285750">
              <a:buFont typeface="Arial" panose="020B0604020202020204" pitchFamily="34" charset="0"/>
              <a:buChar char="•"/>
            </a:pPr>
            <a:r>
              <a:rPr lang="cs-CZ" dirty="0" smtClean="0">
                <a:latin typeface="Arial Black" panose="020B0A04020102020204" pitchFamily="34" charset="0"/>
              </a:rPr>
              <a:t>únor 2014 – </a:t>
            </a:r>
            <a:r>
              <a:rPr lang="cs-CZ" dirty="0">
                <a:latin typeface="Arial" panose="020B0604020202020204" pitchFamily="34" charset="0"/>
                <a:cs typeface="Arial" panose="020B0604020202020204" pitchFamily="34" charset="0"/>
              </a:rPr>
              <a:t>vyhlášení soutěže na dodavatele stavby</a:t>
            </a:r>
          </a:p>
          <a:p>
            <a:pPr marL="285750" indent="-285750">
              <a:buFont typeface="Arial" panose="020B0604020202020204" pitchFamily="34" charset="0"/>
              <a:buChar char="•"/>
            </a:pPr>
            <a:r>
              <a:rPr lang="cs-CZ" dirty="0">
                <a:latin typeface="Arial Black" panose="020B0A04020102020204" pitchFamily="34" charset="0"/>
              </a:rPr>
              <a:t>l</a:t>
            </a:r>
            <a:r>
              <a:rPr lang="cs-CZ" dirty="0" smtClean="0">
                <a:latin typeface="Arial Black" panose="020B0A04020102020204" pitchFamily="34" charset="0"/>
              </a:rPr>
              <a:t>eden 2015 - </a:t>
            </a:r>
            <a:r>
              <a:rPr lang="cs-CZ" dirty="0">
                <a:latin typeface="Arial" panose="020B0604020202020204" pitchFamily="34" charset="0"/>
                <a:cs typeface="Arial" panose="020B0604020202020204" pitchFamily="34" charset="0"/>
              </a:rPr>
              <a:t>zahájení stavby Areálu Maškova zahrada</a:t>
            </a:r>
          </a:p>
          <a:p>
            <a:pPr marL="285750" indent="-285750">
              <a:buFont typeface="Arial" panose="020B0604020202020204" pitchFamily="34" charset="0"/>
              <a:buChar char="•"/>
            </a:pPr>
            <a:r>
              <a:rPr lang="cs-CZ" dirty="0" smtClean="0">
                <a:latin typeface="Arial Black" panose="020B0A04020102020204" pitchFamily="34" charset="0"/>
              </a:rPr>
              <a:t>říjen 2015 – </a:t>
            </a:r>
            <a:r>
              <a:rPr lang="cs-CZ" dirty="0" smtClean="0">
                <a:latin typeface="Arial" panose="020B0604020202020204" pitchFamily="34" charset="0"/>
                <a:cs typeface="Arial" panose="020B0604020202020204" pitchFamily="34" charset="0"/>
              </a:rPr>
              <a:t>slavnostní otevření zimního stadionu</a:t>
            </a:r>
          </a:p>
          <a:p>
            <a:pPr marL="285750" indent="-285750">
              <a:buFont typeface="Arial" panose="020B0604020202020204" pitchFamily="34" charset="0"/>
              <a:buChar char="•"/>
            </a:pPr>
            <a:r>
              <a:rPr lang="cs-CZ" dirty="0" smtClean="0">
                <a:latin typeface="Arial Black" panose="020B0A04020102020204" pitchFamily="34" charset="0"/>
                <a:cs typeface="Arial" panose="020B0604020202020204" pitchFamily="34" charset="0"/>
              </a:rPr>
              <a:t>Návštěvnost </a:t>
            </a:r>
            <a:r>
              <a:rPr lang="cs-CZ" dirty="0">
                <a:latin typeface="Arial Black" panose="020B0A04020102020204" pitchFamily="34" charset="0"/>
                <a:cs typeface="Arial" panose="020B0604020202020204" pitchFamily="34" charset="0"/>
              </a:rPr>
              <a:t>první zkrácené </a:t>
            </a:r>
            <a:r>
              <a:rPr lang="cs-CZ" dirty="0" smtClean="0">
                <a:latin typeface="Arial Black" panose="020B0A04020102020204" pitchFamily="34" charset="0"/>
                <a:cs typeface="Arial" panose="020B0604020202020204" pitchFamily="34" charset="0"/>
              </a:rPr>
              <a:t>sezóny:</a:t>
            </a:r>
            <a:r>
              <a:rPr lang="cs-CZ" dirty="0" smtClean="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100 000 lidí </a:t>
            </a:r>
            <a:r>
              <a:rPr lang="cs-CZ" dirty="0" smtClean="0">
                <a:latin typeface="Arial" panose="020B0604020202020204" pitchFamily="34" charset="0"/>
                <a:cs typeface="Arial" panose="020B0604020202020204" pitchFamily="34" charset="0"/>
              </a:rPr>
              <a:t>(diváci, bruslaři, hokejisté a další návštěvníci stadionu); 31 500 platících bruslařů během 481 hodin </a:t>
            </a:r>
            <a:r>
              <a:rPr lang="cs-CZ" dirty="0">
                <a:latin typeface="Arial" panose="020B0604020202020204" pitchFamily="34" charset="0"/>
                <a:cs typeface="Arial" panose="020B0604020202020204" pitchFamily="34" charset="0"/>
              </a:rPr>
              <a:t>veřejného </a:t>
            </a:r>
            <a:r>
              <a:rPr lang="cs-CZ" dirty="0" smtClean="0">
                <a:latin typeface="Arial" panose="020B0604020202020204" pitchFamily="34" charset="0"/>
                <a:cs typeface="Arial" panose="020B0604020202020204" pitchFamily="34" charset="0"/>
              </a:rPr>
              <a:t>bruslení. </a:t>
            </a:r>
            <a:endParaRPr lang="cs-CZ" dirty="0">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927" y="4014862"/>
            <a:ext cx="3625836" cy="2417225"/>
          </a:xfrm>
          <a:prstGeom prst="rect">
            <a:avLst/>
          </a:prstGeom>
        </p:spPr>
      </p:pic>
      <p:pic>
        <p:nvPicPr>
          <p:cNvPr id="3" name="Obrázek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8024" y="4014862"/>
            <a:ext cx="3625839" cy="2417226"/>
          </a:xfrm>
          <a:prstGeom prst="rect">
            <a:avLst/>
          </a:prstGeom>
        </p:spPr>
      </p:pic>
    </p:spTree>
    <p:extLst>
      <p:ext uri="{BB962C8B-B14F-4D97-AF65-F5344CB8AC3E}">
        <p14:creationId xmlns:p14="http://schemas.microsoft.com/office/powerpoint/2010/main" val="3254157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932" y="188640"/>
            <a:ext cx="573990" cy="72000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772" y="109922"/>
            <a:ext cx="918262" cy="720000"/>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152640"/>
            <a:ext cx="927308" cy="756000"/>
          </a:xfrm>
          <a:prstGeom prst="rect">
            <a:avLst/>
          </a:prstGeom>
        </p:spPr>
      </p:pic>
      <p:sp>
        <p:nvSpPr>
          <p:cNvPr id="6" name="TextovéPole 5"/>
          <p:cNvSpPr txBox="1"/>
          <p:nvPr/>
        </p:nvSpPr>
        <p:spPr>
          <a:xfrm>
            <a:off x="467545" y="1403484"/>
            <a:ext cx="8127399" cy="646331"/>
          </a:xfrm>
          <a:prstGeom prst="rect">
            <a:avLst/>
          </a:prstGeom>
          <a:noFill/>
        </p:spPr>
        <p:txBody>
          <a:bodyPr wrap="square" rtlCol="0">
            <a:spAutoFit/>
          </a:bodyPr>
          <a:lstStyle/>
          <a:p>
            <a:pPr algn="ctr"/>
            <a:r>
              <a:rPr lang="cs-CZ" u="sng" dirty="0" smtClean="0">
                <a:latin typeface="Arial Black" panose="020B0A04020102020204" pitchFamily="34" charset="0"/>
              </a:rPr>
              <a:t>3. Přístup </a:t>
            </a:r>
            <a:r>
              <a:rPr lang="cs-CZ" u="sng" dirty="0" smtClean="0">
                <a:latin typeface="Arial Black" panose="020B0A04020102020204" pitchFamily="34" charset="0"/>
              </a:rPr>
              <a:t>k nákupnímu centru u </a:t>
            </a:r>
            <a:r>
              <a:rPr lang="cs-CZ" u="sng" dirty="0" err="1" smtClean="0">
                <a:latin typeface="Arial Black" panose="020B0A04020102020204" pitchFamily="34" charset="0"/>
              </a:rPr>
              <a:t>Lidlu</a:t>
            </a:r>
            <a:r>
              <a:rPr lang="cs-CZ" u="sng" dirty="0" smtClean="0">
                <a:latin typeface="Arial Black" panose="020B0A04020102020204" pitchFamily="34" charset="0"/>
              </a:rPr>
              <a:t> a Kontaktu</a:t>
            </a:r>
            <a:br>
              <a:rPr lang="cs-CZ" u="sng" dirty="0" smtClean="0">
                <a:latin typeface="Arial Black" panose="020B0A04020102020204" pitchFamily="34" charset="0"/>
              </a:rPr>
            </a:br>
            <a:endParaRPr lang="cs-CZ" u="sng" dirty="0" smtClean="0">
              <a:latin typeface="Arial Black" panose="020B0A04020102020204" pitchFamily="34" charset="0"/>
            </a:endParaRPr>
          </a:p>
        </p:txBody>
      </p:sp>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632" y="3420723"/>
            <a:ext cx="2161508" cy="2879451"/>
          </a:xfrm>
          <a:prstGeom prst="rect">
            <a:avLst/>
          </a:prstGeom>
        </p:spPr>
      </p:pic>
      <p:sp>
        <p:nvSpPr>
          <p:cNvPr id="8" name="Zástupný symbol pro obsah 7"/>
          <p:cNvSpPr>
            <a:spLocks noGrp="1"/>
          </p:cNvSpPr>
          <p:nvPr>
            <p:ph idx="1"/>
          </p:nvPr>
        </p:nvSpPr>
        <p:spPr>
          <a:xfrm>
            <a:off x="491092" y="1981833"/>
            <a:ext cx="8176567" cy="3535400"/>
          </a:xfrm>
        </p:spPr>
        <p:txBody>
          <a:bodyPr/>
          <a:lstStyle/>
          <a:p>
            <a:pPr marL="285750" indent="-285750"/>
            <a:r>
              <a:rPr lang="cs-CZ" sz="1800" dirty="0">
                <a:latin typeface="Arial Black" panose="020B0A04020102020204" pitchFamily="34" charset="0"/>
              </a:rPr>
              <a:t>vyřešení majetkových záležitostí </a:t>
            </a:r>
            <a:r>
              <a:rPr lang="cs-CZ" sz="1800" dirty="0">
                <a:latin typeface="Arial" panose="020B0604020202020204" pitchFamily="34" charset="0"/>
                <a:cs typeface="Arial" panose="020B0604020202020204" pitchFamily="34" charset="0"/>
              </a:rPr>
              <a:t>se soukromníky ulicí Jana Zajíce na Výšince a nákupním </a:t>
            </a:r>
            <a:r>
              <a:rPr lang="cs-CZ" sz="1800" dirty="0" smtClean="0">
                <a:latin typeface="Arial" panose="020B0604020202020204" pitchFamily="34" charset="0"/>
                <a:cs typeface="Arial" panose="020B0604020202020204" pitchFamily="34" charset="0"/>
              </a:rPr>
              <a:t>centrem </a:t>
            </a:r>
            <a:r>
              <a:rPr lang="cs-CZ" sz="1800" dirty="0" err="1" smtClean="0">
                <a:latin typeface="Arial" panose="020B0604020202020204" pitchFamily="34" charset="0"/>
                <a:cs typeface="Arial" panose="020B0604020202020204" pitchFamily="34" charset="0"/>
              </a:rPr>
              <a:t>Lidl</a:t>
            </a:r>
            <a:endParaRPr lang="cs-CZ" sz="1800" dirty="0" smtClean="0">
              <a:latin typeface="Arial" panose="020B0604020202020204" pitchFamily="34" charset="0"/>
              <a:cs typeface="Arial" panose="020B0604020202020204" pitchFamily="34" charset="0"/>
            </a:endParaRPr>
          </a:p>
          <a:p>
            <a:pPr marL="285750" indent="-285750"/>
            <a:endParaRPr lang="cs-CZ" sz="800" dirty="0">
              <a:latin typeface="Arial Black" panose="020B0A04020102020204" pitchFamily="34" charset="0"/>
            </a:endParaRPr>
          </a:p>
          <a:p>
            <a:pPr marL="285750" indent="-285750"/>
            <a:r>
              <a:rPr lang="cs-CZ" sz="1800" dirty="0">
                <a:latin typeface="Arial Black" panose="020B0A04020102020204" pitchFamily="34" charset="0"/>
              </a:rPr>
              <a:t>v březnu 2015 </a:t>
            </a:r>
            <a:r>
              <a:rPr lang="cs-CZ" sz="1800" dirty="0">
                <a:latin typeface="Arial" panose="020B0604020202020204" pitchFamily="34" charset="0"/>
                <a:cs typeface="Arial" panose="020B0604020202020204" pitchFamily="34" charset="0"/>
              </a:rPr>
              <a:t>došlo ke zpevnění cestičky pro pěší z </a:t>
            </a:r>
            <a:r>
              <a:rPr lang="cs-CZ" sz="1800" dirty="0" smtClean="0">
                <a:latin typeface="Arial" panose="020B0604020202020204" pitchFamily="34" charset="0"/>
                <a:cs typeface="Arial" panose="020B0604020202020204" pitchFamily="34" charset="0"/>
              </a:rPr>
              <a:t>Výšinky k </a:t>
            </a:r>
            <a:r>
              <a:rPr lang="cs-CZ" sz="1800" dirty="0">
                <a:latin typeface="Arial" panose="020B0604020202020204" pitchFamily="34" charset="0"/>
                <a:cs typeface="Arial" panose="020B0604020202020204" pitchFamily="34" charset="0"/>
              </a:rPr>
              <a:t>nákupnímu </a:t>
            </a:r>
            <a:r>
              <a:rPr lang="cs-CZ" sz="1800" dirty="0" smtClean="0">
                <a:latin typeface="Arial" panose="020B0604020202020204" pitchFamily="34" charset="0"/>
                <a:cs typeface="Arial" panose="020B0604020202020204" pitchFamily="34" charset="0"/>
              </a:rPr>
              <a:t>centru </a:t>
            </a:r>
            <a:r>
              <a:rPr lang="cs-CZ" sz="1800" dirty="0" err="1" smtClean="0">
                <a:latin typeface="Arial" panose="020B0604020202020204" pitchFamily="34" charset="0"/>
                <a:cs typeface="Arial" panose="020B0604020202020204" pitchFamily="34" charset="0"/>
              </a:rPr>
              <a:t>Lidl</a:t>
            </a:r>
            <a:endParaRPr lang="cs-CZ" sz="1800" dirty="0" smtClean="0">
              <a:latin typeface="Arial" panose="020B0604020202020204" pitchFamily="34" charset="0"/>
              <a:cs typeface="Arial" panose="020B0604020202020204" pitchFamily="34" charset="0"/>
            </a:endParaRPr>
          </a:p>
          <a:p>
            <a:pPr marL="285750" indent="-285750"/>
            <a:endParaRPr lang="cs-CZ" sz="1800" dirty="0" smtClean="0">
              <a:latin typeface="Arial Black" panose="020B0A04020102020204" pitchFamily="34" charset="0"/>
            </a:endParaRPr>
          </a:p>
          <a:p>
            <a:pPr marL="285750" indent="-285750"/>
            <a:endParaRPr lang="cs-CZ" sz="1800" dirty="0">
              <a:latin typeface="Arial Black" panose="020B0A04020102020204" pitchFamily="34" charset="0"/>
            </a:endParaRPr>
          </a:p>
          <a:p>
            <a:pPr marL="285750" indent="-285750"/>
            <a:endParaRPr lang="cs-CZ" sz="1800" dirty="0" smtClean="0">
              <a:latin typeface="Arial Black" panose="020B0A04020102020204" pitchFamily="34" charset="0"/>
            </a:endParaRPr>
          </a:p>
          <a:p>
            <a:pPr marL="285750" indent="-285750"/>
            <a:endParaRPr lang="cs-CZ" sz="1800" dirty="0">
              <a:latin typeface="Arial Black" panose="020B0A04020102020204" pitchFamily="34" charset="0"/>
            </a:endParaRPr>
          </a:p>
        </p:txBody>
      </p:sp>
      <p:pic>
        <p:nvPicPr>
          <p:cNvPr id="7" name="Obrázek 6"/>
          <p:cNvPicPr>
            <a:picLocks noChangeAspect="1"/>
          </p:cNvPicPr>
          <p:nvPr/>
        </p:nvPicPr>
        <p:blipFill rotWithShape="1">
          <a:blip r:embed="rId6">
            <a:extLst>
              <a:ext uri="{28A0092B-C50C-407E-A947-70E740481C1C}">
                <a14:useLocalDpi xmlns:a14="http://schemas.microsoft.com/office/drawing/2010/main" val="0"/>
              </a:ext>
            </a:extLst>
          </a:blip>
          <a:srcRect t="4577"/>
          <a:stretch/>
        </p:blipFill>
        <p:spPr>
          <a:xfrm>
            <a:off x="5292081" y="3420723"/>
            <a:ext cx="2814138" cy="2879451"/>
          </a:xfrm>
          <a:prstGeom prst="rect">
            <a:avLst/>
          </a:prstGeom>
        </p:spPr>
      </p:pic>
      <p:sp>
        <p:nvSpPr>
          <p:cNvPr id="9" name="TextovéPole 8"/>
          <p:cNvSpPr txBox="1"/>
          <p:nvPr/>
        </p:nvSpPr>
        <p:spPr>
          <a:xfrm>
            <a:off x="1188892" y="6030869"/>
            <a:ext cx="2232248" cy="538609"/>
          </a:xfrm>
          <a:prstGeom prst="rect">
            <a:avLst/>
          </a:prstGeom>
          <a:noFill/>
        </p:spPr>
        <p:txBody>
          <a:bodyPr wrap="square" rtlCol="0">
            <a:spAutoFit/>
          </a:bodyPr>
          <a:lstStyle/>
          <a:p>
            <a:r>
              <a:rPr lang="cs-CZ" sz="1100" dirty="0" smtClean="0">
                <a:latin typeface="Arial" panose="020B0604020202020204" pitchFamily="34" charset="0"/>
                <a:cs typeface="Arial" panose="020B0604020202020204" pitchFamily="34" charset="0"/>
              </a:rPr>
              <a:t>Foto Technické služby Turnov</a:t>
            </a:r>
            <a:endParaRPr lang="cs-CZ" sz="2800" dirty="0">
              <a:latin typeface="Arial Black" panose="020B0A04020102020204" pitchFamily="34" charset="0"/>
            </a:endParaRPr>
          </a:p>
          <a:p>
            <a:endParaRPr lang="cs-CZ" dirty="0"/>
          </a:p>
        </p:txBody>
      </p:sp>
      <p:sp>
        <p:nvSpPr>
          <p:cNvPr id="10" name="TextovéPole 9"/>
          <p:cNvSpPr txBox="1"/>
          <p:nvPr/>
        </p:nvSpPr>
        <p:spPr>
          <a:xfrm>
            <a:off x="5220072" y="5948855"/>
            <a:ext cx="3143587" cy="584775"/>
          </a:xfrm>
          <a:prstGeom prst="rect">
            <a:avLst/>
          </a:prstGeom>
          <a:noFill/>
        </p:spPr>
        <p:txBody>
          <a:bodyPr wrap="square" rtlCol="0">
            <a:spAutoFit/>
          </a:bodyPr>
          <a:lstStyle/>
          <a:p>
            <a:r>
              <a:rPr lang="cs-CZ" sz="1400" dirty="0" smtClean="0"/>
              <a:t>Foto z www.google.cz/maps</a:t>
            </a:r>
          </a:p>
          <a:p>
            <a:endParaRPr lang="cs-CZ" dirty="0"/>
          </a:p>
        </p:txBody>
      </p:sp>
    </p:spTree>
    <p:extLst>
      <p:ext uri="{BB962C8B-B14F-4D97-AF65-F5344CB8AC3E}">
        <p14:creationId xmlns:p14="http://schemas.microsoft.com/office/powerpoint/2010/main" val="1717605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932" y="188640"/>
            <a:ext cx="573990" cy="72000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772" y="109922"/>
            <a:ext cx="918262" cy="720000"/>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152640"/>
            <a:ext cx="927308" cy="756000"/>
          </a:xfrm>
          <a:prstGeom prst="rect">
            <a:avLst/>
          </a:prstGeom>
        </p:spPr>
      </p:pic>
      <p:sp>
        <p:nvSpPr>
          <p:cNvPr id="5" name="TextovéPole 4"/>
          <p:cNvSpPr txBox="1"/>
          <p:nvPr/>
        </p:nvSpPr>
        <p:spPr>
          <a:xfrm>
            <a:off x="467544" y="1412776"/>
            <a:ext cx="8136903" cy="4616648"/>
          </a:xfrm>
          <a:prstGeom prst="rect">
            <a:avLst/>
          </a:prstGeom>
          <a:noFill/>
        </p:spPr>
        <p:txBody>
          <a:bodyPr wrap="square" rtlCol="0">
            <a:spAutoFit/>
          </a:bodyPr>
          <a:lstStyle/>
          <a:p>
            <a:pPr algn="ctr"/>
            <a:r>
              <a:rPr lang="cs-CZ" u="sng" dirty="0" smtClean="0">
                <a:latin typeface="Arial Black" panose="020B0A04020102020204" pitchFamily="34" charset="0"/>
              </a:rPr>
              <a:t>4. Problematika </a:t>
            </a:r>
            <a:r>
              <a:rPr lang="cs-CZ" u="sng" dirty="0" smtClean="0">
                <a:latin typeface="Arial Black" panose="020B0A04020102020204" pitchFamily="34" charset="0"/>
              </a:rPr>
              <a:t>kouření a drog mládeže v městském parku</a:t>
            </a:r>
          </a:p>
          <a:p>
            <a:pPr marL="285750" indent="-285750">
              <a:buFont typeface="Arial" panose="020B0604020202020204" pitchFamily="34" charset="0"/>
              <a:buChar char="•"/>
            </a:pPr>
            <a:endParaRPr lang="cs-CZ" dirty="0" smtClean="0">
              <a:latin typeface="Arial Black" panose="020B0A04020102020204" pitchFamily="34" charset="0"/>
            </a:endParaRPr>
          </a:p>
          <a:p>
            <a:pPr marL="285750" indent="-285750">
              <a:lnSpc>
                <a:spcPct val="250000"/>
              </a:lnSpc>
              <a:buFont typeface="Arial" panose="020B0604020202020204" pitchFamily="34" charset="0"/>
              <a:buChar char="•"/>
            </a:pPr>
            <a:r>
              <a:rPr lang="cs-CZ" sz="1600" dirty="0" smtClean="0">
                <a:latin typeface="Arial Black" panose="020B0A04020102020204" pitchFamily="34" charset="0"/>
              </a:rPr>
              <a:t>Osvětové aktivity ve školách</a:t>
            </a:r>
          </a:p>
          <a:p>
            <a:pPr marL="285750" indent="-285750">
              <a:lnSpc>
                <a:spcPct val="250000"/>
              </a:lnSpc>
              <a:buFont typeface="Arial" panose="020B0604020202020204" pitchFamily="34" charset="0"/>
              <a:buChar char="•"/>
            </a:pPr>
            <a:r>
              <a:rPr lang="cs-CZ" sz="1600" dirty="0" smtClean="0">
                <a:latin typeface="Arial Black" panose="020B0A04020102020204" pitchFamily="34" charset="0"/>
              </a:rPr>
              <a:t>Protidrogová politika </a:t>
            </a:r>
            <a:r>
              <a:rPr lang="cs-CZ" sz="1600" dirty="0" smtClean="0">
                <a:latin typeface="Arial" panose="020B0604020202020204" pitchFamily="34" charset="0"/>
                <a:cs typeface="Arial" panose="020B0604020202020204" pitchFamily="34" charset="0"/>
              </a:rPr>
              <a:t>(preventivní programy: Poradny pro rodinu a děti, Terénní programy pro osoby ohrožené drogou, Program ambulantního poradenství: Prevence a léčba závislosti)</a:t>
            </a:r>
          </a:p>
          <a:p>
            <a:pPr marL="285750" indent="-285750">
              <a:lnSpc>
                <a:spcPct val="250000"/>
              </a:lnSpc>
              <a:buFont typeface="Arial" panose="020B0604020202020204" pitchFamily="34" charset="0"/>
              <a:buChar char="•"/>
            </a:pPr>
            <a:r>
              <a:rPr lang="cs-CZ" sz="1600" dirty="0" smtClean="0">
                <a:latin typeface="Arial Black" panose="020B0A04020102020204" pitchFamily="34" charset="0"/>
              </a:rPr>
              <a:t>Spolupráce s organizacemi </a:t>
            </a:r>
            <a:r>
              <a:rPr lang="cs-CZ" sz="1600" dirty="0" smtClean="0">
                <a:latin typeface="Arial" panose="020B0604020202020204" pitchFamily="34" charset="0"/>
                <a:cs typeface="Arial" panose="020B0604020202020204" pitchFamily="34" charset="0"/>
              </a:rPr>
              <a:t>(Most k naději, </a:t>
            </a:r>
            <a:r>
              <a:rPr lang="cs-CZ" sz="1600" dirty="0" err="1" smtClean="0">
                <a:latin typeface="Arial" panose="020B0604020202020204" pitchFamily="34" charset="0"/>
                <a:cs typeface="Arial" panose="020B0604020202020204" pitchFamily="34" charset="0"/>
              </a:rPr>
              <a:t>Advaita</a:t>
            </a:r>
            <a:r>
              <a:rPr lang="cs-CZ" sz="1600" dirty="0" smtClean="0">
                <a:latin typeface="Arial" panose="020B0604020202020204" pitchFamily="34" charset="0"/>
                <a:cs typeface="Arial" panose="020B0604020202020204" pitchFamily="34" charset="0"/>
              </a:rPr>
              <a:t>, Nová naděje, REP, Městská policie)</a:t>
            </a:r>
          </a:p>
          <a:p>
            <a:pPr marL="285750" indent="-285750">
              <a:buFont typeface="Arial" panose="020B0604020202020204" pitchFamily="34" charset="0"/>
              <a:buChar char="•"/>
            </a:pPr>
            <a:endParaRPr lang="cs-CZ" dirty="0" smtClean="0">
              <a:latin typeface="Arial Black" panose="020B0A04020102020204" pitchFamily="34" charset="0"/>
            </a:endParaRPr>
          </a:p>
        </p:txBody>
      </p:sp>
      <p:pic>
        <p:nvPicPr>
          <p:cNvPr id="3074" name="Picture 2" descr="f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5125863"/>
            <a:ext cx="1476375" cy="1447801"/>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6"/>
          <a:stretch>
            <a:fillRect/>
          </a:stretch>
        </p:blipFill>
        <p:spPr>
          <a:xfrm>
            <a:off x="2483768" y="5206626"/>
            <a:ext cx="2088232" cy="1367038"/>
          </a:xfrm>
          <a:prstGeom prst="rect">
            <a:avLst/>
          </a:prstGeom>
        </p:spPr>
      </p:pic>
    </p:spTree>
    <p:extLst>
      <p:ext uri="{BB962C8B-B14F-4D97-AF65-F5344CB8AC3E}">
        <p14:creationId xmlns:p14="http://schemas.microsoft.com/office/powerpoint/2010/main" val="4072013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932" y="188640"/>
            <a:ext cx="573990" cy="72000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772" y="109922"/>
            <a:ext cx="918262" cy="720000"/>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152640"/>
            <a:ext cx="927308" cy="756000"/>
          </a:xfrm>
          <a:prstGeom prst="rect">
            <a:avLst/>
          </a:prstGeom>
        </p:spPr>
      </p:pic>
      <p:sp>
        <p:nvSpPr>
          <p:cNvPr id="6" name="TextovéPole 5"/>
          <p:cNvSpPr txBox="1"/>
          <p:nvPr/>
        </p:nvSpPr>
        <p:spPr>
          <a:xfrm>
            <a:off x="367932" y="980728"/>
            <a:ext cx="8164508" cy="4247317"/>
          </a:xfrm>
          <a:prstGeom prst="rect">
            <a:avLst/>
          </a:prstGeom>
          <a:noFill/>
        </p:spPr>
        <p:txBody>
          <a:bodyPr wrap="square" rtlCol="0">
            <a:spAutoFit/>
          </a:bodyPr>
          <a:lstStyle/>
          <a:p>
            <a:pPr algn="ctr"/>
            <a:r>
              <a:rPr lang="cs-CZ" u="sng" dirty="0" smtClean="0">
                <a:latin typeface="Arial Black" panose="020B0A04020102020204" pitchFamily="34" charset="0"/>
              </a:rPr>
              <a:t>5. Přístavba </a:t>
            </a:r>
            <a:r>
              <a:rPr lang="cs-CZ" u="sng" dirty="0" smtClean="0">
                <a:latin typeface="Arial Black" panose="020B0A04020102020204" pitchFamily="34" charset="0"/>
              </a:rPr>
              <a:t>a vnitřní rekonstrukce ZŠ v Alešově ulici vedoucí ke vzniku multifunkčního centra</a:t>
            </a:r>
          </a:p>
          <a:p>
            <a:pPr algn="ctr"/>
            <a:endParaRPr lang="cs-CZ" u="sng" dirty="0">
              <a:latin typeface="Arial Black" panose="020B0A04020102020204" pitchFamily="34" charset="0"/>
            </a:endParaRPr>
          </a:p>
          <a:p>
            <a:pPr marL="285750" indent="-285750">
              <a:buFont typeface="Arial" panose="020B0604020202020204" pitchFamily="34" charset="0"/>
              <a:buChar char="•"/>
            </a:pPr>
            <a:r>
              <a:rPr lang="cs-CZ" dirty="0">
                <a:latin typeface="Arial Black" panose="020B0A04020102020204" pitchFamily="34" charset="0"/>
              </a:rPr>
              <a:t>ú</a:t>
            </a:r>
            <a:r>
              <a:rPr lang="cs-CZ" dirty="0" smtClean="0">
                <a:latin typeface="Arial Black" panose="020B0A04020102020204" pitchFamily="34" charset="0"/>
              </a:rPr>
              <a:t>nor 2014 – </a:t>
            </a:r>
            <a:r>
              <a:rPr lang="cs-CZ" dirty="0" smtClean="0">
                <a:latin typeface="Arial" panose="020B0604020202020204" pitchFamily="34" charset="0"/>
                <a:cs typeface="Arial" panose="020B0604020202020204" pitchFamily="34" charset="0"/>
              </a:rPr>
              <a:t>ukončení výběrového řízení a zahájení I. </a:t>
            </a:r>
            <a:r>
              <a:rPr lang="cs-CZ" dirty="0">
                <a:latin typeface="Arial" panose="020B0604020202020204" pitchFamily="34" charset="0"/>
                <a:cs typeface="Arial" panose="020B0604020202020204" pitchFamily="34" charset="0"/>
              </a:rPr>
              <a:t>e</a:t>
            </a:r>
            <a:r>
              <a:rPr lang="cs-CZ" dirty="0" smtClean="0">
                <a:latin typeface="Arial" panose="020B0604020202020204" pitchFamily="34" charset="0"/>
                <a:cs typeface="Arial" panose="020B0604020202020204" pitchFamily="34" charset="0"/>
              </a:rPr>
              <a:t>tapy úprav - rekonstrukce sociálního zařízení </a:t>
            </a:r>
          </a:p>
          <a:p>
            <a:pPr marL="285750" indent="-285750">
              <a:buFont typeface="Arial" panose="020B0604020202020204" pitchFamily="34" charset="0"/>
              <a:buChar char="•"/>
            </a:pPr>
            <a:r>
              <a:rPr lang="cs-CZ" dirty="0">
                <a:latin typeface="Arial Black" panose="020B0A04020102020204" pitchFamily="34" charset="0"/>
              </a:rPr>
              <a:t>b</a:t>
            </a:r>
            <a:r>
              <a:rPr lang="cs-CZ" dirty="0" smtClean="0">
                <a:latin typeface="Arial Black" panose="020B0A04020102020204" pitchFamily="34" charset="0"/>
              </a:rPr>
              <a:t>řezen 2015 -  </a:t>
            </a:r>
            <a:r>
              <a:rPr lang="cs-CZ" dirty="0" smtClean="0">
                <a:latin typeface="Arial" panose="020B0604020202020204" pitchFamily="34" charset="0"/>
                <a:cs typeface="Arial" panose="020B0604020202020204" pitchFamily="34" charset="0"/>
              </a:rPr>
              <a:t>ukončení výběrového řízení na stavební úpravy II. </a:t>
            </a:r>
            <a:r>
              <a:rPr lang="cs-CZ" dirty="0">
                <a:latin typeface="Arial" panose="020B0604020202020204" pitchFamily="34" charset="0"/>
                <a:cs typeface="Arial" panose="020B0604020202020204" pitchFamily="34" charset="0"/>
              </a:rPr>
              <a:t>e</a:t>
            </a:r>
            <a:r>
              <a:rPr lang="cs-CZ" dirty="0" smtClean="0">
                <a:latin typeface="Arial" panose="020B0604020202020204" pitchFamily="34" charset="0"/>
                <a:cs typeface="Arial" panose="020B0604020202020204" pitchFamily="34" charset="0"/>
              </a:rPr>
              <a:t>tapy v  2.NP, kde se jednalo o úpravu dispozic, nové podlahy, nové osvětlení a nové zařizovací předměty. Dále byla vybudována nová hydraulická zdvihací plošina a příjezdová plocha ze zámkové dlažby.</a:t>
            </a:r>
          </a:p>
          <a:p>
            <a:pPr marL="285750" indent="-285750">
              <a:buFont typeface="Arial" panose="020B0604020202020204" pitchFamily="34" charset="0"/>
              <a:buChar char="•"/>
            </a:pPr>
            <a:r>
              <a:rPr lang="cs-CZ" dirty="0">
                <a:latin typeface="Arial Black" panose="020B0A04020102020204" pitchFamily="34" charset="0"/>
              </a:rPr>
              <a:t>ú</a:t>
            </a:r>
            <a:r>
              <a:rPr lang="cs-CZ" dirty="0" smtClean="0">
                <a:latin typeface="Arial Black" panose="020B0A04020102020204" pitchFamily="34" charset="0"/>
              </a:rPr>
              <a:t>nor 2016 – </a:t>
            </a:r>
            <a:r>
              <a:rPr lang="cs-CZ" dirty="0" smtClean="0">
                <a:latin typeface="Arial" panose="020B0604020202020204" pitchFamily="34" charset="0"/>
                <a:cs typeface="Arial" panose="020B0604020202020204" pitchFamily="34" charset="0"/>
              </a:rPr>
              <a:t>zahájení III. etapy úpravy ZŠ Alešova v přízemí. Bude se jednat o vybourání některých příček, provedení rekonstrukce podlah, výměny podlahových krytin. Budou zbudovány některé nové příčky, vyměněny umyvadla ve třídách včetně nových obkladů, dále budou vyměněny některé dveřní výplně. Bude provedeno nové osvětlení a úprava rozvodů topení. </a:t>
            </a:r>
            <a:endParaRPr lang="cs-CZ" dirty="0">
              <a:latin typeface="Arial" panose="020B0604020202020204" pitchFamily="34" charset="0"/>
              <a:cs typeface="Arial" panose="020B0604020202020204" pitchFamily="34" charset="0"/>
            </a:endParaRPr>
          </a:p>
        </p:txBody>
      </p:sp>
      <p:pic>
        <p:nvPicPr>
          <p:cNvPr id="7" name="Picture 4" descr="P&amp;rcaron;ízemí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5228045"/>
            <a:ext cx="1824203" cy="13681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Foto 0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8084" y="5228045"/>
            <a:ext cx="1824203" cy="13681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Foto 0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0592" y="5228045"/>
            <a:ext cx="182420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379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932" y="188640"/>
            <a:ext cx="573990" cy="72000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772" y="109922"/>
            <a:ext cx="918262" cy="720000"/>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152640"/>
            <a:ext cx="927308" cy="756000"/>
          </a:xfrm>
          <a:prstGeom prst="rect">
            <a:avLst/>
          </a:prstGeom>
        </p:spPr>
      </p:pic>
      <p:sp>
        <p:nvSpPr>
          <p:cNvPr id="5" name="TextovéPole 4"/>
          <p:cNvSpPr txBox="1"/>
          <p:nvPr/>
        </p:nvSpPr>
        <p:spPr>
          <a:xfrm>
            <a:off x="486455" y="908640"/>
            <a:ext cx="8064896" cy="3931846"/>
          </a:xfrm>
          <a:prstGeom prst="rect">
            <a:avLst/>
          </a:prstGeom>
          <a:noFill/>
        </p:spPr>
        <p:txBody>
          <a:bodyPr wrap="square" rtlCol="0">
            <a:spAutoFit/>
          </a:bodyPr>
          <a:lstStyle/>
          <a:p>
            <a:pPr algn="ctr"/>
            <a:r>
              <a:rPr lang="cs-CZ" sz="2400" u="sng" dirty="0">
                <a:latin typeface="Arial Black" panose="020B0A04020102020204" pitchFamily="34" charset="0"/>
              </a:rPr>
              <a:t>Další výstupy:</a:t>
            </a:r>
          </a:p>
          <a:p>
            <a:pPr algn="ctr"/>
            <a:r>
              <a:rPr lang="cs-CZ" sz="1400" dirty="0">
                <a:latin typeface="Arial" panose="020B0604020202020204" pitchFamily="34" charset="0"/>
                <a:cs typeface="Arial" panose="020B0604020202020204" pitchFamily="34" charset="0"/>
              </a:rPr>
              <a:t>(bez prioritního určení obyvatel)</a:t>
            </a:r>
          </a:p>
          <a:p>
            <a:pPr algn="ctr"/>
            <a:endParaRPr lang="cs-CZ" sz="1050" u="sng" dirty="0">
              <a:latin typeface="Arial Black" panose="020B0A04020102020204" pitchFamily="34" charset="0"/>
            </a:endParaRPr>
          </a:p>
          <a:p>
            <a:pPr marL="285750" indent="-285750">
              <a:buFont typeface="Arial" panose="020B0604020202020204" pitchFamily="34" charset="0"/>
              <a:buChar char="•"/>
            </a:pPr>
            <a:r>
              <a:rPr lang="cs-CZ" dirty="0" smtClean="0">
                <a:latin typeface="Arial Black" panose="020B0A04020102020204" pitchFamily="34" charset="0"/>
              </a:rPr>
              <a:t>Knihovna a komunitní centrum zařadit do investičních priorit města</a:t>
            </a:r>
            <a:r>
              <a:rPr lang="cs-CZ" dirty="0" smtClean="0">
                <a:latin typeface="Arial Black" panose="020B0A04020102020204" pitchFamily="34" charset="0"/>
              </a:rPr>
              <a:t> </a:t>
            </a:r>
            <a:r>
              <a:rPr lang="cs-CZ" dirty="0" smtClean="0">
                <a:latin typeface="Arial" panose="020B0604020202020204" pitchFamily="34" charset="0"/>
                <a:cs typeface="Arial" panose="020B0604020202020204" pitchFamily="34" charset="0"/>
              </a:rPr>
              <a:t>(na základě rozhodnutí ZM bylo komunitní centrum ve </a:t>
            </a:r>
            <a:r>
              <a:rPr lang="cs-CZ" dirty="0" smtClean="0">
                <a:latin typeface="Arial" panose="020B0604020202020204" pitchFamily="34" charset="0"/>
                <a:cs typeface="Arial" panose="020B0604020202020204" pitchFamily="34" charset="0"/>
              </a:rPr>
              <a:t>Skálově ulici včetně knihovny a Žluté ponorky zařazeno jako investiční priorita v období od 2015 – 2019 na 9. místě)</a:t>
            </a:r>
            <a:endParaRPr lang="cs-CZ"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cs-CZ" sz="1050" dirty="0">
              <a:latin typeface="Arial Black" panose="020B0A04020102020204" pitchFamily="34" charset="0"/>
            </a:endParaRPr>
          </a:p>
          <a:p>
            <a:pPr marL="285750" indent="-285750">
              <a:buFont typeface="Arial" panose="020B0604020202020204" pitchFamily="34" charset="0"/>
              <a:buChar char="•"/>
            </a:pPr>
            <a:r>
              <a:rPr lang="cs-CZ" dirty="0" smtClean="0">
                <a:latin typeface="Arial Black" panose="020B0A04020102020204" pitchFamily="34" charset="0"/>
              </a:rPr>
              <a:t>Zlepšení nedělních spojů autobusů MHD </a:t>
            </a:r>
            <a:r>
              <a:rPr lang="cs-CZ" dirty="0" smtClean="0">
                <a:latin typeface="Arial" panose="020B0604020202020204" pitchFamily="34" charset="0"/>
                <a:cs typeface="Arial" panose="020B0604020202020204" pitchFamily="34" charset="0"/>
              </a:rPr>
              <a:t>(v roce 2014 byly na základě požadavku středoškoláků přidány dva spoje v neděli podvečer)</a:t>
            </a:r>
            <a:endParaRPr lang="cs-CZ" dirty="0" smtClean="0">
              <a:latin typeface="Arial Black" panose="020B0A04020102020204" pitchFamily="34" charset="0"/>
            </a:endParaRPr>
          </a:p>
          <a:p>
            <a:pPr marL="285750" indent="-285750">
              <a:buFont typeface="Arial" panose="020B0604020202020204" pitchFamily="34" charset="0"/>
              <a:buChar char="•"/>
            </a:pPr>
            <a:endParaRPr lang="cs-CZ" sz="900" dirty="0" smtClean="0">
              <a:latin typeface="Arial Black" panose="020B0A04020102020204" pitchFamily="34" charset="0"/>
            </a:endParaRPr>
          </a:p>
          <a:p>
            <a:pPr marL="285750" indent="-285750">
              <a:buFont typeface="Arial" panose="020B0604020202020204" pitchFamily="34" charset="0"/>
              <a:buChar char="•"/>
            </a:pPr>
            <a:r>
              <a:rPr lang="cs-CZ" dirty="0" smtClean="0">
                <a:latin typeface="Arial Black" panose="020B0A04020102020204" pitchFamily="34" charset="0"/>
              </a:rPr>
              <a:t>Koncepční řešení ulice Jana Palacha</a:t>
            </a:r>
            <a:r>
              <a:rPr lang="cs-CZ" dirty="0" smtClean="0">
                <a:latin typeface="Arial Black" panose="020B0A04020102020204" pitchFamily="34" charset="0"/>
              </a:rPr>
              <a:t> </a:t>
            </a:r>
            <a:r>
              <a:rPr lang="cs-CZ" dirty="0" smtClean="0">
                <a:latin typeface="Arial" panose="020B0604020202020204" pitchFamily="34" charset="0"/>
                <a:cs typeface="Arial" panose="020B0604020202020204" pitchFamily="34" charset="0"/>
              </a:rPr>
              <a:t>(po </a:t>
            </a:r>
            <a:r>
              <a:rPr lang="cs-CZ" dirty="0" err="1" smtClean="0">
                <a:latin typeface="Arial" panose="020B0604020202020204" pitchFamily="34" charset="0"/>
                <a:cs typeface="Arial" panose="020B0604020202020204" pitchFamily="34" charset="0"/>
              </a:rPr>
              <a:t>zobousměrnění</a:t>
            </a:r>
            <a:r>
              <a:rPr lang="cs-CZ" dirty="0" smtClean="0">
                <a:latin typeface="Arial" panose="020B0604020202020204" pitchFamily="34" charset="0"/>
                <a:cs typeface="Arial" panose="020B0604020202020204" pitchFamily="34" charset="0"/>
              </a:rPr>
              <a:t> Markovy ulice došlo ke změně přednosti v jízdě v křižovatce J. Palacha, A. Dvořáka a Výšinka. Byly instalovány vodorovné i svislé dopravní značky včetně dopravního zrcadla.</a:t>
            </a:r>
            <a:endParaRPr lang="cs-CZ" dirty="0" smtClean="0">
              <a:latin typeface="Arial Black" panose="020B0A04020102020204" pitchFamily="34" charset="0"/>
            </a:endParaRPr>
          </a:p>
        </p:txBody>
      </p:sp>
      <p:pic>
        <p:nvPicPr>
          <p:cNvPr id="8" name="Obrázek 7"/>
          <p:cNvPicPr>
            <a:picLocks noChangeAspect="1"/>
          </p:cNvPicPr>
          <p:nvPr/>
        </p:nvPicPr>
        <p:blipFill rotWithShape="1">
          <a:blip r:embed="rId5"/>
          <a:srcRect t="13071" b="19418"/>
          <a:stretch/>
        </p:blipFill>
        <p:spPr>
          <a:xfrm>
            <a:off x="1441871" y="4862170"/>
            <a:ext cx="6154063" cy="1903088"/>
          </a:xfrm>
          <a:prstGeom prst="rect">
            <a:avLst/>
          </a:prstGeom>
        </p:spPr>
      </p:pic>
    </p:spTree>
    <p:extLst>
      <p:ext uri="{BB962C8B-B14F-4D97-AF65-F5344CB8AC3E}">
        <p14:creationId xmlns:p14="http://schemas.microsoft.com/office/powerpoint/2010/main" val="1134235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932" y="188640"/>
            <a:ext cx="573990" cy="72000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772" y="109922"/>
            <a:ext cx="918262" cy="720000"/>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152640"/>
            <a:ext cx="927308" cy="756000"/>
          </a:xfrm>
          <a:prstGeom prst="rect">
            <a:avLst/>
          </a:prstGeom>
        </p:spPr>
      </p:pic>
      <p:sp>
        <p:nvSpPr>
          <p:cNvPr id="5" name="TextovéPole 4"/>
          <p:cNvSpPr txBox="1"/>
          <p:nvPr/>
        </p:nvSpPr>
        <p:spPr>
          <a:xfrm>
            <a:off x="486455" y="908640"/>
            <a:ext cx="8064896" cy="1231106"/>
          </a:xfrm>
          <a:prstGeom prst="rect">
            <a:avLst/>
          </a:prstGeom>
          <a:noFill/>
        </p:spPr>
        <p:txBody>
          <a:bodyPr wrap="square" rtlCol="0">
            <a:spAutoFit/>
          </a:bodyPr>
          <a:lstStyle/>
          <a:p>
            <a:pPr algn="ctr"/>
            <a:r>
              <a:rPr lang="cs-CZ" sz="2400" u="sng" dirty="0">
                <a:latin typeface="Arial Black" panose="020B0A04020102020204" pitchFamily="34" charset="0"/>
              </a:rPr>
              <a:t>Další výstupy:</a:t>
            </a:r>
          </a:p>
          <a:p>
            <a:pPr algn="ctr"/>
            <a:r>
              <a:rPr lang="cs-CZ" sz="1400" dirty="0">
                <a:latin typeface="Arial" panose="020B0604020202020204" pitchFamily="34" charset="0"/>
                <a:cs typeface="Arial" panose="020B0604020202020204" pitchFamily="34" charset="0"/>
              </a:rPr>
              <a:t>(bez prioritního určení obyvatel)</a:t>
            </a:r>
          </a:p>
          <a:p>
            <a:pPr marL="285750" indent="-285750">
              <a:buFont typeface="Arial" panose="020B0604020202020204" pitchFamily="34" charset="0"/>
              <a:buChar char="•"/>
            </a:pPr>
            <a:endParaRPr lang="cs-CZ" dirty="0" smtClean="0">
              <a:latin typeface="Arial Black" panose="020B0A04020102020204" pitchFamily="34" charset="0"/>
            </a:endParaRPr>
          </a:p>
          <a:p>
            <a:pPr algn="ctr"/>
            <a:endParaRPr lang="cs-CZ" u="sng" dirty="0">
              <a:latin typeface="Arial Black" panose="020B0A04020102020204" pitchFamily="34" charset="0"/>
            </a:endParaRPr>
          </a:p>
        </p:txBody>
      </p:sp>
      <p:pic>
        <p:nvPicPr>
          <p:cNvPr id="1026" name="Picture 2" descr="Regionální karta hosta &amp;Ccaron;eský ráj"/>
          <p:cNvPicPr>
            <a:picLocks noChangeAspect="1" noChangeArrowheads="1"/>
          </p:cNvPicPr>
          <p:nvPr/>
        </p:nvPicPr>
        <p:blipFill rotWithShape="1">
          <a:blip r:embed="rId5">
            <a:extLst>
              <a:ext uri="{28A0092B-C50C-407E-A947-70E740481C1C}">
                <a14:useLocalDpi xmlns:a14="http://schemas.microsoft.com/office/drawing/2010/main" val="0"/>
              </a:ext>
            </a:extLst>
          </a:blip>
          <a:srcRect l="25452" t="7632" r="14296" b="16134"/>
          <a:stretch/>
        </p:blipFill>
        <p:spPr bwMode="auto">
          <a:xfrm>
            <a:off x="6948264" y="1624820"/>
            <a:ext cx="1409910" cy="1342771"/>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5010" y="4725144"/>
            <a:ext cx="1413164" cy="943495"/>
          </a:xfrm>
          <a:prstGeom prst="rect">
            <a:avLst/>
          </a:prstGeom>
        </p:spPr>
      </p:pic>
      <p:sp>
        <p:nvSpPr>
          <p:cNvPr id="8" name="TextovéPole 7"/>
          <p:cNvSpPr txBox="1"/>
          <p:nvPr/>
        </p:nvSpPr>
        <p:spPr>
          <a:xfrm>
            <a:off x="438900" y="1677608"/>
            <a:ext cx="6389801" cy="4524315"/>
          </a:xfrm>
          <a:prstGeom prst="rect">
            <a:avLst/>
          </a:prstGeom>
          <a:noFill/>
        </p:spPr>
        <p:txBody>
          <a:bodyPr wrap="square" rtlCol="0">
            <a:spAutoFit/>
          </a:bodyPr>
          <a:lstStyle/>
          <a:p>
            <a:pPr marL="285750" indent="-285750">
              <a:buFont typeface="Arial" panose="020B0604020202020204" pitchFamily="34" charset="0"/>
              <a:buChar char="•"/>
            </a:pPr>
            <a:r>
              <a:rPr lang="cs-CZ" dirty="0" smtClean="0">
                <a:latin typeface="Arial Black" panose="020B0A04020102020204" pitchFamily="34" charset="0"/>
              </a:rPr>
              <a:t>Zavedení </a:t>
            </a:r>
            <a:r>
              <a:rPr lang="cs-CZ" dirty="0">
                <a:latin typeface="Arial Black" panose="020B0A04020102020204" pitchFamily="34" charset="0"/>
              </a:rPr>
              <a:t>slevové karty pro návštěvníky Českého ráje </a:t>
            </a:r>
            <a:r>
              <a:rPr lang="cs-CZ" dirty="0">
                <a:latin typeface="Arial" panose="020B0604020202020204" pitchFamily="34" charset="0"/>
                <a:cs typeface="Arial" panose="020B0604020202020204" pitchFamily="34" charset="0"/>
              </a:rPr>
              <a:t>(Sdružení Český ráj připravil pro turisty i místní obyvatele systém benefitů v Regionální kartě hosta Českého ráje. Projekt byl spuštěn 8. července 2016</a:t>
            </a:r>
            <a:r>
              <a:rPr lang="cs-CZ"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cs-CZ"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dirty="0">
                <a:latin typeface="Arial Black" panose="020B0A04020102020204" pitchFamily="34" charset="0"/>
              </a:rPr>
              <a:t>Zřídit nízkoprahové centrum pro mládež</a:t>
            </a:r>
            <a:r>
              <a:rPr lang="cs-CZ" dirty="0">
                <a:latin typeface="Arial" panose="020B0604020202020204" pitchFamily="34" charset="0"/>
                <a:cs typeface="Arial" panose="020B0604020202020204" pitchFamily="34" charset="0"/>
              </a:rPr>
              <a:t> (Informační centrum pro mládež bylo otevřeno v rámci Městské knihovny Antonína Marka Turnov a je součástí Informačního systému mládeže podporovaného MŠMT</a:t>
            </a:r>
            <a:r>
              <a:rPr lang="cs-CZ" dirty="0" smtClean="0">
                <a:latin typeface="Arial" panose="020B0604020202020204" pitchFamily="34" charset="0"/>
                <a:cs typeface="Arial" panose="020B0604020202020204" pitchFamily="34" charset="0"/>
              </a:rPr>
              <a:t>)</a:t>
            </a:r>
          </a:p>
          <a:p>
            <a:endParaRPr lang="cs-CZ"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dirty="0">
                <a:latin typeface="Arial Black" panose="020B0A04020102020204" pitchFamily="34" charset="0"/>
              </a:rPr>
              <a:t>Zvýšit přístupnost sportovišť pro neorganizované sportovce a rodiny </a:t>
            </a:r>
            <a:r>
              <a:rPr lang="cs-CZ" dirty="0">
                <a:latin typeface="Arial" panose="020B0604020202020204" pitchFamily="34" charset="0"/>
                <a:cs typeface="Arial" panose="020B0604020202020204" pitchFamily="34" charset="0"/>
              </a:rPr>
              <a:t>(ve spolupráci s provozovateli jsou v rozvrzích domluveny hodiny pro veřejnost a v období letních prázdnin jsou tyto hodiny navýšeny)</a:t>
            </a:r>
          </a:p>
          <a:p>
            <a:pPr algn="ctr"/>
            <a:endParaRPr lang="cs-CZ" u="sng" dirty="0">
              <a:latin typeface="Arial Black" panose="020B0A04020102020204" pitchFamily="34" charset="0"/>
            </a:endParaRPr>
          </a:p>
        </p:txBody>
      </p:sp>
      <p:pic>
        <p:nvPicPr>
          <p:cNvPr id="7" name="Obrázek 6"/>
          <p:cNvPicPr>
            <a:picLocks noChangeAspect="1"/>
          </p:cNvPicPr>
          <p:nvPr/>
        </p:nvPicPr>
        <p:blipFill>
          <a:blip r:embed="rId7"/>
          <a:stretch>
            <a:fillRect/>
          </a:stretch>
        </p:blipFill>
        <p:spPr>
          <a:xfrm>
            <a:off x="6857613" y="3225340"/>
            <a:ext cx="1529473" cy="1242055"/>
          </a:xfrm>
          <a:prstGeom prst="rect">
            <a:avLst/>
          </a:prstGeom>
        </p:spPr>
      </p:pic>
    </p:spTree>
    <p:extLst>
      <p:ext uri="{BB962C8B-B14F-4D97-AF65-F5344CB8AC3E}">
        <p14:creationId xmlns:p14="http://schemas.microsoft.com/office/powerpoint/2010/main" val="3336174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TotalTime>
  <Words>709</Words>
  <Application>Microsoft Office PowerPoint</Application>
  <PresentationFormat>Předvádění na obrazovce (4:3)</PresentationFormat>
  <Paragraphs>95</Paragraphs>
  <Slides>10</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vt:i4>
      </vt:variant>
    </vt:vector>
  </HeadingPairs>
  <TitlesOfParts>
    <vt:vector size="14" baseType="lpstr">
      <vt:lpstr>Arial</vt:lpstr>
      <vt:lpstr>Arial Black</vt:lpstr>
      <vt:lpstr>Calibri</vt:lpstr>
      <vt:lpstr>Motiv systému Office</vt:lpstr>
      <vt:lpstr>FÓRUM A ANKETA ZDRAVÉHO MĚSTA TURNOVA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ATC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FÓRUM ZDRAVÉHO MĚSTA TURNOVA</dc:title>
  <dc:creator>Radek Drašnar</dc:creator>
  <cp:lastModifiedBy>supikova</cp:lastModifiedBy>
  <cp:revision>50</cp:revision>
  <dcterms:created xsi:type="dcterms:W3CDTF">2014-02-12T07:46:29Z</dcterms:created>
  <dcterms:modified xsi:type="dcterms:W3CDTF">2016-07-14T10:29:32Z</dcterms:modified>
</cp:coreProperties>
</file>