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notesMasterIdLst>
    <p:notesMasterId r:id="rId35"/>
  </p:notesMasterIdLst>
  <p:handoutMasterIdLst>
    <p:handoutMasterId r:id="rId36"/>
  </p:handoutMasterIdLst>
  <p:sldIdLst>
    <p:sldId id="256" r:id="rId2"/>
    <p:sldId id="322" r:id="rId3"/>
    <p:sldId id="323" r:id="rId4"/>
    <p:sldId id="324" r:id="rId5"/>
    <p:sldId id="325" r:id="rId6"/>
    <p:sldId id="326" r:id="rId7"/>
    <p:sldId id="350" r:id="rId8"/>
    <p:sldId id="327" r:id="rId9"/>
    <p:sldId id="328" r:id="rId10"/>
    <p:sldId id="354" r:id="rId11"/>
    <p:sldId id="355" r:id="rId12"/>
    <p:sldId id="353" r:id="rId13"/>
    <p:sldId id="329" r:id="rId14"/>
    <p:sldId id="330" r:id="rId15"/>
    <p:sldId id="331" r:id="rId16"/>
    <p:sldId id="351" r:id="rId17"/>
    <p:sldId id="332" r:id="rId18"/>
    <p:sldId id="333" r:id="rId19"/>
    <p:sldId id="334" r:id="rId20"/>
    <p:sldId id="352" r:id="rId21"/>
    <p:sldId id="349" r:id="rId22"/>
    <p:sldId id="337" r:id="rId23"/>
    <p:sldId id="338" r:id="rId24"/>
    <p:sldId id="336" r:id="rId25"/>
    <p:sldId id="341" r:id="rId26"/>
    <p:sldId id="343" r:id="rId27"/>
    <p:sldId id="344" r:id="rId28"/>
    <p:sldId id="345" r:id="rId29"/>
    <p:sldId id="346" r:id="rId30"/>
    <p:sldId id="347" r:id="rId31"/>
    <p:sldId id="348" r:id="rId32"/>
    <p:sldId id="340" r:id="rId33"/>
    <p:sldId id="339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9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04" autoAdjust="0"/>
    <p:restoredTop sz="94660"/>
  </p:normalViewPr>
  <p:slideViewPr>
    <p:cSldViewPr>
      <p:cViewPr varScale="1">
        <p:scale>
          <a:sx n="112" d="100"/>
          <a:sy n="112" d="100"/>
        </p:scale>
        <p:origin x="67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8A0BB-081C-4EAB-AC9D-F464F711A99B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E4024-5E7E-41FB-B173-F0528D8334F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457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D1FEB-BE02-47A1-A314-042436B7337C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81DEA-3402-44A7-A590-C747486FB6A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96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479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9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9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9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678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8196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37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237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131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09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7332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362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78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06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338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0257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6858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8008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0257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512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600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01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5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5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58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81DEA-3402-44A7-A590-C747486FB6A0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789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86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2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287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80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92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78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59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82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57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90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6272-ADAD-4DB5-B313-062DD506A8B7}" type="datetimeFigureOut">
              <a:rPr lang="cs-CZ" smtClean="0"/>
              <a:pPr/>
              <a:t>23.9.2020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B43CD-3DFA-4804-8FAF-88B9285A550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83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jpeg"/><Relationship Id="rId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9.jpe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hdphoto" Target="../media/hdphoto8.wdp"/><Relationship Id="rId3" Type="http://schemas.openxmlformats.org/officeDocument/2006/relationships/image" Target="../media/image20.jpeg"/><Relationship Id="rId7" Type="http://schemas.openxmlformats.org/officeDocument/2006/relationships/image" Target="../media/image4.png"/><Relationship Id="rId12" Type="http://schemas.openxmlformats.org/officeDocument/2006/relationships/image" Target="../media/image22.jpeg"/><Relationship Id="rId17" Type="http://schemas.microsoft.com/office/2007/relationships/hdphoto" Target="../media/hdphoto10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microsoft.com/office/2007/relationships/hdphoto" Target="../media/hdphoto7.wdp"/><Relationship Id="rId5" Type="http://schemas.openxmlformats.org/officeDocument/2006/relationships/image" Target="../media/image1.png"/><Relationship Id="rId1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6.png"/><Relationship Id="rId1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donin.pincity.cz/" TargetMode="External"/><Relationship Id="rId5" Type="http://schemas.openxmlformats.org/officeDocument/2006/relationships/image" Target="../media/image3.jpg"/><Relationship Id="rId10" Type="http://schemas.openxmlformats.org/officeDocument/2006/relationships/image" Target="../media/image3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hyperlink" Target="http://www.mestovsetin.cz/" TargetMode="External"/><Relationship Id="rId4" Type="http://schemas.openxmlformats.org/officeDocument/2006/relationships/image" Target="../media/image2.png"/><Relationship Id="rId9" Type="http://schemas.openxmlformats.org/officeDocument/2006/relationships/hyperlink" Target="mailto:ambrozek.ladislav@muhodonin.cz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Veřejné fórum</a:t>
            </a:r>
          </a:p>
          <a:p>
            <a:pPr marL="0" indent="0" algn="ctr">
              <a:buNone/>
            </a:pPr>
            <a:endParaRPr lang="cs-CZ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HODONÍN</a:t>
            </a:r>
            <a:br>
              <a:rPr lang="cs-CZ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23.9.2020</a:t>
            </a:r>
            <a:endParaRPr lang="cs-CZ" sz="5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9416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129">
        <p:cut/>
      </p:transition>
    </mc:Choice>
    <mc:Fallback xmlns="">
      <p:transition advTm="712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521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4"/>
          <a:stretch/>
        </p:blipFill>
        <p:spPr bwMode="auto">
          <a:xfrm>
            <a:off x="307201" y="1551883"/>
            <a:ext cx="8496943" cy="51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8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4098" name="Picture 2" descr="Není k dispozici žádný popis fotky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3288"/>
          <a:stretch/>
        </p:blipFill>
        <p:spPr bwMode="auto">
          <a:xfrm>
            <a:off x="539552" y="1268760"/>
            <a:ext cx="8034285" cy="54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5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cs-CZ" sz="38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6100" b="1" dirty="0">
                <a:solidFill>
                  <a:srgbClr val="C00000"/>
                </a:solidFill>
                <a:cs typeface="Times New Roman" panose="02020603050405020304" pitchFamily="18" charset="0"/>
              </a:rPr>
              <a:t>4. Vybudovat parkovací dům v centru města</a:t>
            </a:r>
          </a:p>
          <a:p>
            <a:pPr marL="0" indent="0">
              <a:buNone/>
            </a:pPr>
            <a:endParaRPr lang="cs-CZ" sz="3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cs-CZ" sz="4600" b="1" u="sng" dirty="0">
                <a:cs typeface="Times New Roman" panose="02020603050405020304" pitchFamily="18" charset="0"/>
              </a:rPr>
              <a:t>tento bod zatím není řešen</a:t>
            </a:r>
            <a:endParaRPr lang="cs-CZ" sz="4600" b="1" u="sng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endParaRPr lang="cs-CZ" sz="4600" dirty="0" smtClean="0">
              <a:cs typeface="Times New Roman" panose="02020603050405020304" pitchFamily="18" charset="0"/>
            </a:endParaRPr>
          </a:p>
          <a:p>
            <a:pPr algn="just"/>
            <a:r>
              <a:rPr lang="cs-CZ" sz="4600" dirty="0" smtClean="0">
                <a:cs typeface="Times New Roman" panose="02020603050405020304" pitchFamily="18" charset="0"/>
              </a:rPr>
              <a:t>před </a:t>
            </a:r>
            <a:r>
              <a:rPr lang="cs-CZ" sz="4600" dirty="0">
                <a:cs typeface="Times New Roman" panose="02020603050405020304" pitchFamily="18" charset="0"/>
              </a:rPr>
              <a:t>zahájením projekčních prací na konkrétním parkovacím domu v centru města bude v rámci </a:t>
            </a:r>
            <a:r>
              <a:rPr lang="cs-CZ" sz="4600" dirty="0" smtClean="0">
                <a:cs typeface="Times New Roman" panose="02020603050405020304" pitchFamily="18" charset="0"/>
              </a:rPr>
              <a:t>zahájené </a:t>
            </a:r>
            <a:r>
              <a:rPr lang="cs-CZ" sz="4600" b="1" u="sng" dirty="0">
                <a:cs typeface="Times New Roman" panose="02020603050405020304" pitchFamily="18" charset="0"/>
              </a:rPr>
              <a:t>aktualizace „Koncepce dopravy města“ </a:t>
            </a:r>
            <a:r>
              <a:rPr lang="cs-CZ" sz="4600" dirty="0">
                <a:cs typeface="Times New Roman" panose="02020603050405020304" pitchFamily="18" charset="0"/>
              </a:rPr>
              <a:t>požadováno navržení vhodného místa případně míst pro umístění </a:t>
            </a:r>
            <a:r>
              <a:rPr lang="cs-CZ" sz="4600" dirty="0" smtClean="0">
                <a:cs typeface="Times New Roman" panose="02020603050405020304" pitchFamily="18" charset="0"/>
              </a:rPr>
              <a:t>                   a </a:t>
            </a:r>
            <a:r>
              <a:rPr lang="cs-CZ" sz="4600" dirty="0">
                <a:cs typeface="Times New Roman" panose="02020603050405020304" pitchFamily="18" charset="0"/>
              </a:rPr>
              <a:t>vhodného typu parkovacího </a:t>
            </a:r>
            <a:r>
              <a:rPr lang="cs-CZ" sz="4600" dirty="0" smtClean="0">
                <a:cs typeface="Times New Roman" panose="02020603050405020304" pitchFamily="18" charset="0"/>
              </a:rPr>
              <a:t>domu</a:t>
            </a:r>
            <a:endParaRPr lang="cs-CZ" sz="4600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4600" dirty="0">
              <a:cs typeface="Times New Roman" panose="02020603050405020304" pitchFamily="18" charset="0"/>
            </a:endParaRPr>
          </a:p>
          <a:p>
            <a:pPr algn="just"/>
            <a:r>
              <a:rPr lang="cs-CZ" sz="4600" b="1" u="sng" dirty="0" smtClean="0">
                <a:cs typeface="Times New Roman" panose="02020603050405020304" pitchFamily="18" charset="0"/>
              </a:rPr>
              <a:t>možné </a:t>
            </a:r>
            <a:r>
              <a:rPr lang="cs-CZ" sz="4600" b="1" u="sng" dirty="0">
                <a:cs typeface="Times New Roman" panose="02020603050405020304" pitchFamily="18" charset="0"/>
              </a:rPr>
              <a:t>jsou 3 lokality</a:t>
            </a:r>
            <a:r>
              <a:rPr lang="cs-CZ" sz="4600" dirty="0">
                <a:cs typeface="Times New Roman" panose="02020603050405020304" pitchFamily="18" charset="0"/>
              </a:rPr>
              <a:t>, které již byly v minulosti prověřovány – tj. parkoviště mezi Sokolovnou a soudem, plocha stávajících tenisových kurtů vedle zimního stadionu a plocha za objekty Masarykovo nám. 5 a </a:t>
            </a:r>
            <a:r>
              <a:rPr lang="cs-CZ" sz="4600" dirty="0" smtClean="0">
                <a:cs typeface="Times New Roman" panose="02020603050405020304" pitchFamily="18" charset="0"/>
              </a:rPr>
              <a:t>6</a:t>
            </a:r>
            <a:endParaRPr lang="cs-CZ" sz="4600" dirty="0">
              <a:cs typeface="Times New Roman" panose="02020603050405020304" pitchFamily="18" charset="0"/>
            </a:endParaRPr>
          </a:p>
          <a:p>
            <a:pPr algn="just"/>
            <a:endParaRPr lang="cs-CZ" sz="46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02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46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5.</a:t>
            </a:r>
            <a:r>
              <a:rPr lang="cs-CZ" sz="4600" b="1" dirty="0">
                <a:solidFill>
                  <a:srgbClr val="C00000"/>
                </a:solidFill>
              </a:rPr>
              <a:t> Vybudování okruhu pro in-line bruslení</a:t>
            </a:r>
          </a:p>
          <a:p>
            <a:pPr marL="0" indent="0">
              <a:buNone/>
            </a:pPr>
            <a:endParaRPr lang="cs-CZ" sz="4100" b="1" dirty="0">
              <a:solidFill>
                <a:srgbClr val="C00000"/>
              </a:solidFill>
            </a:endParaRPr>
          </a:p>
          <a:p>
            <a:r>
              <a:rPr lang="cs-CZ" sz="3500" dirty="0">
                <a:cs typeface="Times New Roman" panose="02020603050405020304" pitchFamily="18" charset="0"/>
              </a:rPr>
              <a:t>první síť účelových komunikací se řeší </a:t>
            </a:r>
            <a:r>
              <a:rPr lang="cs-CZ" sz="3500" b="1" u="sng" dirty="0">
                <a:cs typeface="Times New Roman" panose="02020603050405020304" pitchFamily="18" charset="0"/>
              </a:rPr>
              <a:t>na </a:t>
            </a:r>
            <a:r>
              <a:rPr lang="cs-CZ" sz="3500" b="1" u="sng" dirty="0" err="1">
                <a:cs typeface="Times New Roman" panose="02020603050405020304" pitchFamily="18" charset="0"/>
              </a:rPr>
              <a:t>Očovských</a:t>
            </a:r>
            <a:r>
              <a:rPr lang="cs-CZ" sz="3500" b="1" u="sng" dirty="0">
                <a:cs typeface="Times New Roman" panose="02020603050405020304" pitchFamily="18" charset="0"/>
              </a:rPr>
              <a:t> loukách</a:t>
            </a:r>
            <a:r>
              <a:rPr lang="cs-CZ" sz="3500" dirty="0">
                <a:cs typeface="Times New Roman" panose="02020603050405020304" pitchFamily="18" charset="0"/>
              </a:rPr>
              <a:t>, zde se již záměr řeší se Státním pozemkovým úřadem.</a:t>
            </a:r>
          </a:p>
          <a:p>
            <a:pPr marL="0" indent="0">
              <a:buNone/>
            </a:pPr>
            <a:endParaRPr lang="cs-CZ" sz="3500" dirty="0">
              <a:cs typeface="Times New Roman" panose="02020603050405020304" pitchFamily="18" charset="0"/>
            </a:endParaRPr>
          </a:p>
          <a:p>
            <a:r>
              <a:rPr lang="cs-CZ" sz="3500" dirty="0">
                <a:cs typeface="Times New Roman" panose="02020603050405020304" pitchFamily="18" charset="0"/>
              </a:rPr>
              <a:t>od 08/2020 do 11/2020 probíhá </a:t>
            </a:r>
            <a:r>
              <a:rPr lang="cs-CZ" sz="3500" b="1" u="sng" dirty="0">
                <a:cs typeface="Times New Roman" panose="02020603050405020304" pitchFamily="18" charset="0"/>
              </a:rPr>
              <a:t>realizace první části </a:t>
            </a:r>
            <a:r>
              <a:rPr lang="cs-CZ" sz="3500" dirty="0">
                <a:cs typeface="Times New Roman" panose="02020603050405020304" pitchFamily="18" charset="0"/>
              </a:rPr>
              <a:t>z plánované sítě účelových komunikací na </a:t>
            </a:r>
            <a:r>
              <a:rPr lang="cs-CZ" sz="3500" dirty="0" err="1">
                <a:cs typeface="Times New Roman" panose="02020603050405020304" pitchFamily="18" charset="0"/>
              </a:rPr>
              <a:t>Očovských</a:t>
            </a:r>
            <a:r>
              <a:rPr lang="cs-CZ" sz="3500" dirty="0">
                <a:cs typeface="Times New Roman" panose="02020603050405020304" pitchFamily="18" charset="0"/>
              </a:rPr>
              <a:t> loukách. Byť využití těchto komunikací bude prioritně pro zpřístupnění zemědělských pozemků, jistě bude hojně využíváno i pro rekreaci obyvatel přilehlého sídliště.</a:t>
            </a:r>
          </a:p>
          <a:p>
            <a:pPr marL="0" indent="0">
              <a:buNone/>
            </a:pPr>
            <a:endParaRPr lang="cs-CZ" sz="3500" dirty="0">
              <a:cs typeface="Times New Roman" panose="02020603050405020304" pitchFamily="18" charset="0"/>
            </a:endParaRPr>
          </a:p>
          <a:p>
            <a:r>
              <a:rPr lang="cs-CZ" sz="3500" dirty="0">
                <a:cs typeface="Times New Roman" panose="02020603050405020304" pitchFamily="18" charset="0"/>
              </a:rPr>
              <a:t>vytvoření okruhu pro in-line bruslení je jedním z námětů, jež bude zvažován rovněž </a:t>
            </a:r>
            <a:r>
              <a:rPr lang="cs-CZ" sz="3500" b="1" u="sng" dirty="0">
                <a:cs typeface="Times New Roman" panose="02020603050405020304" pitchFamily="18" charset="0"/>
              </a:rPr>
              <a:t>v rámci příměstského lesa v okolí Bažantnice</a:t>
            </a:r>
            <a:r>
              <a:rPr lang="cs-CZ" sz="3500" dirty="0">
                <a:cs typeface="Times New Roman" panose="02020603050405020304" pitchFamily="18" charset="0"/>
              </a:rPr>
              <a:t>. </a:t>
            </a:r>
          </a:p>
          <a:p>
            <a:endParaRPr lang="cs-CZ" sz="2800" b="1" dirty="0"/>
          </a:p>
          <a:p>
            <a:pPr marL="0" indent="0">
              <a:buNone/>
            </a:pPr>
            <a:endParaRPr lang="cs-CZ" sz="2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82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7" y="1458145"/>
            <a:ext cx="8969125" cy="50621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167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00CED53C-C30A-479B-BF49-39D65F48183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93" b="3152"/>
          <a:stretch/>
        </p:blipFill>
        <p:spPr>
          <a:xfrm>
            <a:off x="322459" y="1403251"/>
            <a:ext cx="8498013" cy="5229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05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cs-CZ" sz="32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46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6. </a:t>
            </a:r>
            <a:r>
              <a:rPr lang="cs-CZ" sz="4600" b="1" dirty="0">
                <a:solidFill>
                  <a:srgbClr val="C00000"/>
                </a:solidFill>
                <a:cs typeface="Times New Roman" panose="02020603050405020304" pitchFamily="18" charset="0"/>
              </a:rPr>
              <a:t>Podpořit zajištění dotací získaných na investice   </a:t>
            </a:r>
            <a:r>
              <a:rPr lang="cs-CZ" sz="4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          </a:t>
            </a:r>
            <a:r>
              <a:rPr lang="cs-CZ" sz="4600" b="1" dirty="0">
                <a:solidFill>
                  <a:srgbClr val="C00000"/>
                </a:solidFill>
                <a:cs typeface="Times New Roman" panose="02020603050405020304" pitchFamily="18" charset="0"/>
              </a:rPr>
              <a:t>do sociálních služeb</a:t>
            </a:r>
          </a:p>
          <a:p>
            <a:pPr marL="0" indent="0" algn="ctr">
              <a:buNone/>
            </a:pPr>
            <a:endParaRPr lang="cs-CZ" sz="35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cs-CZ" sz="3500" dirty="0" smtClean="0">
                <a:cs typeface="Times New Roman" panose="02020603050405020304" pitchFamily="18" charset="0"/>
              </a:rPr>
              <a:t>v</a:t>
            </a:r>
            <a:r>
              <a:rPr lang="cs-CZ" sz="3500" dirty="0">
                <a:cs typeface="Times New Roman" panose="02020603050405020304" pitchFamily="18" charset="0"/>
              </a:rPr>
              <a:t> rámci výzvy IROP (EU) č. 82 podaly dva poskytovatelé sociálních služeb </a:t>
            </a:r>
            <a:r>
              <a:rPr lang="cs-CZ" sz="3500" dirty="0" smtClean="0">
                <a:cs typeface="Times New Roman" panose="02020603050405020304" pitchFamily="18" charset="0"/>
              </a:rPr>
              <a:t>        z Hodonína v </a:t>
            </a:r>
            <a:r>
              <a:rPr lang="cs-CZ" sz="3500" dirty="0">
                <a:cs typeface="Times New Roman" panose="02020603050405020304" pitchFamily="18" charset="0"/>
              </a:rPr>
              <a:t>říjnu 2018 žádosti o podporu investičních projektů:</a:t>
            </a:r>
          </a:p>
          <a:p>
            <a:pPr algn="just">
              <a:buFontTx/>
              <a:buChar char="-"/>
            </a:pPr>
            <a:r>
              <a:rPr lang="cs-CZ" sz="3500" dirty="0">
                <a:cs typeface="Times New Roman" panose="02020603050405020304" pitchFamily="18" charset="0"/>
              </a:rPr>
              <a:t>Centrum pro rodinu a sociální péči Hodonín na nové zázemí Rehabilitačního stacionáře Vlaštovka</a:t>
            </a:r>
          </a:p>
          <a:p>
            <a:pPr algn="just">
              <a:spcAft>
                <a:spcPts val="1200"/>
              </a:spcAft>
              <a:buFontTx/>
              <a:buChar char="-"/>
            </a:pPr>
            <a:r>
              <a:rPr lang="cs-CZ" sz="3500" dirty="0">
                <a:cs typeface="Times New Roman" panose="02020603050405020304" pitchFamily="18" charset="0"/>
              </a:rPr>
              <a:t>Oblastní charita Hodonín na nové zázemí Azylového domu pro matky s dětmi v </a:t>
            </a:r>
            <a:r>
              <a:rPr lang="cs-CZ" sz="3500" dirty="0" smtClean="0">
                <a:cs typeface="Times New Roman" panose="02020603050405020304" pitchFamily="18" charset="0"/>
              </a:rPr>
              <a:t>tísni</a:t>
            </a:r>
            <a:endParaRPr lang="cs-CZ" sz="3500" dirty="0">
              <a:cs typeface="Times New Roman" panose="02020603050405020304" pitchFamily="18" charset="0"/>
            </a:endParaRPr>
          </a:p>
          <a:p>
            <a:pPr algn="just"/>
            <a:r>
              <a:rPr lang="cs-CZ" sz="3500" dirty="0" smtClean="0">
                <a:cs typeface="Times New Roman" panose="02020603050405020304" pitchFamily="18" charset="0"/>
              </a:rPr>
              <a:t>v </a:t>
            </a:r>
            <a:r>
              <a:rPr lang="cs-CZ" sz="3500" dirty="0">
                <a:cs typeface="Times New Roman" panose="02020603050405020304" pitchFamily="18" charset="0"/>
              </a:rPr>
              <a:t>září 2020 (!) obě organizace obdržely informaci, že projekty jsou podpořeny, dotace činí max. 90% uznatelných nákladů. Budou tedy řešit dofinancování zbylých min. 10</a:t>
            </a:r>
            <a:r>
              <a:rPr lang="cs-CZ" sz="3500" dirty="0" smtClean="0">
                <a:cs typeface="Times New Roman" panose="02020603050405020304" pitchFamily="18" charset="0"/>
              </a:rPr>
              <a:t>%</a:t>
            </a:r>
            <a:endParaRPr lang="cs-CZ" sz="3500" dirty="0">
              <a:cs typeface="Times New Roman" panose="02020603050405020304" pitchFamily="18" charset="0"/>
            </a:endParaRPr>
          </a:p>
          <a:p>
            <a:pPr algn="just"/>
            <a:endParaRPr lang="cs-CZ" sz="3500" dirty="0">
              <a:cs typeface="Times New Roman" panose="02020603050405020304" pitchFamily="18" charset="0"/>
            </a:endParaRPr>
          </a:p>
          <a:p>
            <a:pPr algn="just"/>
            <a:r>
              <a:rPr lang="cs-CZ" sz="3500" b="1" u="sng" dirty="0">
                <a:cs typeface="Times New Roman" panose="02020603050405020304" pitchFamily="18" charset="0"/>
              </a:rPr>
              <a:t>d</a:t>
            </a:r>
            <a:r>
              <a:rPr lang="cs-CZ" sz="3500" b="1" u="sng" dirty="0" smtClean="0">
                <a:cs typeface="Times New Roman" panose="02020603050405020304" pitchFamily="18" charset="0"/>
              </a:rPr>
              <a:t>osud </a:t>
            </a:r>
            <a:r>
              <a:rPr lang="cs-CZ" sz="3500" b="1" u="sng" dirty="0">
                <a:cs typeface="Times New Roman" panose="02020603050405020304" pitchFamily="18" charset="0"/>
              </a:rPr>
              <a:t>neřešeno, </a:t>
            </a:r>
            <a:r>
              <a:rPr lang="cs-CZ" sz="3500" b="1" u="sng">
                <a:cs typeface="Times New Roman" panose="02020603050405020304" pitchFamily="18" charset="0"/>
              </a:rPr>
              <a:t>nebyl </a:t>
            </a:r>
            <a:r>
              <a:rPr lang="cs-CZ" sz="3500" b="1" u="sng" smtClean="0">
                <a:cs typeface="Times New Roman" panose="02020603050405020304" pitchFamily="18" charset="0"/>
              </a:rPr>
              <a:t>důvod</a:t>
            </a:r>
            <a:endParaRPr lang="cs-CZ" sz="3500" b="1" u="sng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pPr marL="0" indent="0" algn="ctr">
              <a:buNone/>
            </a:pPr>
            <a:endParaRPr lang="cs-CZ" sz="3200" b="1" u="sng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cs-CZ" sz="37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41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cs-CZ" sz="4100" b="1" dirty="0">
                <a:solidFill>
                  <a:srgbClr val="C00000"/>
                </a:solidFill>
                <a:cs typeface="Times New Roman" panose="02020603050405020304" pitchFamily="18" charset="0"/>
              </a:rPr>
              <a:t>. Výstavba nájemních městských bytů pro </a:t>
            </a:r>
            <a:r>
              <a:rPr lang="cs-CZ" sz="41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mladé                </a:t>
            </a:r>
            <a:r>
              <a:rPr lang="cs-CZ" sz="41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začínající rodiny</a:t>
            </a:r>
          </a:p>
          <a:p>
            <a:pPr marL="0" indent="0" algn="ctr">
              <a:buNone/>
            </a:pPr>
            <a:endParaRPr lang="cs-CZ" sz="3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r>
              <a:rPr lang="cs-CZ" sz="31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15.9.2020</a:t>
            </a:r>
            <a:r>
              <a:rPr lang="cs-CZ" sz="3100" dirty="0"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 zastupitelstvo města schválilo </a:t>
            </a:r>
            <a:r>
              <a:rPr lang="cs-CZ" sz="3100" dirty="0">
                <a:cs typeface="Times New Roman" panose="02020603050405020304" pitchFamily="18" charset="0"/>
              </a:rPr>
              <a:t>Koncepci bytové politiky města </a:t>
            </a:r>
            <a:r>
              <a:rPr lang="cs-CZ" sz="3100" dirty="0" smtClean="0">
                <a:cs typeface="Times New Roman" panose="02020603050405020304" pitchFamily="18" charset="0"/>
              </a:rPr>
              <a:t>Hodonín, na které se pracovalo cca 1 rok</a:t>
            </a:r>
            <a:endParaRPr lang="cs-CZ" sz="31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100" dirty="0">
              <a:cs typeface="Times New Roman" panose="02020603050405020304" pitchFamily="18" charset="0"/>
            </a:endParaRPr>
          </a:p>
          <a:p>
            <a:r>
              <a:rPr lang="cs-CZ" sz="3100" dirty="0">
                <a:cs typeface="Times New Roman" panose="02020603050405020304" pitchFamily="18" charset="0"/>
              </a:rPr>
              <a:t>cílem je optimalizace a podpora bydlení pro podporované skupiny</a:t>
            </a:r>
          </a:p>
          <a:p>
            <a:pPr marL="0" indent="0">
              <a:buNone/>
            </a:pPr>
            <a:endParaRPr lang="cs-CZ" sz="3100" dirty="0">
              <a:cs typeface="Times New Roman" panose="02020603050405020304" pitchFamily="18" charset="0"/>
            </a:endParaRPr>
          </a:p>
          <a:p>
            <a:r>
              <a:rPr lang="cs-CZ" sz="3100" dirty="0">
                <a:cs typeface="Times New Roman" panose="02020603050405020304" pitchFamily="18" charset="0"/>
              </a:rPr>
              <a:t>zajištění dostatečného počtu bytů pro podporované cílové skupiny</a:t>
            </a:r>
          </a:p>
          <a:p>
            <a:pPr marL="0" indent="0">
              <a:buNone/>
            </a:pPr>
            <a:endParaRPr lang="cs-CZ" sz="3100" dirty="0">
              <a:cs typeface="Times New Roman" panose="02020603050405020304" pitchFamily="18" charset="0"/>
            </a:endParaRPr>
          </a:p>
          <a:p>
            <a:r>
              <a:rPr lang="cs-CZ" sz="3100" dirty="0">
                <a:cs typeface="Times New Roman" panose="02020603050405020304" pitchFamily="18" charset="0"/>
              </a:rPr>
              <a:t>opatření počítá s </a:t>
            </a:r>
            <a:r>
              <a:rPr lang="cs-CZ" sz="3100" b="1" u="sng" dirty="0">
                <a:cs typeface="Times New Roman" panose="02020603050405020304" pitchFamily="18" charset="0"/>
              </a:rPr>
              <a:t>novou výstavbou </a:t>
            </a:r>
            <a:r>
              <a:rPr lang="cs-CZ" sz="3100" b="1" u="sng" dirty="0" smtClean="0">
                <a:cs typeface="Times New Roman" panose="02020603050405020304" pitchFamily="18" charset="0"/>
              </a:rPr>
              <a:t>bytů </a:t>
            </a:r>
            <a:r>
              <a:rPr lang="cs-CZ" sz="3100" b="1" u="sng" dirty="0">
                <a:cs typeface="Times New Roman" panose="02020603050405020304" pitchFamily="18" charset="0"/>
              </a:rPr>
              <a:t>v lokalitě Horní Plesová</a:t>
            </a:r>
            <a:endParaRPr lang="cs-CZ" sz="3100" b="1" u="sng" dirty="0">
              <a:effectLst>
                <a:outerShdw blurRad="50800" dist="50800" dir="5400000" algn="ctr" rotWithShape="0">
                  <a:schemeClr val="bg1"/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52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8.</a:t>
            </a:r>
            <a:r>
              <a:rPr lang="pl-PL" sz="2900" b="1" dirty="0">
                <a:solidFill>
                  <a:srgbClr val="C00000"/>
                </a:solidFill>
              </a:rPr>
              <a:t> Posílit cyklostezky a jejich propojení</a:t>
            </a:r>
          </a:p>
          <a:p>
            <a:pPr marL="0" indent="0" algn="ctr">
              <a:buNone/>
            </a:pPr>
            <a:r>
              <a:rPr lang="pl-PL" sz="2900" b="1" dirty="0">
                <a:solidFill>
                  <a:srgbClr val="C00000"/>
                </a:solidFill>
              </a:rPr>
              <a:t>- realizováno 2020</a:t>
            </a:r>
          </a:p>
          <a:p>
            <a:endParaRPr lang="cs-CZ" sz="100" dirty="0">
              <a:cs typeface="Times New Roman" panose="02020603050405020304" pitchFamily="18" charset="0"/>
            </a:endParaRPr>
          </a:p>
          <a:p>
            <a:r>
              <a:rPr lang="cs-CZ" sz="2200" dirty="0">
                <a:cs typeface="Times New Roman" panose="02020603050405020304" pitchFamily="18" charset="0"/>
              </a:rPr>
              <a:t>propojení cyklostezek a cyklotras ul. Žižkova, Družstevní, tř. Bratří Čapků </a:t>
            </a:r>
          </a:p>
          <a:p>
            <a:pPr>
              <a:spcAft>
                <a:spcPts val="600"/>
              </a:spcAft>
            </a:pPr>
            <a:r>
              <a:rPr lang="cs-CZ" sz="2200" dirty="0">
                <a:cs typeface="Times New Roman" panose="02020603050405020304" pitchFamily="18" charset="0"/>
              </a:rPr>
              <a:t>propojení cyklostezek u </a:t>
            </a:r>
            <a:r>
              <a:rPr lang="cs-CZ" sz="2200" dirty="0" err="1">
                <a:cs typeface="Times New Roman" panose="02020603050405020304" pitchFamily="18" charset="0"/>
              </a:rPr>
              <a:t>Arkusu</a:t>
            </a:r>
            <a:r>
              <a:rPr lang="cs-CZ" sz="2200" dirty="0">
                <a:cs typeface="Times New Roman" panose="02020603050405020304" pitchFamily="18" charset="0"/>
              </a:rPr>
              <a:t> </a:t>
            </a:r>
          </a:p>
          <a:p>
            <a:endParaRPr lang="pl-PL" sz="32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6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7C951D75-B711-4D7A-BBDA-ECD91EED03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1" b="8204"/>
          <a:stretch/>
        </p:blipFill>
        <p:spPr>
          <a:xfrm>
            <a:off x="5508104" y="2981975"/>
            <a:ext cx="3405263" cy="37593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FD039A11-F9F2-4919-A62B-677E4FDE7E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38" b="4823"/>
          <a:stretch/>
        </p:blipFill>
        <p:spPr>
          <a:xfrm>
            <a:off x="179512" y="3438182"/>
            <a:ext cx="5141832" cy="33186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13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4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 </a:t>
            </a: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priorit</a:t>
            </a:r>
          </a:p>
          <a:p>
            <a:pPr marL="0" indent="0" algn="ctr">
              <a:buNone/>
            </a:pPr>
            <a:r>
              <a:rPr lang="cs-CZ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města Hodonína z roku 2018</a:t>
            </a:r>
            <a:endParaRPr lang="cs-CZ" sz="4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" y="22320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116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8.</a:t>
            </a:r>
            <a:r>
              <a:rPr lang="pl-PL" sz="11600" b="1" dirty="0">
                <a:solidFill>
                  <a:srgbClr val="C00000"/>
                </a:solidFill>
              </a:rPr>
              <a:t> Posílit cyklostezky a jejich propojení</a:t>
            </a:r>
          </a:p>
          <a:p>
            <a:pPr marL="0" indent="0" algn="ctr">
              <a:buNone/>
            </a:pPr>
            <a:r>
              <a:rPr lang="pl-PL" sz="11600" b="1" dirty="0">
                <a:solidFill>
                  <a:srgbClr val="C00000"/>
                </a:solidFill>
              </a:rPr>
              <a:t>9. Dokončit cyklostezku na ulici Velkomoravská</a:t>
            </a:r>
          </a:p>
          <a:p>
            <a:pPr marL="0" indent="0" algn="ctr">
              <a:buNone/>
            </a:pPr>
            <a:r>
              <a:rPr lang="pl-PL" sz="11600" b="1" dirty="0">
                <a:solidFill>
                  <a:srgbClr val="C00000"/>
                </a:solidFill>
              </a:rPr>
              <a:t>- projekční příprava</a:t>
            </a:r>
          </a:p>
          <a:p>
            <a:endParaRPr lang="cs-CZ" sz="4000" dirty="0"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cs-CZ" sz="8800" b="1" u="sng" dirty="0">
                <a:cs typeface="Times New Roman" panose="02020603050405020304" pitchFamily="18" charset="0"/>
              </a:rPr>
              <a:t>lávka pro pěší a cyklisty přes I/55 </a:t>
            </a:r>
            <a:r>
              <a:rPr lang="cs-CZ" sz="8800" dirty="0">
                <a:cs typeface="Times New Roman" panose="02020603050405020304" pitchFamily="18" charset="0"/>
              </a:rPr>
              <a:t>- na realizaci vydáno pravomocné územní rozhodnutí. Nyní probíhají projekční práce na PD pro SP. Realizace nadále plánována na rok 2021</a:t>
            </a:r>
          </a:p>
          <a:p>
            <a:pPr>
              <a:spcAft>
                <a:spcPts val="1200"/>
              </a:spcAft>
            </a:pPr>
            <a:r>
              <a:rPr lang="cs-CZ" sz="8800" b="1" u="sng" dirty="0">
                <a:cs typeface="Times New Roman" panose="02020603050405020304" pitchFamily="18" charset="0"/>
              </a:rPr>
              <a:t>část cyklostezky na ulici Velkomoravská </a:t>
            </a:r>
            <a:r>
              <a:rPr lang="cs-CZ" sz="8800" dirty="0">
                <a:cs typeface="Times New Roman" panose="02020603050405020304" pitchFamily="18" charset="0"/>
              </a:rPr>
              <a:t>– dokončují se projekční práce pro SP, realizace plánována na rok 2021</a:t>
            </a:r>
          </a:p>
          <a:p>
            <a:r>
              <a:rPr lang="cs-CZ" sz="8800" dirty="0">
                <a:cs typeface="Times New Roman" panose="02020603050405020304" pitchFamily="18" charset="0"/>
              </a:rPr>
              <a:t>Z generelu </a:t>
            </a:r>
            <a:r>
              <a:rPr lang="cs-CZ" sz="8800" dirty="0" err="1">
                <a:cs typeface="Times New Roman" panose="02020603050405020304" pitchFamily="18" charset="0"/>
              </a:rPr>
              <a:t>cyklodopravy</a:t>
            </a:r>
            <a:r>
              <a:rPr lang="cs-CZ" sz="8800" dirty="0">
                <a:cs typeface="Times New Roman" panose="02020603050405020304" pitchFamily="18" charset="0"/>
              </a:rPr>
              <a:t> zadány k projekční přípravě opatření:</a:t>
            </a:r>
          </a:p>
          <a:p>
            <a:pPr>
              <a:buFontTx/>
              <a:buChar char="-"/>
            </a:pPr>
            <a:r>
              <a:rPr lang="cs-CZ" sz="8800" dirty="0">
                <a:cs typeface="Times New Roman" panose="02020603050405020304" pitchFamily="18" charset="0"/>
              </a:rPr>
              <a:t>vyznačení </a:t>
            </a:r>
            <a:r>
              <a:rPr lang="cs-CZ" sz="8800" b="1" u="sng" dirty="0">
                <a:cs typeface="Times New Roman" panose="02020603050405020304" pitchFamily="18" charset="0"/>
              </a:rPr>
              <a:t>obousměrného průjezdu pro cyklisty v ulici Dukelských hrdinů</a:t>
            </a:r>
            <a:r>
              <a:rPr lang="cs-CZ" sz="8800" dirty="0">
                <a:cs typeface="Times New Roman" panose="02020603050405020304" pitchFamily="18" charset="0"/>
              </a:rPr>
              <a:t> v úseku od Národní třídy po ulici Dvořákova</a:t>
            </a:r>
          </a:p>
          <a:p>
            <a:pPr>
              <a:buFontTx/>
              <a:buChar char="-"/>
            </a:pPr>
            <a:r>
              <a:rPr lang="cs-CZ" sz="8800" dirty="0">
                <a:cs typeface="Times New Roman" panose="02020603050405020304" pitchFamily="18" charset="0"/>
              </a:rPr>
              <a:t>vyznačení </a:t>
            </a:r>
            <a:r>
              <a:rPr lang="cs-CZ" sz="8800" b="1" u="sng" dirty="0">
                <a:cs typeface="Times New Roman" panose="02020603050405020304" pitchFamily="18" charset="0"/>
              </a:rPr>
              <a:t>obousměrného průjezdu pro cyklisty v ulici Sv. Čecha</a:t>
            </a:r>
          </a:p>
          <a:p>
            <a:pPr>
              <a:buFontTx/>
              <a:buChar char="-"/>
            </a:pPr>
            <a:r>
              <a:rPr lang="cs-CZ" sz="8800" dirty="0">
                <a:cs typeface="Times New Roman" panose="02020603050405020304" pitchFamily="18" charset="0"/>
              </a:rPr>
              <a:t>legalizace </a:t>
            </a:r>
            <a:r>
              <a:rPr lang="cs-CZ" sz="8800" b="1" u="sng" dirty="0">
                <a:cs typeface="Times New Roman" panose="02020603050405020304" pitchFamily="18" charset="0"/>
              </a:rPr>
              <a:t>průjezdu cyklistů podchodem </a:t>
            </a:r>
            <a:r>
              <a:rPr lang="cs-CZ" sz="8800" dirty="0">
                <a:cs typeface="Times New Roman" panose="02020603050405020304" pitchFamily="18" charset="0"/>
              </a:rPr>
              <a:t>pod nádražím</a:t>
            </a:r>
          </a:p>
          <a:p>
            <a:endParaRPr lang="pl-PL" sz="32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6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/>
          <a:stretch/>
        </p:blipFill>
        <p:spPr>
          <a:xfrm>
            <a:off x="179512" y="1495759"/>
            <a:ext cx="4176464" cy="251629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127633"/>
            <a:ext cx="4778040" cy="256516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95759"/>
            <a:ext cx="4482596" cy="25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  <a:p>
            <a:pPr marL="0" indent="0" algn="ctr">
              <a:buNone/>
            </a:pPr>
            <a:r>
              <a:rPr lang="cs-CZ" sz="8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10. </a:t>
            </a:r>
            <a:r>
              <a:rPr lang="cs-CZ" sz="8900" b="1" dirty="0">
                <a:solidFill>
                  <a:srgbClr val="C00000"/>
                </a:solidFill>
              </a:rPr>
              <a:t>Modernizace nemocnice TGM</a:t>
            </a:r>
          </a:p>
          <a:p>
            <a:pPr marL="0" indent="0" algn="ctr">
              <a:buNone/>
            </a:pPr>
            <a:endParaRPr lang="cs-CZ" sz="8000" b="1"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6800" dirty="0">
                <a:cs typeface="Times New Roman" panose="02020603050405020304" pitchFamily="18" charset="0"/>
              </a:rPr>
              <a:t>obnova zdravotnické techniky instalace Laparoskopické 3D věž pro operační sály</a:t>
            </a:r>
          </a:p>
          <a:p>
            <a:pPr>
              <a:spcAft>
                <a:spcPts val="600"/>
              </a:spcAft>
            </a:pPr>
            <a:r>
              <a:rPr lang="cs-CZ" sz="6800" dirty="0">
                <a:cs typeface="Times New Roman" panose="02020603050405020304" pitchFamily="18" charset="0"/>
              </a:rPr>
              <a:t>u</a:t>
            </a:r>
            <a:r>
              <a:rPr lang="cs-CZ" sz="6800" dirty="0" smtClean="0">
                <a:cs typeface="Times New Roman" panose="02020603050405020304" pitchFamily="18" charset="0"/>
              </a:rPr>
              <a:t>ltrazvuk </a:t>
            </a:r>
            <a:r>
              <a:rPr lang="cs-CZ" sz="6800" dirty="0">
                <a:cs typeface="Times New Roman" panose="02020603050405020304" pitchFamily="18" charset="0"/>
              </a:rPr>
              <a:t>s jícnovou sondou pro kardiologii </a:t>
            </a:r>
          </a:p>
          <a:p>
            <a:pPr>
              <a:spcAft>
                <a:spcPts val="600"/>
              </a:spcAft>
            </a:pPr>
            <a:r>
              <a:rPr lang="cs-CZ" sz="6800" dirty="0">
                <a:cs typeface="Times New Roman" panose="02020603050405020304" pitchFamily="18" charset="0"/>
              </a:rPr>
              <a:t>6 ks Pacientských monitorů pro oddělení ARO</a:t>
            </a:r>
          </a:p>
          <a:p>
            <a:pPr>
              <a:spcAft>
                <a:spcPts val="600"/>
              </a:spcAft>
            </a:pPr>
            <a:r>
              <a:rPr lang="cs-CZ" sz="6800" dirty="0">
                <a:cs typeface="Times New Roman" panose="02020603050405020304" pitchFamily="18" charset="0"/>
              </a:rPr>
              <a:t>2 moderní sanitky vybavené klimatizací pro vyšší komfort přepravovaných pacientů</a:t>
            </a:r>
          </a:p>
          <a:p>
            <a:pPr>
              <a:spcAft>
                <a:spcPts val="600"/>
              </a:spcAft>
            </a:pPr>
            <a:r>
              <a:rPr lang="cs-CZ" sz="6800" dirty="0" smtClean="0">
                <a:cs typeface="Times New Roman" panose="02020603050405020304" pitchFamily="18" charset="0"/>
              </a:rPr>
              <a:t>modernizace </a:t>
            </a:r>
            <a:r>
              <a:rPr lang="cs-CZ" sz="6800" dirty="0">
                <a:cs typeface="Times New Roman" panose="02020603050405020304" pitchFamily="18" charset="0"/>
              </a:rPr>
              <a:t>nemocničního informačního systému - pořízení souboru hardwaru a následně byla zahájena instalace nového nemocničního informačního systému</a:t>
            </a:r>
          </a:p>
          <a:p>
            <a:pPr>
              <a:spcAft>
                <a:spcPts val="600"/>
              </a:spcAft>
            </a:pPr>
            <a:r>
              <a:rPr lang="cs-CZ" sz="6800" dirty="0">
                <a:cs typeface="Times New Roman" panose="02020603050405020304" pitchFamily="18" charset="0"/>
              </a:rPr>
              <a:t>instalace moderního stacionárního RTG </a:t>
            </a:r>
          </a:p>
          <a:p>
            <a:pPr>
              <a:spcAft>
                <a:spcPts val="600"/>
              </a:spcAft>
            </a:pPr>
            <a:r>
              <a:rPr lang="cs-CZ" sz="6800" dirty="0" smtClean="0">
                <a:cs typeface="Times New Roman" panose="02020603050405020304" pitchFamily="18" charset="0"/>
              </a:rPr>
              <a:t>pořízení mobilního </a:t>
            </a:r>
            <a:r>
              <a:rPr lang="cs-CZ" sz="6800" dirty="0">
                <a:cs typeface="Times New Roman" panose="02020603050405020304" pitchFamily="18" charset="0"/>
              </a:rPr>
              <a:t>RDG </a:t>
            </a:r>
            <a:r>
              <a:rPr lang="cs-CZ" sz="6800" dirty="0" smtClean="0">
                <a:cs typeface="Times New Roman" panose="02020603050405020304" pitchFamily="18" charset="0"/>
              </a:rPr>
              <a:t>přístroje</a:t>
            </a:r>
            <a:endParaRPr lang="cs-CZ" sz="6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730" y="1479208"/>
            <a:ext cx="3000376" cy="1995488"/>
          </a:xfrm>
          <a:prstGeom prst="rect">
            <a:avLst/>
          </a:prstGeom>
        </p:spPr>
      </p:pic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>
              <a:buNone/>
            </a:pPr>
            <a:endParaRPr lang="cs-CZ" sz="3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99" y="2475407"/>
            <a:ext cx="2114734" cy="325402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8940"/>
            <a:ext cx="3725019" cy="256612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2" y="4121850"/>
            <a:ext cx="3718415" cy="247507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1" y="3585131"/>
            <a:ext cx="2371825" cy="31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35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b="1" u="sng" dirty="0"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Veřejné fórum 2016 – TOP 3</a:t>
            </a:r>
          </a:p>
          <a:p>
            <a:pPr fontAlgn="ctr"/>
            <a:r>
              <a:rPr lang="cs-CZ" sz="2200" b="1" dirty="0"/>
              <a:t>Vybudování cyklostezek do okolních obcí + ve městě (26+55)</a:t>
            </a:r>
            <a:endParaRPr lang="cs-CZ" sz="2200" dirty="0"/>
          </a:p>
          <a:p>
            <a:pPr fontAlgn="ctr"/>
            <a:r>
              <a:rPr lang="cs-CZ" sz="2200" b="1" dirty="0"/>
              <a:t>Vytvoření přechodu na ul. Velkomoravská (</a:t>
            </a:r>
            <a:r>
              <a:rPr lang="cs-CZ" sz="2200" b="1" dirty="0" err="1" smtClean="0"/>
              <a:t>Kapřiska</a:t>
            </a:r>
            <a:r>
              <a:rPr lang="cs-CZ" sz="2200" b="1" dirty="0" smtClean="0"/>
              <a:t> - zastávka</a:t>
            </a:r>
            <a:r>
              <a:rPr lang="cs-CZ" sz="2200" b="1" dirty="0"/>
              <a:t>) (21+28)</a:t>
            </a:r>
            <a:endParaRPr lang="cs-CZ" sz="2200" dirty="0"/>
          </a:p>
          <a:p>
            <a:pPr fontAlgn="ctr"/>
            <a:r>
              <a:rPr lang="cs-CZ" sz="2200" b="1" dirty="0"/>
              <a:t> Rekonstrukce oplocení, chodníků  (MŠ + ZŠ) (16+27)</a:t>
            </a:r>
            <a:endParaRPr lang="cs-CZ" sz="2200" dirty="0"/>
          </a:p>
          <a:p>
            <a:pPr marL="0" indent="0" fontAlgn="ctr">
              <a:buNone/>
            </a:pPr>
            <a:endParaRPr lang="cs-CZ" sz="2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fontAlgn="ctr">
              <a:buNone/>
            </a:pPr>
            <a:r>
              <a:rPr lang="cs-CZ" sz="2800" b="1" u="sng" dirty="0"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Veřejné fórum 2017 – TOP 3</a:t>
            </a:r>
            <a:endParaRPr lang="cs-CZ" sz="2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fontAlgn="ctr"/>
            <a:r>
              <a:rPr lang="cs-CZ" sz="2200" b="1" dirty="0"/>
              <a:t>Přemostění silnice I/55 lávkou pro pěší a cyklisty (22+83)</a:t>
            </a:r>
            <a:endParaRPr lang="cs-CZ" sz="2200" dirty="0"/>
          </a:p>
          <a:p>
            <a:pPr fontAlgn="ctr"/>
            <a:r>
              <a:rPr lang="cs-CZ" sz="2200" b="1" dirty="0"/>
              <a:t>Rekonstrukce interiéru domu kultury (36+57)</a:t>
            </a:r>
            <a:endParaRPr lang="cs-CZ" sz="2200" dirty="0"/>
          </a:p>
          <a:p>
            <a:pPr fontAlgn="ctr"/>
            <a:r>
              <a:rPr lang="cs-CZ" sz="2200" b="1" dirty="0"/>
              <a:t>Řešení budovy stacionáře Vlaštovka (technický a kapacitní stav) (16+64)</a:t>
            </a:r>
            <a:endParaRPr lang="cs-CZ" sz="2200" dirty="0"/>
          </a:p>
          <a:p>
            <a:pPr marL="0" indent="0" algn="ctr">
              <a:buNone/>
            </a:pP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63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5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11004" y="1314224"/>
            <a:ext cx="9144000" cy="554377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cs-CZ" sz="32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16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 VF 2019 (?)</a:t>
            </a:r>
          </a:p>
          <a:p>
            <a:pPr marL="0" indent="0" algn="ctr">
              <a:buNone/>
            </a:pPr>
            <a:r>
              <a:rPr lang="cs-CZ" sz="116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PARTICIPATIVNÍ ROZPOČET - 1.ročník</a:t>
            </a:r>
            <a:endParaRPr lang="cs-CZ" sz="11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6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6800" dirty="0"/>
              <a:t>Vyhlášení participativního rozpočtu a zahájení sběru projektů :                                                               1.6. – 23.8.2019.</a:t>
            </a:r>
          </a:p>
          <a:p>
            <a:r>
              <a:rPr lang="cs-CZ" sz="6800" dirty="0"/>
              <a:t>Sešlo se celkem 17 návrhů. Z nich po celkovém posouzení                                                                                                            postoupilo do veřejné prezentace a hlasování 10 projektů.</a:t>
            </a:r>
          </a:p>
          <a:p>
            <a:r>
              <a:rPr lang="cs-CZ" sz="6800" dirty="0"/>
              <a:t>Prezentace projektů v sále Evropa a spuštění hlasování                                                                           v elektronické anketě : 25.9.2019.</a:t>
            </a:r>
          </a:p>
          <a:p>
            <a:r>
              <a:rPr lang="cs-CZ" sz="6800" dirty="0"/>
              <a:t>Ukončení hlasování ve veřejné anketě: 30.11.2019.</a:t>
            </a:r>
          </a:p>
          <a:p>
            <a:r>
              <a:rPr lang="cs-CZ" sz="6800" dirty="0"/>
              <a:t>Veřejné ankety s hlasováním se zúčastnilo 966 respondentů.</a:t>
            </a:r>
          </a:p>
          <a:p>
            <a:r>
              <a:rPr lang="cs-CZ" sz="6800" dirty="0"/>
              <a:t>Usnesení  rady města o zahájení prací na prvních                                                                                             4 vítězných projektech dne 14.1.2020 </a:t>
            </a:r>
          </a:p>
          <a:p>
            <a:endParaRPr lang="cs-CZ" sz="6800" dirty="0"/>
          </a:p>
          <a:p>
            <a:pPr fontAlgn="t"/>
            <a:r>
              <a:rPr lang="cs-CZ" sz="6800" dirty="0"/>
              <a:t>1. </a:t>
            </a:r>
            <a:r>
              <a:rPr lang="cs-CZ" sz="6800" dirty="0" err="1"/>
              <a:t>Workoutové</a:t>
            </a:r>
            <a:r>
              <a:rPr lang="cs-CZ" sz="6800" dirty="0"/>
              <a:t> hřiště s altánem na ulici Polní - 562</a:t>
            </a:r>
          </a:p>
          <a:p>
            <a:pPr fontAlgn="t"/>
            <a:r>
              <a:rPr lang="cs-CZ" sz="6800" dirty="0"/>
              <a:t>2. Hřiště pro psy na „</a:t>
            </a:r>
            <a:r>
              <a:rPr lang="cs-CZ" sz="6800" dirty="0" err="1"/>
              <a:t>Jižňáku</a:t>
            </a:r>
            <a:r>
              <a:rPr lang="cs-CZ" sz="6800" dirty="0"/>
              <a:t>“ (bezpečný výběh pro psy) - 488</a:t>
            </a:r>
          </a:p>
          <a:p>
            <a:pPr fontAlgn="t"/>
            <a:r>
              <a:rPr lang="cs-CZ" sz="6800" dirty="0"/>
              <a:t>3. Záhony lučního kvítí - 352</a:t>
            </a:r>
          </a:p>
          <a:p>
            <a:pPr fontAlgn="t"/>
            <a:r>
              <a:rPr lang="cs-CZ" sz="6800" dirty="0"/>
              <a:t>4. Kapesní park - 298</a:t>
            </a:r>
          </a:p>
          <a:p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3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297" y="2636912"/>
            <a:ext cx="337777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PARTICIPATIVNÍ ROZPOČET – aktuálně</a:t>
            </a:r>
          </a:p>
          <a:p>
            <a:pPr marL="0" indent="0" algn="ctr">
              <a:buNone/>
            </a:pPr>
            <a:endParaRPr 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cs-CZ" sz="1800" b="1" dirty="0"/>
              <a:t>1. </a:t>
            </a:r>
            <a:r>
              <a:rPr lang="cs-CZ" sz="1800" b="1" dirty="0" err="1"/>
              <a:t>Workoutové</a:t>
            </a:r>
            <a:r>
              <a:rPr lang="cs-CZ" sz="1800" b="1" dirty="0"/>
              <a:t> hřiště s altánem na ulici Polní - 562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r="3509"/>
          <a:stretch/>
        </p:blipFill>
        <p:spPr bwMode="auto">
          <a:xfrm>
            <a:off x="183996" y="2708920"/>
            <a:ext cx="6332220" cy="39830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516216" y="2924944"/>
            <a:ext cx="24243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pol.2020 – zadání PD</a:t>
            </a:r>
          </a:p>
          <a:p>
            <a:endParaRPr lang="cs-CZ" dirty="0"/>
          </a:p>
          <a:p>
            <a:r>
              <a:rPr lang="cs-CZ" dirty="0"/>
              <a:t>XI 2020 – odevzdání PD </a:t>
            </a:r>
          </a:p>
          <a:p>
            <a:endParaRPr lang="cs-CZ" dirty="0"/>
          </a:p>
          <a:p>
            <a:r>
              <a:rPr lang="cs-CZ" dirty="0"/>
              <a:t>1Q 2021 – SP + VŘ</a:t>
            </a:r>
          </a:p>
          <a:p>
            <a:endParaRPr lang="cs-CZ" dirty="0"/>
          </a:p>
          <a:p>
            <a:r>
              <a:rPr lang="cs-CZ" dirty="0"/>
              <a:t>2Q 2021 - realizace</a:t>
            </a:r>
          </a:p>
        </p:txBody>
      </p:sp>
    </p:spTree>
    <p:extLst>
      <p:ext uri="{BB962C8B-B14F-4D97-AF65-F5344CB8AC3E}">
        <p14:creationId xmlns:p14="http://schemas.microsoft.com/office/powerpoint/2010/main" val="2633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PARTICIPATIVNÍ ROZPOČET – aktuálně</a:t>
            </a:r>
          </a:p>
          <a:p>
            <a:pPr marL="0" indent="0" algn="ctr">
              <a:buNone/>
            </a:pPr>
            <a:endParaRPr 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cs-CZ" sz="1800" b="1" dirty="0"/>
              <a:t>2. Hřiště pro psy na „</a:t>
            </a:r>
            <a:r>
              <a:rPr lang="cs-CZ" sz="1800" b="1" dirty="0" err="1"/>
              <a:t>Jižňáku</a:t>
            </a:r>
            <a:r>
              <a:rPr lang="cs-CZ" sz="1800" b="1" dirty="0"/>
              <a:t>“ (bezpečný výběh pro psy) - 488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16216" y="2924944"/>
            <a:ext cx="24243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pol.2020 – zadání PD</a:t>
            </a:r>
          </a:p>
          <a:p>
            <a:endParaRPr lang="cs-CZ" dirty="0"/>
          </a:p>
          <a:p>
            <a:r>
              <a:rPr lang="cs-CZ" dirty="0"/>
              <a:t>XI 2020 – odevzdání PD </a:t>
            </a:r>
          </a:p>
          <a:p>
            <a:endParaRPr lang="cs-CZ" dirty="0"/>
          </a:p>
          <a:p>
            <a:r>
              <a:rPr lang="cs-CZ" dirty="0"/>
              <a:t>1Q 2021 – SP + VŘ</a:t>
            </a:r>
          </a:p>
          <a:p>
            <a:endParaRPr lang="cs-CZ" dirty="0"/>
          </a:p>
          <a:p>
            <a:r>
              <a:rPr lang="cs-CZ" dirty="0"/>
              <a:t>2Q 2021 - realizace</a:t>
            </a:r>
          </a:p>
        </p:txBody>
      </p:sp>
      <p:sp>
        <p:nvSpPr>
          <p:cNvPr id="6" name="AutoShape 2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780929"/>
            <a:ext cx="6261035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43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PARTICIPATIVNÍ ROZPOČET – aktuálně</a:t>
            </a:r>
          </a:p>
          <a:p>
            <a:pPr marL="0" indent="0" algn="ctr">
              <a:buNone/>
            </a:pPr>
            <a:endParaRPr 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cs-CZ" sz="1800" b="1" dirty="0"/>
              <a:t>3. Záhony lučního kvítí na Lipové aleji - 352</a:t>
            </a: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16216" y="2924944"/>
            <a:ext cx="25635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1Q 2020 – zadání PD</a:t>
            </a:r>
          </a:p>
          <a:p>
            <a:endParaRPr lang="cs-CZ" dirty="0"/>
          </a:p>
          <a:p>
            <a:r>
              <a:rPr lang="cs-CZ" dirty="0"/>
              <a:t>VII 2020 – odevzdání PD </a:t>
            </a:r>
          </a:p>
          <a:p>
            <a:endParaRPr lang="cs-CZ" dirty="0"/>
          </a:p>
          <a:p>
            <a:r>
              <a:rPr lang="cs-CZ" dirty="0"/>
              <a:t>21.9.2020 – vyhlášení VŘ</a:t>
            </a:r>
          </a:p>
          <a:p>
            <a:endParaRPr lang="cs-CZ" dirty="0"/>
          </a:p>
          <a:p>
            <a:r>
              <a:rPr lang="cs-CZ" dirty="0"/>
              <a:t>4Q 2020 - realizace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0" t="1787" r="2397"/>
          <a:stretch/>
        </p:blipFill>
        <p:spPr bwMode="auto">
          <a:xfrm>
            <a:off x="179511" y="2636912"/>
            <a:ext cx="6192689" cy="4053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6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PARTICIPATIVNÍ ROZPOČET – aktuálně</a:t>
            </a:r>
          </a:p>
          <a:p>
            <a:pPr marL="0" indent="0" algn="ctr">
              <a:buNone/>
            </a:pPr>
            <a:endParaRPr lang="cs-CZ" sz="1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cs-CZ" sz="1800" b="1" dirty="0"/>
              <a:t>4. Kapesní park - 298</a:t>
            </a:r>
          </a:p>
          <a:p>
            <a:pPr marL="0" indent="0" fontAlgn="t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16216" y="2924944"/>
            <a:ext cx="24820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pol.2020 – zadání PD</a:t>
            </a:r>
          </a:p>
          <a:p>
            <a:endParaRPr lang="cs-CZ" dirty="0"/>
          </a:p>
          <a:p>
            <a:r>
              <a:rPr lang="cs-CZ" dirty="0"/>
              <a:t>XII 2020 – odevzdání PD </a:t>
            </a:r>
          </a:p>
          <a:p>
            <a:endParaRPr lang="cs-CZ" dirty="0"/>
          </a:p>
          <a:p>
            <a:r>
              <a:rPr lang="cs-CZ" dirty="0"/>
              <a:t>1Q 2021 – SP + VŘ</a:t>
            </a:r>
          </a:p>
          <a:p>
            <a:endParaRPr lang="cs-CZ" dirty="0"/>
          </a:p>
          <a:p>
            <a:r>
              <a:rPr lang="cs-CZ" dirty="0"/>
              <a:t>2.pol. 2021 ? - realizace</a:t>
            </a:r>
          </a:p>
        </p:txBody>
      </p:sp>
      <p:sp>
        <p:nvSpPr>
          <p:cNvPr id="6" name="AutoShape 2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" y="2476952"/>
            <a:ext cx="6195660" cy="43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546367"/>
              </p:ext>
            </p:extLst>
          </p:nvPr>
        </p:nvGraphicFramePr>
        <p:xfrm>
          <a:off x="251521" y="1967066"/>
          <a:ext cx="8680092" cy="4652672"/>
        </p:xfrm>
        <a:graphic>
          <a:graphicData uri="http://schemas.openxmlformats.org/drawingml/2006/table">
            <a:tbl>
              <a:tblPr/>
              <a:tblGrid>
                <a:gridCol w="683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052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55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260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219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260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252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0618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4698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Pořadí dle počtu bodu VF + anketa</a:t>
                      </a: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Prvních 10 problémů navržených veřejností na VF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Hlasy získané ve/v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Ověřené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hlasy celkem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491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veřejné forum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Anketa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Ano /Ne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920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hlasy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pořadí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hlasy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pořadí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Zajistit bezpečnou cestu do školy směr od Lužic (ul. Velkomoravská)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Modernizovat areál stadion u Červených domků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Podpořit projekt lesopark Dúbrava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7.-8.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Vybudovat parkovací dům v centru města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Vybudování okruhu pro in-line bruslení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Podpořit zajištění dotací získaných na investice do sociálních služeb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Výstavba nájemních městských bytů pro mladé a začínající rodiny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7.-8.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Posílit cyklostezky a jejich propojení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13.-15.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Dokončit cyklostezku na ulici Velkomoravská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13.-15.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18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Modernizace nemocnice TGM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11.-12.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Nadpis 1"/>
          <p:cNvSpPr txBox="1">
            <a:spLocks/>
          </p:cNvSpPr>
          <p:nvPr/>
        </p:nvSpPr>
        <p:spPr>
          <a:xfrm>
            <a:off x="1604351" y="1386014"/>
            <a:ext cx="5974432" cy="4344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VÝSLEDKY TOP 10P Z ROKU 2018</a:t>
            </a:r>
            <a:endParaRPr lang="cs-CZ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09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NA NÁZORECH VEŘEJNOSTI NÁM ZÁLEŽÍ!</a:t>
            </a:r>
          </a:p>
          <a:p>
            <a:pPr marL="0" indent="0" fontAlgn="t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6" name="AutoShape 2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60375" y="2276872"/>
            <a:ext cx="847123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dirty="0"/>
              <a:t>10.6.2019 – </a:t>
            </a:r>
            <a:r>
              <a:rPr lang="cs-CZ" b="1" dirty="0"/>
              <a:t>Veřejné projednání </a:t>
            </a:r>
            <a:r>
              <a:rPr lang="cs-CZ" dirty="0"/>
              <a:t>návrhu koncepce cyklistické dopravy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dirty="0"/>
              <a:t>19.6.2019 – </a:t>
            </a:r>
            <a:r>
              <a:rPr lang="cs-CZ" b="1" dirty="0"/>
              <a:t>Veřejné projednání </a:t>
            </a:r>
            <a:r>
              <a:rPr lang="cs-CZ" dirty="0"/>
              <a:t>studie řešení prostoru v okolí Rozmarýnku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dirty="0"/>
              <a:t>29.9.2019 – </a:t>
            </a:r>
            <a:r>
              <a:rPr lang="cs-CZ" b="1" dirty="0"/>
              <a:t>Veřejná obhajoba </a:t>
            </a:r>
            <a:r>
              <a:rPr lang="cs-CZ" dirty="0"/>
              <a:t>projektů participativního rozpočtu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dirty="0"/>
              <a:t>18.11.2019 – </a:t>
            </a:r>
            <a:r>
              <a:rPr lang="cs-CZ" b="1" dirty="0"/>
              <a:t>Veřejné projednání </a:t>
            </a:r>
            <a:r>
              <a:rPr lang="cs-CZ" dirty="0"/>
              <a:t>návrhu RP Výhon</a:t>
            </a:r>
          </a:p>
          <a:p>
            <a:pPr>
              <a:spcAft>
                <a:spcPts val="1200"/>
              </a:spcAft>
            </a:pPr>
            <a:endParaRPr lang="cs-CZ" sz="1000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dirty="0"/>
              <a:t>13.3., 17.4., 29.5., 13.11.2019 – </a:t>
            </a:r>
            <a:r>
              <a:rPr lang="cs-CZ" b="1" dirty="0"/>
              <a:t>Hovory vedení města s občany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endParaRPr lang="cs-CZ" sz="1000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b="1" dirty="0"/>
              <a:t>Anketa a setkání s veřejností </a:t>
            </a:r>
            <a:r>
              <a:rPr lang="cs-CZ" dirty="0"/>
              <a:t>(25.6., 27.6.2020) při přípravě studie obnovy Lesoparku </a:t>
            </a:r>
            <a:r>
              <a:rPr lang="cs-CZ" dirty="0" err="1"/>
              <a:t>Dúbrava</a:t>
            </a:r>
            <a:endParaRPr lang="cs-CZ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cs-CZ" b="1" dirty="0"/>
              <a:t>Anketa a setkání s veřejností </a:t>
            </a:r>
            <a:r>
              <a:rPr lang="cs-CZ" dirty="0"/>
              <a:t>(16.9.2020) při přípravě zadání architektonické soutěže parku Mírové </a:t>
            </a:r>
            <a:r>
              <a:rPr lang="cs-CZ" dirty="0" smtClean="0"/>
              <a:t>náměstí (externí spolupráce na participaci)</a:t>
            </a: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70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8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9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900" b="1" dirty="0">
                <a:solidFill>
                  <a:srgbClr val="C00000"/>
                </a:solidFill>
                <a:cs typeface="Times New Roman" panose="02020603050405020304" pitchFamily="18" charset="0"/>
              </a:rPr>
              <a:t>CHCEME, ABY BYLA VEŘEJNOST DOBŘE INFORMOVÁNA! </a:t>
            </a:r>
            <a:endParaRPr lang="cs-CZ" sz="29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cs-CZ" sz="29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– platforma </a:t>
            </a:r>
            <a:r>
              <a:rPr lang="cs-CZ" sz="2900" b="1" dirty="0">
                <a:solidFill>
                  <a:srgbClr val="C00000"/>
                </a:solidFill>
                <a:cs typeface="Times New Roman" panose="02020603050405020304" pitchFamily="18" charset="0"/>
              </a:rPr>
              <a:t>PINCITY</a:t>
            </a:r>
          </a:p>
          <a:p>
            <a:pPr marL="0" indent="0" fontAlgn="t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87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6" name="AutoShape 2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 descr="Agility - CoolCity, s.r.o. - Design a kvalita pro měst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16554" r="9522" b="19167"/>
          <a:stretch/>
        </p:blipFill>
        <p:spPr bwMode="auto">
          <a:xfrm>
            <a:off x="312579" y="2420888"/>
            <a:ext cx="8507893" cy="422913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27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cs-CZ" sz="35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41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PINCITY</a:t>
            </a:r>
          </a:p>
          <a:p>
            <a:pPr marL="0" indent="0">
              <a:buNone/>
            </a:pPr>
            <a:endParaRPr lang="cs-CZ" sz="3500" b="1" dirty="0">
              <a:solidFill>
                <a:srgbClr val="C0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všechny projekty na jednom místě</a:t>
            </a: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spuštěno od 1. září 2020</a:t>
            </a: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výhodou je přehlednost a transparentnost</a:t>
            </a: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centrálním místem aplikace je mapa, na které jsou umístěny všechny projekty</a:t>
            </a: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platforma nabízí i možnost diskuse k jednotlivým projektům</a:t>
            </a: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naleznete ho na stránkách města Hodonína pod názvem </a:t>
            </a:r>
            <a:r>
              <a:rPr lang="cs-CZ" sz="3100" dirty="0" err="1">
                <a:cs typeface="Times New Roman" panose="02020603050405020304" pitchFamily="18" charset="0"/>
              </a:rPr>
              <a:t>Pincity</a:t>
            </a:r>
            <a:endParaRPr lang="cs-CZ" sz="3100" dirty="0"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3100" dirty="0">
                <a:cs typeface="Times New Roman" panose="02020603050405020304" pitchFamily="18" charset="0"/>
              </a:rPr>
              <a:t>nebo na </a:t>
            </a:r>
            <a:r>
              <a:rPr lang="cs-CZ" sz="3100" dirty="0">
                <a:cs typeface="Times New Roman" panose="02020603050405020304" pitchFamily="18" charset="0"/>
                <a:hlinkClick r:id="rId6"/>
              </a:rPr>
              <a:t>https://hodonin.pincity.cz/</a:t>
            </a:r>
            <a:endParaRPr lang="cs-CZ" sz="3100" dirty="0">
              <a:cs typeface="Times New Roman" panose="02020603050405020304" pitchFamily="18" charset="0"/>
            </a:endParaRPr>
          </a:p>
          <a:p>
            <a:endParaRPr lang="cs-CZ" sz="31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16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63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77" y="2996953"/>
            <a:ext cx="5402023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63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03648" y="2224103"/>
            <a:ext cx="66784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</a:p>
          <a:p>
            <a:pPr algn="ctr"/>
            <a:endParaRPr lang="cs-CZ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Pracovní skupinu Zdravého města </a:t>
            </a:r>
            <a:r>
              <a:rPr lang="cs-CZ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za vedení města Hodonína</a:t>
            </a:r>
            <a:endParaRPr lang="cs-CZ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Ladislav Ambrozek</a:t>
            </a:r>
          </a:p>
          <a:p>
            <a:pPr algn="ctr"/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místostarosta, politik ZM a MA 21 Hodonín</a:t>
            </a:r>
          </a:p>
          <a:p>
            <a:pPr algn="ctr"/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tel.: 518 316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209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ambrozek.ladislav@muhodonin.cz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web: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www.hodonin.eu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endParaRPr lang="cs-CZ" sz="3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5300" b="1" dirty="0">
                <a:solidFill>
                  <a:srgbClr val="C00000"/>
                </a:solidFill>
                <a:cs typeface="Times New Roman" panose="02020603050405020304" pitchFamily="18" charset="0"/>
              </a:rPr>
              <a:t>1. Zajistit bezpečnou cestu do školy směr od Lužic </a:t>
            </a:r>
          </a:p>
          <a:p>
            <a:pPr marL="0" indent="0" algn="ctr">
              <a:buNone/>
            </a:pPr>
            <a:r>
              <a:rPr lang="cs-CZ" sz="5300" b="1" dirty="0">
                <a:solidFill>
                  <a:srgbClr val="C00000"/>
                </a:solidFill>
                <a:cs typeface="Times New Roman" panose="02020603050405020304" pitchFamily="18" charset="0"/>
              </a:rPr>
              <a:t>   (ul. Velkomoravská)</a:t>
            </a:r>
          </a:p>
          <a:p>
            <a:pPr marL="0" indent="0" algn="ctr">
              <a:buNone/>
            </a:pPr>
            <a:endParaRPr lang="cs-CZ" sz="35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cs typeface="Times New Roman" panose="02020603050405020304" pitchFamily="18" charset="0"/>
            </a:endParaRPr>
          </a:p>
          <a:p>
            <a:r>
              <a:rPr lang="cs-CZ" sz="4000" dirty="0" smtClean="0">
                <a:cs typeface="Times New Roman" panose="02020603050405020304" pitchFamily="18" charset="0"/>
              </a:rPr>
              <a:t>rozhodnutí rady města o zahájení </a:t>
            </a:r>
            <a:r>
              <a:rPr lang="cs-CZ" sz="4000" dirty="0">
                <a:cs typeface="Times New Roman" panose="02020603050405020304" pitchFamily="18" charset="0"/>
              </a:rPr>
              <a:t>projekčních prací na stezce pro pěší a cyklisty na ulici Velkomoravská </a:t>
            </a:r>
            <a:r>
              <a:rPr lang="cs-CZ" sz="4000" dirty="0" smtClean="0">
                <a:cs typeface="Times New Roman" panose="02020603050405020304" pitchFamily="18" charset="0"/>
              </a:rPr>
              <a:t>(05/2020)</a:t>
            </a:r>
            <a:endParaRPr lang="cs-CZ" sz="4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4000" dirty="0">
              <a:cs typeface="Times New Roman" panose="02020603050405020304" pitchFamily="18" charset="0"/>
            </a:endParaRPr>
          </a:p>
          <a:p>
            <a:r>
              <a:rPr lang="cs-CZ" sz="4000" dirty="0">
                <a:cs typeface="Times New Roman" panose="02020603050405020304" pitchFamily="18" charset="0"/>
              </a:rPr>
              <a:t>s</a:t>
            </a:r>
            <a:r>
              <a:rPr lang="cs-CZ" sz="4000" dirty="0" smtClean="0">
                <a:cs typeface="Times New Roman" panose="02020603050405020304" pitchFamily="18" charset="0"/>
              </a:rPr>
              <a:t>oučástí </a:t>
            </a:r>
            <a:r>
              <a:rPr lang="cs-CZ" sz="4000" dirty="0">
                <a:cs typeface="Times New Roman" panose="02020603050405020304" pitchFamily="18" charset="0"/>
              </a:rPr>
              <a:t>záměru </a:t>
            </a:r>
            <a:r>
              <a:rPr lang="cs-CZ" sz="4000" dirty="0" smtClean="0">
                <a:cs typeface="Times New Roman" panose="02020603050405020304" pitchFamily="18" charset="0"/>
              </a:rPr>
              <a:t>bude též </a:t>
            </a:r>
            <a:r>
              <a:rPr lang="cs-CZ" sz="4000" b="1" u="sng" dirty="0">
                <a:cs typeface="Times New Roman" panose="02020603050405020304" pitchFamily="18" charset="0"/>
              </a:rPr>
              <a:t>vybudování bezpečného místa pro přecházení mezi zastávkami MHD</a:t>
            </a:r>
            <a:r>
              <a:rPr lang="cs-CZ" sz="4000" b="1" dirty="0">
                <a:cs typeface="Times New Roman" panose="02020603050405020304" pitchFamily="18" charset="0"/>
              </a:rPr>
              <a:t> </a:t>
            </a:r>
            <a:r>
              <a:rPr lang="cs-CZ" sz="4000" dirty="0">
                <a:cs typeface="Times New Roman" panose="02020603050405020304" pitchFamily="18" charset="0"/>
              </a:rPr>
              <a:t>v této ulici.</a:t>
            </a:r>
          </a:p>
          <a:p>
            <a:endParaRPr lang="cs-CZ" sz="4000" dirty="0">
              <a:cs typeface="Times New Roman" panose="02020603050405020304" pitchFamily="18" charset="0"/>
            </a:endParaRPr>
          </a:p>
          <a:p>
            <a:r>
              <a:rPr lang="cs-CZ" sz="4000" dirty="0">
                <a:cs typeface="Times New Roman" panose="02020603050405020304" pitchFamily="18" charset="0"/>
              </a:rPr>
              <a:t>a</a:t>
            </a:r>
            <a:r>
              <a:rPr lang="cs-CZ" sz="4000" dirty="0" smtClean="0">
                <a:cs typeface="Times New Roman" panose="02020603050405020304" pitchFamily="18" charset="0"/>
              </a:rPr>
              <a:t>ktuálně </a:t>
            </a:r>
            <a:r>
              <a:rPr lang="cs-CZ" sz="4000" dirty="0">
                <a:cs typeface="Times New Roman" panose="02020603050405020304" pitchFamily="18" charset="0"/>
              </a:rPr>
              <a:t>probíhá podrobnější biologické hodnocení části příměstského lesa pás podél silnice I/51 v ul. Velkomoravská</a:t>
            </a:r>
          </a:p>
          <a:p>
            <a:pPr marL="0" indent="0">
              <a:buNone/>
            </a:pPr>
            <a:endParaRPr lang="cs-CZ" sz="4000" dirty="0">
              <a:cs typeface="Times New Roman" panose="02020603050405020304" pitchFamily="18" charset="0"/>
            </a:endParaRPr>
          </a:p>
          <a:p>
            <a:r>
              <a:rPr lang="cs-CZ" sz="4000" dirty="0">
                <a:cs typeface="Times New Roman" panose="02020603050405020304" pitchFamily="18" charset="0"/>
              </a:rPr>
              <a:t>p</a:t>
            </a:r>
            <a:r>
              <a:rPr lang="cs-CZ" sz="4000" dirty="0" smtClean="0">
                <a:cs typeface="Times New Roman" panose="02020603050405020304" pitchFamily="18" charset="0"/>
              </a:rPr>
              <a:t>okud </a:t>
            </a:r>
            <a:r>
              <a:rPr lang="cs-CZ" sz="4000" dirty="0">
                <a:cs typeface="Times New Roman" panose="02020603050405020304" pitchFamily="18" charset="0"/>
              </a:rPr>
              <a:t>biologické hodnocení dopadne dobře (bude umístění stezky možné), počítáme od 09/2020 </a:t>
            </a:r>
            <a:r>
              <a:rPr lang="cs-CZ" sz="4000" dirty="0" smtClean="0">
                <a:cs typeface="Times New Roman" panose="02020603050405020304" pitchFamily="18" charset="0"/>
              </a:rPr>
              <a:t>se zahájením </a:t>
            </a:r>
            <a:r>
              <a:rPr lang="cs-CZ" sz="4000" dirty="0">
                <a:cs typeface="Times New Roman" panose="02020603050405020304" pitchFamily="18" charset="0"/>
              </a:rPr>
              <a:t>prací na </a:t>
            </a:r>
            <a:r>
              <a:rPr lang="cs-CZ" sz="4000" dirty="0" smtClean="0">
                <a:cs typeface="Times New Roman" panose="02020603050405020304" pitchFamily="18" charset="0"/>
              </a:rPr>
              <a:t>studii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89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" r="2363"/>
          <a:stretch/>
        </p:blipFill>
        <p:spPr bwMode="auto">
          <a:xfrm rot="5400000">
            <a:off x="1800314" y="17377"/>
            <a:ext cx="5543372" cy="8048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8900" b="1" dirty="0">
                <a:solidFill>
                  <a:srgbClr val="C00000"/>
                </a:solidFill>
                <a:cs typeface="Times New Roman" panose="02020603050405020304" pitchFamily="18" charset="0"/>
              </a:rPr>
              <a:t>2.  Modernizovat areál stadion u Červených domků</a:t>
            </a:r>
          </a:p>
          <a:p>
            <a:endParaRPr lang="cs-CZ" sz="3200" dirty="0">
              <a:cs typeface="Times New Roman" panose="02020603050405020304" pitchFamily="18" charset="0"/>
            </a:endParaRPr>
          </a:p>
          <a:p>
            <a:endParaRPr lang="cs-CZ" sz="3200" dirty="0">
              <a:cs typeface="Times New Roman" panose="02020603050405020304" pitchFamily="18" charset="0"/>
            </a:endParaRPr>
          </a:p>
          <a:p>
            <a:r>
              <a:rPr lang="cs-CZ" sz="6800" dirty="0">
                <a:cs typeface="Times New Roman" panose="02020603050405020304" pitchFamily="18" charset="0"/>
              </a:rPr>
              <a:t>ve spolupráci s architektem města byla připravena zadávací dokumentace    pro </a:t>
            </a:r>
            <a:r>
              <a:rPr lang="cs-CZ" sz="6800" b="1" u="sng" dirty="0">
                <a:cs typeface="Times New Roman" panose="02020603050405020304" pitchFamily="18" charset="0"/>
              </a:rPr>
              <a:t>výběr zpracovatele Koncepční studie sportovního areálu Červené </a:t>
            </a:r>
            <a:r>
              <a:rPr lang="cs-CZ" sz="6800" b="1" u="sng" dirty="0" smtClean="0">
                <a:cs typeface="Times New Roman" panose="02020603050405020304" pitchFamily="18" charset="0"/>
              </a:rPr>
              <a:t>domky</a:t>
            </a:r>
            <a:endParaRPr lang="cs-CZ" sz="6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6800" dirty="0">
              <a:cs typeface="Times New Roman" panose="02020603050405020304" pitchFamily="18" charset="0"/>
            </a:endParaRPr>
          </a:p>
          <a:p>
            <a:r>
              <a:rPr lang="cs-CZ" sz="6800" dirty="0">
                <a:cs typeface="Times New Roman" panose="02020603050405020304" pitchFamily="18" charset="0"/>
              </a:rPr>
              <a:t>25.8. 2020 rada města odsouhlasila vypsání soutěže</a:t>
            </a:r>
          </a:p>
          <a:p>
            <a:pPr marL="0" indent="0">
              <a:buNone/>
            </a:pPr>
            <a:endParaRPr lang="cs-CZ" sz="6800" dirty="0">
              <a:cs typeface="Times New Roman" panose="02020603050405020304" pitchFamily="18" charset="0"/>
            </a:endParaRPr>
          </a:p>
          <a:p>
            <a:r>
              <a:rPr lang="cs-CZ" sz="6800" dirty="0">
                <a:cs typeface="Times New Roman" panose="02020603050405020304" pitchFamily="18" charset="0"/>
              </a:rPr>
              <a:t>soutěž na projektanta byla hned vypsána a výběr vítězného projektanta proběhne na začátku října</a:t>
            </a:r>
          </a:p>
          <a:p>
            <a:endParaRPr lang="cs-CZ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9300" y="0"/>
            <a:ext cx="5105400" cy="812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cs-CZ" sz="3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700" b="1" dirty="0">
                <a:solidFill>
                  <a:srgbClr val="C00000"/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cs typeface="Times New Roman" panose="02020603050405020304" pitchFamily="18" charset="0"/>
              </a:rPr>
              <a:t>3.</a:t>
            </a:r>
            <a:r>
              <a:rPr lang="cs-CZ" sz="3700" b="1" dirty="0">
                <a:solidFill>
                  <a:srgbClr val="C00000"/>
                </a:solidFill>
              </a:rPr>
              <a:t> Podpořit projekt lesopark Dúbrava</a:t>
            </a:r>
          </a:p>
          <a:p>
            <a:endParaRPr lang="cs-CZ" sz="2800" dirty="0"/>
          </a:p>
          <a:p>
            <a:r>
              <a:rPr lang="cs-CZ" sz="2800" dirty="0">
                <a:cs typeface="Times New Roman" panose="02020603050405020304" pitchFamily="18" charset="0"/>
              </a:rPr>
              <a:t>probíhá zpracování koncepční </a:t>
            </a:r>
            <a:r>
              <a:rPr lang="cs-CZ" sz="2800" dirty="0" smtClean="0">
                <a:cs typeface="Times New Roman" panose="02020603050405020304" pitchFamily="18" charset="0"/>
              </a:rPr>
              <a:t>studie</a:t>
            </a:r>
          </a:p>
          <a:p>
            <a:endParaRPr lang="cs-CZ" sz="2800" dirty="0" smtClean="0">
              <a:cs typeface="Times New Roman" panose="02020603050405020304" pitchFamily="18" charset="0"/>
            </a:endParaRPr>
          </a:p>
          <a:p>
            <a:r>
              <a:rPr lang="cs-CZ" sz="2800" dirty="0">
                <a:cs typeface="Times New Roman" panose="02020603050405020304" pitchFamily="18" charset="0"/>
              </a:rPr>
              <a:t>p</a:t>
            </a:r>
            <a:r>
              <a:rPr lang="cs-CZ" sz="2800" dirty="0" smtClean="0">
                <a:cs typeface="Times New Roman" panose="02020603050405020304" pitchFamily="18" charset="0"/>
              </a:rPr>
              <a:t>roběhla anketa a dvě procházky s veřejností v terénu</a:t>
            </a:r>
            <a:endParaRPr lang="cs-CZ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dirty="0" smtClean="0">
              <a:cs typeface="Times New Roman" panose="02020603050405020304" pitchFamily="18" charset="0"/>
            </a:endParaRPr>
          </a:p>
          <a:p>
            <a:r>
              <a:rPr lang="cs-CZ" sz="2800" dirty="0" smtClean="0">
                <a:cs typeface="Times New Roman" panose="02020603050405020304" pitchFamily="18" charset="0"/>
              </a:rPr>
              <a:t>dobíhají </a:t>
            </a:r>
            <a:r>
              <a:rPr lang="cs-CZ" sz="2800" dirty="0">
                <a:cs typeface="Times New Roman" panose="02020603050405020304" pitchFamily="18" charset="0"/>
              </a:rPr>
              <a:t>biologické posudky daného území </a:t>
            </a:r>
          </a:p>
          <a:p>
            <a:pPr marL="0" indent="0">
              <a:buNone/>
            </a:pPr>
            <a:endParaRPr lang="cs-CZ" sz="2800" dirty="0">
              <a:cs typeface="Times New Roman" panose="02020603050405020304" pitchFamily="18" charset="0"/>
            </a:endParaRPr>
          </a:p>
          <a:p>
            <a:r>
              <a:rPr lang="cs-CZ" sz="2800" dirty="0" smtClean="0">
                <a:cs typeface="Times New Roman" panose="02020603050405020304" pitchFamily="18" charset="0"/>
              </a:rPr>
              <a:t>dokončení návrhu koncepční studie a představení veřejnosti – jaro 2021</a:t>
            </a:r>
            <a:endParaRPr lang="cs-CZ" sz="2800" dirty="0">
              <a:cs typeface="Times New Roman" panose="02020603050405020304" pitchFamily="18" charset="0"/>
            </a:endParaRPr>
          </a:p>
          <a:p>
            <a:endParaRPr lang="cs-CZ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32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52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1248" y="135691"/>
            <a:ext cx="1410364" cy="1145921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936" y="29416"/>
            <a:ext cx="1576859" cy="12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2144"/>
            <a:ext cx="9144000" cy="5665856"/>
          </a:xfrm>
          <a:noFill/>
        </p:spPr>
        <p:txBody>
          <a:bodyPr/>
          <a:lstStyle/>
          <a:p>
            <a:pPr marL="0" indent="0">
              <a:buNone/>
            </a:pPr>
            <a:endParaRPr lang="cs-CZ" sz="24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8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endParaRPr lang="cs-CZ" sz="4000" b="1" dirty="0">
              <a:solidFill>
                <a:schemeClr val="accent5">
                  <a:lumMod val="75000"/>
                </a:schemeClr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  <a:t/>
            </a:r>
            <a:br>
              <a:rPr lang="cs-CZ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rial Black" pitchFamily="34" charset="0"/>
              </a:rPr>
            </a:br>
            <a:endParaRPr lang="cs-CZ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Obrázek 3" descr="imag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6493" y="289850"/>
            <a:ext cx="1524000" cy="7715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1"/>
            <a:ext cx="1936493" cy="10722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21" y="159899"/>
            <a:ext cx="1735288" cy="103224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4" y="1281612"/>
            <a:ext cx="8239250" cy="52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56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16899</TotalTime>
  <Words>885</Words>
  <Application>Microsoft Office PowerPoint</Application>
  <PresentationFormat>Předvádění na obrazovce (4:3)</PresentationFormat>
  <Paragraphs>423</Paragraphs>
  <Slides>33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 10 problémů  města Hodonína  z roku 2014 - opatření a řešení</dc:title>
  <dc:creator>Ambrozek</dc:creator>
  <cp:lastModifiedBy>Holomčíková Jana Ing.</cp:lastModifiedBy>
  <cp:revision>270</cp:revision>
  <dcterms:created xsi:type="dcterms:W3CDTF">2015-09-16T11:28:11Z</dcterms:created>
  <dcterms:modified xsi:type="dcterms:W3CDTF">2020-09-23T10:56:02Z</dcterms:modified>
</cp:coreProperties>
</file>