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1"/>
  </p:notesMasterIdLst>
  <p:sldIdLst>
    <p:sldId id="256" r:id="rId2"/>
    <p:sldId id="266" r:id="rId3"/>
    <p:sldId id="265" r:id="rId4"/>
    <p:sldId id="354" r:id="rId5"/>
    <p:sldId id="349" r:id="rId6"/>
    <p:sldId id="353" r:id="rId7"/>
    <p:sldId id="350" r:id="rId8"/>
    <p:sldId id="362" r:id="rId9"/>
    <p:sldId id="267" r:id="rId10"/>
    <p:sldId id="276" r:id="rId11"/>
    <p:sldId id="275" r:id="rId12"/>
    <p:sldId id="270" r:id="rId13"/>
    <p:sldId id="272" r:id="rId14"/>
    <p:sldId id="273" r:id="rId15"/>
    <p:sldId id="285" r:id="rId16"/>
    <p:sldId id="295" r:id="rId17"/>
    <p:sldId id="367" r:id="rId18"/>
    <p:sldId id="299" r:id="rId19"/>
    <p:sldId id="300" r:id="rId20"/>
    <p:sldId id="301" r:id="rId21"/>
    <p:sldId id="303" r:id="rId22"/>
    <p:sldId id="304" r:id="rId23"/>
    <p:sldId id="364" r:id="rId24"/>
    <p:sldId id="320" r:id="rId25"/>
    <p:sldId id="357" r:id="rId26"/>
    <p:sldId id="358" r:id="rId27"/>
    <p:sldId id="348" r:id="rId28"/>
    <p:sldId id="365" r:id="rId29"/>
    <p:sldId id="351" r:id="rId30"/>
    <p:sldId id="352" r:id="rId31"/>
    <p:sldId id="370" r:id="rId32"/>
    <p:sldId id="372" r:id="rId33"/>
    <p:sldId id="371" r:id="rId34"/>
    <p:sldId id="368" r:id="rId35"/>
    <p:sldId id="369" r:id="rId36"/>
    <p:sldId id="373" r:id="rId37"/>
    <p:sldId id="374" r:id="rId38"/>
    <p:sldId id="271" r:id="rId39"/>
    <p:sldId id="346" r:id="rId4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00"/>
    <a:srgbClr val="FF9966"/>
    <a:srgbClr val="8D5F7E"/>
    <a:srgbClr val="A654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1D02070-4D22-442D-8368-02E3BFB22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11059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106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6D53-0D17-40D2-8096-594F355E41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3D8C-AFF7-4C0A-BDAF-B84BD50A1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35EF-3F72-4213-BA96-C8990E001E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F7BC-EDD0-46ED-95DF-FE8EEA6AF6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31016-4419-4739-A1E4-19F6CFCA6F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80042-9505-4915-8151-F50370F4BF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CF098-0FAD-4D4E-AC3C-373DD2C541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EF396-1697-4225-A544-6BA831F4A9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E67E-7302-4D72-A20A-8B577CE1D0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76344-5822-4AD7-A80E-0B1B379059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EA90-04D7-4ABF-9DCC-3B8A65FC2A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95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957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CAD2E66-75CB-4C6B-A525-E9BF297913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620688"/>
            <a:ext cx="7772400" cy="173672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 anchor="ctr" anchorCtr="0"/>
          <a:lstStyle/>
          <a:p>
            <a:pPr eaLnBrk="1" hangingPunct="1"/>
            <a:r>
              <a:rPr lang="cs-CZ" sz="4600" b="1" dirty="0" smtClean="0">
                <a:solidFill>
                  <a:srgbClr val="000000"/>
                </a:solidFill>
                <a:effectLst/>
                <a:latin typeface="Arial" charset="0"/>
              </a:rPr>
              <a:t>Regenerace městské památkové zóny </a:t>
            </a:r>
          </a:p>
        </p:txBody>
      </p:sp>
      <p:pic>
        <p:nvPicPr>
          <p:cNvPr id="4099" name="Picture 4" descr="Livcom_globe_colo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157192"/>
            <a:ext cx="230346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znak města - orl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1944216" cy="216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157192"/>
            <a:ext cx="29511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http://www.vennamesta.cz/common/cms_files/kralovn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157192"/>
            <a:ext cx="1471695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000000"/>
                </a:solidFill>
                <a:effectLst/>
                <a:latin typeface="Arial" charset="0"/>
              </a:rPr>
              <a:t>Regionální Muzeum v Chrudimi 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28775"/>
            <a:ext cx="2411413" cy="3097213"/>
          </a:xfrm>
          <a:noFill/>
          <a:ln w="41275" cap="flat" cmpd="dbl" algn="ctr">
            <a:solidFill>
              <a:srgbClr val="A65446"/>
            </a:solidFill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557338"/>
            <a:ext cx="2293938" cy="345598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349500"/>
            <a:ext cx="2581275" cy="3887788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4365625"/>
            <a:ext cx="2663825" cy="2219325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341438"/>
            <a:ext cx="3287713" cy="246538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12875"/>
            <a:ext cx="3192462" cy="23939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933825"/>
            <a:ext cx="1871662" cy="2808288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sp>
        <p:nvSpPr>
          <p:cNvPr id="18437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800" b="1" dirty="0" smtClean="0">
                <a:solidFill>
                  <a:srgbClr val="000000"/>
                </a:solidFill>
                <a:effectLst/>
                <a:latin typeface="Arial" charset="0"/>
              </a:rPr>
              <a:t>ZŠ Školní náměstí „Růžovka“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005263"/>
            <a:ext cx="4006850" cy="26733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22337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800" b="1" smtClean="0">
                <a:solidFill>
                  <a:srgbClr val="000000"/>
                </a:solidFill>
                <a:effectLst/>
                <a:latin typeface="Arial" charset="0"/>
              </a:rPr>
              <a:t>Městské hradby </a:t>
            </a:r>
          </a:p>
        </p:txBody>
      </p:sp>
      <p:pic>
        <p:nvPicPr>
          <p:cNvPr id="19459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00213"/>
            <a:ext cx="4038600" cy="4530725"/>
          </a:xfrm>
          <a:noFill/>
          <a:ln w="41275" cap="flat" cmpd="dbl" algn="ctr">
            <a:solidFill>
              <a:srgbClr val="A65446"/>
            </a:solidFill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268413"/>
            <a:ext cx="3455988" cy="259238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076700"/>
            <a:ext cx="3527425" cy="2646363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800" b="1" smtClean="0">
                <a:solidFill>
                  <a:srgbClr val="000000"/>
                </a:solidFill>
                <a:effectLst/>
                <a:latin typeface="Arial" charset="0"/>
              </a:rPr>
              <a:t>Novoměstská kašna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484313"/>
            <a:ext cx="1862137" cy="20891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789363"/>
            <a:ext cx="3562350" cy="2665412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690688"/>
            <a:ext cx="4872038" cy="325120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509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</a:rPr>
              <a:t>Morový sloup na Resselově náměstí 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852738"/>
            <a:ext cx="2776538" cy="3700462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773238"/>
            <a:ext cx="3155950" cy="4754562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22533" name="Picture 8" descr="00_kas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376363"/>
            <a:ext cx="3600450" cy="270033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600" b="1" smtClean="0">
                <a:solidFill>
                  <a:srgbClr val="000000"/>
                </a:solidFill>
                <a:effectLst/>
                <a:latin typeface="Arial" charset="0"/>
              </a:rPr>
              <a:t>Hotel Fortna 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789363"/>
            <a:ext cx="4419600" cy="28384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628775"/>
            <a:ext cx="1635125" cy="2303463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484313"/>
            <a:ext cx="4200525" cy="2801937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500438"/>
            <a:ext cx="2143125" cy="32131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</a:rPr>
              <a:t>Labore et favore 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4038600" cy="3700462"/>
          </a:xfrm>
          <a:noFill/>
          <a:ln w="41275" cap="flat" cmpd="dbl" algn="ctr">
            <a:solidFill>
              <a:srgbClr val="663300"/>
            </a:solidFill>
          </a:ln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2565400"/>
            <a:ext cx="4038600" cy="3673475"/>
          </a:xfrm>
          <a:noFill/>
          <a:ln w="41275" cap="flat" cmpd="dbl" algn="ctr">
            <a:solidFill>
              <a:srgbClr val="6633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Příklady dalších investic v MPZ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65225"/>
            <a:ext cx="8358187" cy="5551488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Široká ulice 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96975"/>
            <a:ext cx="3095625" cy="2065338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4643437" cy="30988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844675"/>
            <a:ext cx="3579813" cy="46799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Filištínská ulice 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276475"/>
            <a:ext cx="2873375" cy="42481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2349500"/>
            <a:ext cx="2947987" cy="417512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412875"/>
            <a:ext cx="2160587" cy="3240088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9162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800" b="1" dirty="0" smtClean="0">
                <a:solidFill>
                  <a:srgbClr val="000000"/>
                </a:solidFill>
                <a:effectLst/>
                <a:latin typeface="Arial" charset="0"/>
              </a:rPr>
              <a:t>Městská památková zóna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628800"/>
            <a:ext cx="3960565" cy="460885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sz="2000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z="2000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tx2"/>
                </a:solidFill>
                <a:effectLst/>
              </a:rPr>
              <a:t>MPZ vyhlášena 17. 10. 1990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tx2"/>
                </a:solidFill>
                <a:effectLst/>
              </a:rPr>
              <a:t>rozloha 52 ha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tx2"/>
                </a:solidFill>
                <a:effectLst/>
              </a:rPr>
              <a:t>na území MPZ je 85 nemovitých KP zapsaných v seznamu NPÚ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tx2"/>
                </a:solidFill>
                <a:effectLst/>
              </a:rPr>
              <a:t>od roku 1995 je realizován Program regenerace městských památkových rezervací a zón</a:t>
            </a:r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solidFill>
                <a:schemeClr val="tx2"/>
              </a:solidFill>
              <a:effectLst/>
            </a:endParaRPr>
          </a:p>
        </p:txBody>
      </p:sp>
      <p:pic>
        <p:nvPicPr>
          <p:cNvPr id="30724" name="Picture 4" descr="mp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723172" cy="41052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Hradební ulice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133600"/>
            <a:ext cx="4787900" cy="31940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557338"/>
            <a:ext cx="2976562" cy="44640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Radoušova ulice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84313"/>
            <a:ext cx="6911975" cy="487045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Soukenická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28775"/>
            <a:ext cx="6624637" cy="496887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3455988" cy="2587625"/>
          </a:xfrm>
          <a:noFill/>
          <a:ln w="41275" cap="flat" cmpd="dbl" algn="ctr">
            <a:solidFill>
              <a:srgbClr val="663300"/>
            </a:solidFill>
          </a:ln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4076700"/>
            <a:ext cx="3455988" cy="2673350"/>
          </a:xfrm>
          <a:noFill/>
          <a:ln w="41275" cap="flat" cmpd="dbl" algn="ctr">
            <a:solidFill>
              <a:srgbClr val="663300"/>
            </a:solidFill>
          </a:ln>
        </p:spPr>
      </p:pic>
      <p:pic>
        <p:nvPicPr>
          <p:cNvPr id="64516" name="Picture 4" descr="PICT74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916113"/>
            <a:ext cx="5076825" cy="3808412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3662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</a:rPr>
              <a:t>Náměstí U Vodárny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Evropské zdroje - Muzeum barokních soch a Klášterní zahrady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Celkové výdaje projektů  115.420.819,- Kč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  - z toho dotace EU:</a:t>
            </a:r>
          </a:p>
          <a:p>
            <a:pPr eaLnBrk="1" hangingPunct="1">
              <a:defRPr/>
            </a:pPr>
            <a:r>
              <a:rPr lang="cs-CZ" dirty="0" smtClean="0"/>
              <a:t>MUBASO             		   34.919.290,- Kč</a:t>
            </a:r>
          </a:p>
          <a:p>
            <a:pPr eaLnBrk="1" hangingPunct="1">
              <a:defRPr/>
            </a:pPr>
            <a:r>
              <a:rPr lang="cs-CZ" dirty="0" smtClean="0"/>
              <a:t>Klášterní zahrady 		   18.107.392,- Kč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000500"/>
            <a:ext cx="3744913" cy="2690813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00500"/>
            <a:ext cx="3960812" cy="26416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smtClean="0">
                <a:solidFill>
                  <a:srgbClr val="000000"/>
                </a:solidFill>
                <a:effectLst/>
                <a:latin typeface="Arial" charset="0"/>
              </a:rPr>
              <a:t>Muzeum barokních soch </a:t>
            </a:r>
          </a:p>
        </p:txBody>
      </p:sp>
      <p:pic>
        <p:nvPicPr>
          <p:cNvPr id="33795" name="Picture 5" descr="08_kostel_svateho_jose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84313"/>
            <a:ext cx="2749550" cy="2536825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3796" name="Picture 6" descr="08_a_kostel_svateho_josef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4156075"/>
            <a:ext cx="2735262" cy="2578100"/>
          </a:xfrm>
          <a:noFill/>
          <a:ln w="41275" cap="flat" cmpd="dbl" algn="ctr">
            <a:solidFill>
              <a:srgbClr val="A65446"/>
            </a:solidFill>
          </a:ln>
        </p:spPr>
      </p:pic>
      <p:pic>
        <p:nvPicPr>
          <p:cNvPr id="33797" name="Picture 7" descr="100_kostel_sv_jose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484313"/>
            <a:ext cx="3254375" cy="23812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4076700"/>
            <a:ext cx="4681538" cy="2633663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4081462" cy="306228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60350"/>
            <a:ext cx="4043362" cy="2913063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4820" name="Picture 6" descr="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00438"/>
            <a:ext cx="3960812" cy="2970212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500438"/>
            <a:ext cx="4103687" cy="2963862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200" b="1" dirty="0" smtClean="0">
                <a:solidFill>
                  <a:srgbClr val="000000"/>
                </a:solidFill>
                <a:effectLst/>
                <a:latin typeface="Arial" charset="0"/>
              </a:rPr>
              <a:t>Klášterní zahrady 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8459787" cy="252730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5844" name="obrázek 3" descr="http://img.ihned.cz/attachment.php/360/33234360/aostv48B7GIMNOjklPcefhpqrxyzSw2m/MO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435475"/>
            <a:ext cx="4230687" cy="21399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437063"/>
            <a:ext cx="3830638" cy="2152650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35846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667625" y="2636838"/>
            <a:ext cx="1317625" cy="1755775"/>
          </a:xfrm>
          <a:noFill/>
          <a:ln w="41275" cap="flat" cmpd="dbl" algn="ctr">
            <a:solidFill>
              <a:srgbClr val="A6544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obrázek 2" descr="http://img.ihned.cz/attachment.php/250/33234250/iv358BC7HIKLNj6Wbcdehrxz1STUwRVm/MO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57188"/>
            <a:ext cx="4248150" cy="29718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357563"/>
            <a:ext cx="3933825" cy="262572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357188"/>
            <a:ext cx="3287712" cy="219392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929063"/>
            <a:ext cx="3719513" cy="208597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Program regenerace – příklady financování oprav v MPZ v roce 2014</a:t>
            </a:r>
          </a:p>
        </p:txBody>
      </p:sp>
      <p:sp>
        <p:nvSpPr>
          <p:cNvPr id="89795" name="Rectangle 70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Oprava fasády a střechy </a:t>
            </a:r>
            <a:r>
              <a:rPr lang="cs-CZ" dirty="0" err="1" smtClean="0"/>
              <a:t>čp</a:t>
            </a:r>
            <a:r>
              <a:rPr lang="cs-CZ" dirty="0" smtClean="0"/>
              <a:t>. 28 ve </a:t>
            </a:r>
            <a:r>
              <a:rPr lang="cs-CZ" dirty="0" err="1" smtClean="0"/>
              <a:t>Filištínské</a:t>
            </a:r>
            <a:r>
              <a:rPr lang="cs-CZ" dirty="0" smtClean="0"/>
              <a:t> ulici</a:t>
            </a:r>
          </a:p>
          <a:p>
            <a:pPr eaLnBrk="1" hangingPunct="1">
              <a:defRPr/>
            </a:pPr>
            <a:r>
              <a:rPr lang="cs-CZ" dirty="0" smtClean="0"/>
              <a:t>Dotace z MK 2014 – 327.000,- Kč</a:t>
            </a:r>
          </a:p>
          <a:p>
            <a:pPr eaLnBrk="1" hangingPunct="1">
              <a:defRPr/>
            </a:pPr>
            <a:r>
              <a:rPr lang="cs-CZ" dirty="0" smtClean="0"/>
              <a:t>Město Chrudim – 66.500,- Kč</a:t>
            </a:r>
          </a:p>
          <a:p>
            <a:pPr eaLnBrk="1" hangingPunct="1">
              <a:defRPr/>
            </a:pPr>
            <a:r>
              <a:rPr lang="cs-CZ" dirty="0" smtClean="0"/>
              <a:t>Spoluúčast vlastníka 263.121,- Kč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</p:txBody>
      </p:sp>
      <p:pic>
        <p:nvPicPr>
          <p:cNvPr id="5" name="Obrázek 4" descr="Foto 3 - oprava střechy a fasády čp.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3342117" cy="5013176"/>
          </a:xfrm>
          <a:prstGeom prst="rect">
            <a:avLst/>
          </a:prstGeom>
          <a:ln w="41275" cmpd="dbl">
            <a:solidFill>
              <a:srgbClr val="6633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rudim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41275" cap="flat" cmpd="dbl" algn="ctr">
            <a:solidFill>
              <a:srgbClr val="A6544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1124744"/>
            <a:ext cx="3827462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Obnova části severní a západní fasády </a:t>
            </a:r>
            <a:r>
              <a:rPr lang="cs-CZ" dirty="0" err="1" smtClean="0"/>
              <a:t>čp</a:t>
            </a:r>
            <a:r>
              <a:rPr lang="cs-CZ" dirty="0" smtClean="0"/>
              <a:t>. 104 </a:t>
            </a:r>
            <a:r>
              <a:rPr lang="cs-CZ" dirty="0" err="1" smtClean="0"/>
              <a:t>zv</a:t>
            </a:r>
            <a:r>
              <a:rPr lang="cs-CZ" dirty="0" smtClean="0"/>
              <a:t>. Na </a:t>
            </a:r>
            <a:r>
              <a:rPr lang="cs-CZ" dirty="0" err="1" smtClean="0"/>
              <a:t>Puši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Dotace z MK 2014 – 90.000,- Kč</a:t>
            </a:r>
          </a:p>
          <a:p>
            <a:pPr eaLnBrk="1" hangingPunct="1">
              <a:defRPr/>
            </a:pPr>
            <a:r>
              <a:rPr lang="cs-CZ" dirty="0" smtClean="0"/>
              <a:t>Město Chrudim – 18.500,- Kč</a:t>
            </a:r>
          </a:p>
          <a:p>
            <a:pPr eaLnBrk="1" hangingPunct="1">
              <a:defRPr/>
            </a:pPr>
            <a:r>
              <a:rPr lang="cs-CZ" dirty="0" smtClean="0"/>
              <a:t>Spoluúčast vlastníka 73.080,- Kč</a:t>
            </a:r>
          </a:p>
          <a:p>
            <a:pPr eaLnBrk="1" hangingPunct="1">
              <a:defRPr/>
            </a:pPr>
            <a:endParaRPr lang="cs-CZ" dirty="0" smtClean="0"/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960441" cy="2963585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5" name="Obrázek 4" descr="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89040"/>
            <a:ext cx="3960000" cy="2640000"/>
          </a:xfrm>
          <a:prstGeom prst="rect">
            <a:avLst/>
          </a:prstGeom>
          <a:ln w="41275" cmpd="dbl">
            <a:solidFill>
              <a:srgbClr val="6633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148064" y="2348880"/>
            <a:ext cx="38274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Obnova uliční fasády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čp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92 ve Štěpánkově ulici</a:t>
            </a: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2014 – 94.000,-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Město Chrudim –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cs-CZ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96.020,-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ázek 5" descr="\\LIPA\userhome\halouskovap\Dokumenty\PAMÁTKÁŘI\Foto pro IC\Foto 6-Agora - celkový pohl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2592288" cy="2952328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7" name="Obrázek 6" descr="\\LIPA\userhome\halouskovap\Dokumenty\PAMÁTKÁŘI\Fota na koláž\Agora-oprava fasád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2910563" cy="3781896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004048" y="1988840"/>
            <a:ext cx="382746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Obnova kamenného portálu a soklu včetně vitrážového zasklení portálu, Školní </a:t>
            </a:r>
            <a:r>
              <a:rPr kumimoji="0" lang="cs-CZ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nám.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čp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2014 – 326.000,-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U:\ASPOL\Andrejka\Foto Růžovka\2014_03_18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3505944" cy="2450184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6" name="Obrázek 5" descr="U:\ASPOL\Andrejka\Foto Růžovka\2014_08_19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3203848" cy="2088232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7" name="Obrázek 6" descr="U:\ASPOL\Andrejka\Foto Růžovka\2014_08_19 (17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293096"/>
            <a:ext cx="3156000" cy="2403313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004048" y="1196752"/>
            <a:ext cx="38274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Obnova (restaurování) sochy Adama,</a:t>
            </a:r>
            <a:r>
              <a:rPr kumimoji="0" lang="cs-CZ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Masarykovo nám.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čp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55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2014 – 135.000,-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Spoluúčast vlastníka 700,-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\\LIPA\userhome\halouskovap\Dokumenty\Vyúčtování  Regenerace 2014\p.Wiesner - Adam\IMG_1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736304" cy="3384376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6" name="Obrázek 5" descr="\\LIPA\userhome\halouskovap\Dokumenty\Vyúčtování  Regenerace 2014\p.Wiesner - Adam\IMG_3330 – kopi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924944"/>
            <a:ext cx="2952328" cy="3744416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004048" y="1196752"/>
            <a:ext cx="38274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Park – východní iluzivní brána na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p.č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167/1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2014 – 280.000,-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Město Chrudim – 8.000,-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Spoluúčast vlastníka 32.045,-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Obrázek 10" descr="https://lh3.googleusercontent.com/-QxWXaRPLGM0/VGUYTfRAdEI/AAAAAAAAIF8/Ui5vKWR8BR8/s512/19.03.09%25200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2448272" cy="3456384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12" name="Obrázek 11" descr="https://lh3.googleusercontent.com/-Oyf0Ep2npXQ/VG9zdBrLoSI/AAAAAAAAITA/KRAuyKPkQeU/s800/_MG_88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4536504" cy="3096344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076056" y="1844824"/>
            <a:ext cx="38274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Úsek městského opevnění na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p.č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1/1 a 3529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2014 – 1.004.000,-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Město Chrudim –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cs-CZ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1 203.577,-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U:\ASPOL\Andrejka\HRADBA_rekonstrukce u Policie ČR\2014_10_09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176761" cy="3096567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8" name="Obrázek 7" descr="https://mail.chrudim-city.cz/-.._._.--.._1403770740/webmail/server/download.php?sid=wm-547d59ab19acc625344826&amp;class=attachment&amp;fullpath=petra.halouskova%40chrudim-city.cz%2FINBOX%2F2230617%2F1.5&amp;resize=1&amp;width=1440&amp;height=9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9"/>
            <a:ext cx="4176464" cy="2808311"/>
          </a:xfrm>
          <a:prstGeom prst="rect">
            <a:avLst/>
          </a:prstGeom>
          <a:noFill/>
          <a:ln w="41275" cmpd="dbl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Program regenerace – příklady financování </a:t>
            </a:r>
            <a:r>
              <a:rPr lang="cs-CZ" sz="28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probíhajících oprav </a:t>
            </a:r>
            <a:r>
              <a:rPr lang="cs-CZ" sz="28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v MPZ v roce </a:t>
            </a:r>
            <a:r>
              <a:rPr lang="cs-CZ" sz="28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2015</a:t>
            </a:r>
            <a:endParaRPr lang="cs-CZ" sz="2800" dirty="0" smtClean="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795" name="Rectangle 70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Oprava </a:t>
            </a:r>
            <a:r>
              <a:rPr lang="cs-CZ" dirty="0" smtClean="0"/>
              <a:t>bočního schodiště na kůr kostel sv. Michala</a:t>
            </a:r>
          </a:p>
          <a:p>
            <a:pPr eaLnBrk="1" hangingPunct="1">
              <a:defRPr/>
            </a:pPr>
            <a:r>
              <a:rPr lang="cs-CZ" dirty="0" smtClean="0"/>
              <a:t>Dotace z </a:t>
            </a:r>
            <a:r>
              <a:rPr lang="cs-CZ" dirty="0" smtClean="0"/>
              <a:t>MK   76.000</a:t>
            </a:r>
            <a:r>
              <a:rPr lang="cs-CZ" dirty="0" smtClean="0"/>
              <a:t>,- </a:t>
            </a:r>
            <a:r>
              <a:rPr lang="cs-CZ" dirty="0" smtClean="0"/>
              <a:t>Kč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Město </a:t>
            </a:r>
            <a:r>
              <a:rPr lang="cs-CZ" dirty="0" smtClean="0"/>
              <a:t>Chrudim </a:t>
            </a:r>
            <a:r>
              <a:rPr lang="cs-CZ" dirty="0" smtClean="0"/>
              <a:t> 16.000</a:t>
            </a:r>
            <a:r>
              <a:rPr lang="cs-CZ" dirty="0" smtClean="0"/>
              <a:t>,- Kč</a:t>
            </a:r>
          </a:p>
          <a:p>
            <a:pPr eaLnBrk="1" hangingPunct="1">
              <a:defRPr/>
            </a:pPr>
            <a:r>
              <a:rPr lang="cs-CZ" dirty="0" smtClean="0"/>
              <a:t>Spoluúčast vlastníka </a:t>
            </a:r>
            <a:r>
              <a:rPr lang="cs-CZ" dirty="0" smtClean="0"/>
              <a:t>63.967,- </a:t>
            </a:r>
            <a:r>
              <a:rPr lang="cs-CZ" dirty="0" smtClean="0"/>
              <a:t>Kč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</p:txBody>
      </p:sp>
      <p:pic>
        <p:nvPicPr>
          <p:cNvPr id="8" name="Obrázek 7" descr="IMG_1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556792"/>
            <a:ext cx="3168351" cy="2376263"/>
          </a:xfrm>
          <a:prstGeom prst="rect">
            <a:avLst/>
          </a:prstGeom>
        </p:spPr>
      </p:pic>
      <p:pic>
        <p:nvPicPr>
          <p:cNvPr id="9" name="Obrázek 8" descr="IMG_1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17032"/>
            <a:ext cx="3851920" cy="288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076056" y="188640"/>
            <a:ext cx="38274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Úsek městského opevnění na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p.č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1/1 a 3529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Dotace z MK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1.334.000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Město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Chrudim </a:t>
            </a: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cs-CZ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cs-CZ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763.187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,- Kč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kumimoji="0" lang="cs-CZ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DSCN93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6632"/>
            <a:ext cx="2232247" cy="297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\\LIPA\userhome\halouskovap\Dokumenty\REGENERACE\REGENERACE 2015\Hradby\Fotografie 2015\PICT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44824"/>
            <a:ext cx="2880320" cy="2160240"/>
          </a:xfrm>
          <a:prstGeom prst="rect">
            <a:avLst/>
          </a:prstGeom>
          <a:noFill/>
        </p:spPr>
      </p:pic>
      <p:pic>
        <p:nvPicPr>
          <p:cNvPr id="1029" name="Picture 5" descr="\\LIPA\userhome\halouskovap\Dokumenty\REGENERACE\REGENERACE 2015\Hradby\Fotografie 2015\PICT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3672408" cy="2754306"/>
          </a:xfrm>
          <a:prstGeom prst="rect">
            <a:avLst/>
          </a:prstGeom>
          <a:noFill/>
        </p:spPr>
      </p:pic>
      <p:pic>
        <p:nvPicPr>
          <p:cNvPr id="1030" name="Picture 6" descr="\\LIPA\userhome\halouskovap\Dokumenty\REGENERACE\REGENERACE 2015\Hradby\Fotografie 2015\2015_09_16\PICT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89040"/>
            <a:ext cx="3563888" cy="267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7772400" cy="114300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800" b="1" dirty="0" smtClean="0">
                <a:solidFill>
                  <a:srgbClr val="000000"/>
                </a:solidFill>
                <a:effectLst/>
                <a:latin typeface="Arial" charset="0"/>
              </a:rPr>
              <a:t>Historické město roku 2013 </a:t>
            </a:r>
          </a:p>
        </p:txBody>
      </p:sp>
      <p:pic>
        <p:nvPicPr>
          <p:cNvPr id="5" name="Obrázek 4" descr="cena_cr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88840"/>
            <a:ext cx="3024336" cy="4548943"/>
          </a:xfrm>
          <a:prstGeom prst="rect">
            <a:avLst/>
          </a:prstGeom>
          <a:ln w="41275" cmpd="dbl">
            <a:solidFill>
              <a:srgbClr val="663300"/>
            </a:solidFill>
            <a:miter lim="800000"/>
          </a:ln>
        </p:spPr>
      </p:pic>
      <p:pic>
        <p:nvPicPr>
          <p:cNvPr id="6" name="Obrázek 5" descr="cena_histor_sidel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1988840"/>
            <a:ext cx="2919083" cy="4563992"/>
          </a:xfrm>
          <a:prstGeom prst="rect">
            <a:avLst/>
          </a:prstGeom>
          <a:ln w="41275" cmpd="dbl">
            <a:solidFill>
              <a:srgbClr val="6633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Děkujeme za pozornost. </a:t>
            </a:r>
          </a:p>
        </p:txBody>
      </p:sp>
      <p:pic>
        <p:nvPicPr>
          <p:cNvPr id="1402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29600" cy="4852988"/>
          </a:xfrm>
          <a:noFill/>
          <a:ln w="41275" cap="flat" cmpd="dbl" algn="ctr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02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02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68052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Územní plán města – schválen 11.11.2013 </a:t>
            </a:r>
          </a:p>
          <a:p>
            <a:pPr eaLnBrk="1" hangingPunct="1">
              <a:defRPr/>
            </a:pPr>
            <a:r>
              <a:rPr lang="cs-CZ" dirty="0" smtClean="0"/>
              <a:t>Regulační plán MPZ – 24.2.2003; příprava nového</a:t>
            </a:r>
          </a:p>
          <a:p>
            <a:pPr eaLnBrk="1" hangingPunct="1">
              <a:defRPr/>
            </a:pPr>
            <a:r>
              <a:rPr lang="cs-CZ" dirty="0" smtClean="0"/>
              <a:t>Strategický plán rozvoje města</a:t>
            </a:r>
          </a:p>
          <a:p>
            <a:pPr eaLnBrk="1" hangingPunct="1">
              <a:defRPr/>
            </a:pPr>
            <a:r>
              <a:rPr lang="cs-CZ" dirty="0" smtClean="0"/>
              <a:t>Od roku 2012 zpracován nový Program regenerace MPZ Chrudim na roky 2013 - 2023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4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Koncepční příprava regenerace MPZ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0"/>
            <a:ext cx="9121775" cy="68580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8195" name="Rectangle 9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600" b="1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Financování oprav v MPZ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619750"/>
          </a:xfrm>
        </p:spPr>
        <p:txBody>
          <a:bodyPr/>
          <a:lstStyle/>
          <a:p>
            <a:pPr eaLnBrk="1" hangingPunct="1"/>
            <a:endParaRPr lang="cs-CZ" sz="2800" dirty="0" smtClean="0">
              <a:effectLst/>
            </a:endParaRPr>
          </a:p>
          <a:p>
            <a:pPr eaLnBrk="1" hangingPunct="1"/>
            <a:endParaRPr lang="cs-CZ" sz="2800" dirty="0" smtClean="0">
              <a:effectLst/>
            </a:endParaRPr>
          </a:p>
          <a:p>
            <a:pPr eaLnBrk="1" hangingPunct="1"/>
            <a:r>
              <a:rPr lang="cs-CZ" sz="2800" dirty="0" smtClean="0">
                <a:effectLst/>
              </a:rPr>
              <a:t>Celkový objem finančních prostředků vložených do obnovy MPZ za roky 1995 – </a:t>
            </a:r>
            <a:r>
              <a:rPr lang="cs-CZ" sz="2800" dirty="0" smtClean="0">
                <a:effectLst/>
              </a:rPr>
              <a:t>2015: </a:t>
            </a:r>
            <a:endParaRPr lang="cs-CZ" sz="2800" dirty="0" smtClean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effectLst/>
              </a:rPr>
              <a:t>   více než 700.000.000,- Kč </a:t>
            </a:r>
          </a:p>
          <a:p>
            <a:pPr eaLnBrk="1" hangingPunct="1">
              <a:buFont typeface="Wingdings" pitchFamily="2" charset="2"/>
              <a:buNone/>
            </a:pPr>
            <a:endParaRPr lang="cs-CZ" sz="2800" dirty="0" smtClean="0">
              <a:effectLst/>
            </a:endParaRPr>
          </a:p>
          <a:p>
            <a:pPr eaLnBrk="1" hangingPunct="1"/>
            <a:endParaRPr lang="cs-CZ" sz="2800" dirty="0" smtClean="0">
              <a:effectLst/>
            </a:endParaRPr>
          </a:p>
          <a:p>
            <a:pPr eaLnBrk="1" hangingPunct="1"/>
            <a:endParaRPr lang="cs-CZ" sz="2800" dirty="0" smtClean="0">
              <a:effectLst/>
            </a:endParaRPr>
          </a:p>
          <a:p>
            <a:pPr eaLnBrk="1" hangingPunct="1"/>
            <a:endParaRPr lang="cs-CZ" sz="2800" dirty="0" smtClean="0">
              <a:effectLst/>
            </a:endParaRPr>
          </a:p>
        </p:txBody>
      </p:sp>
      <p:pic>
        <p:nvPicPr>
          <p:cNvPr id="9219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860800"/>
            <a:ext cx="2052637" cy="2735263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9220" name="Picture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860800"/>
            <a:ext cx="1825625" cy="2738438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9221" name="Picture 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860800"/>
            <a:ext cx="1843088" cy="2763838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22337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000000"/>
                </a:solidFill>
              </a:rPr>
              <a:t/>
            </a:r>
            <a:br>
              <a:rPr lang="cs-CZ" sz="4000" dirty="0" smtClean="0">
                <a:solidFill>
                  <a:srgbClr val="000000"/>
                </a:solidFill>
              </a:rPr>
            </a:br>
            <a:r>
              <a:rPr lang="cs-CZ" sz="4000" dirty="0" smtClean="0">
                <a:solidFill>
                  <a:srgbClr val="000000"/>
                </a:solidFill>
                <a:effectLst/>
              </a:rPr>
              <a:t>Obnova městské památkové zóny</a:t>
            </a:r>
            <a:r>
              <a:rPr lang="cs-CZ" sz="4000" dirty="0" smtClean="0">
                <a:solidFill>
                  <a:srgbClr val="000000"/>
                </a:solidFill>
              </a:rPr>
              <a:t/>
            </a:r>
            <a:br>
              <a:rPr lang="cs-CZ" sz="4000" dirty="0" smtClean="0">
                <a:solidFill>
                  <a:srgbClr val="000000"/>
                </a:solidFill>
              </a:rPr>
            </a:br>
            <a:endParaRPr lang="cs-CZ" sz="4200" b="1" dirty="0" smtClean="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01750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Celkové financování oprav v MPZ </a:t>
            </a:r>
            <a:br>
              <a:rPr lang="cs-CZ" sz="30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</a:br>
            <a:r>
              <a:rPr lang="cs-CZ" sz="30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z Programu Regenerace v letech 1995 – </a:t>
            </a:r>
            <a:r>
              <a:rPr lang="cs-CZ" sz="3000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2015</a:t>
            </a:r>
            <a:endParaRPr lang="cs-CZ" sz="3000" dirty="0" smtClean="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784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Celkem MK ČR     		</a:t>
            </a:r>
            <a:r>
              <a:rPr lang="cs-CZ" dirty="0" smtClean="0"/>
              <a:t>28.278.000</a:t>
            </a:r>
            <a:r>
              <a:rPr lang="cs-CZ" dirty="0" smtClean="0"/>
              <a:t>,- Kč    </a:t>
            </a:r>
          </a:p>
          <a:p>
            <a:pPr eaLnBrk="1" hangingPunct="1">
              <a:defRPr/>
            </a:pPr>
            <a:r>
              <a:rPr lang="cs-CZ" dirty="0" smtClean="0"/>
              <a:t>Celkem podíl vlastníků       </a:t>
            </a:r>
            <a:r>
              <a:rPr lang="cs-CZ" dirty="0" smtClean="0"/>
              <a:t>21.341.934,- </a:t>
            </a:r>
            <a:r>
              <a:rPr lang="cs-CZ" dirty="0" smtClean="0"/>
              <a:t>Kč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  (FO, PO, město)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Příspěvek města vlastníkům 5.075.906,- Kč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                          </a:t>
            </a:r>
            <a:r>
              <a:rPr lang="cs-CZ" dirty="0" smtClean="0"/>
              <a:t>C</a:t>
            </a:r>
            <a:r>
              <a:rPr lang="cs-CZ" b="1" dirty="0" smtClean="0"/>
              <a:t>elkem  </a:t>
            </a:r>
            <a:r>
              <a:rPr lang="cs-CZ" b="1" dirty="0" smtClean="0"/>
              <a:t>54.695.840,- </a:t>
            </a:r>
            <a:r>
              <a:rPr lang="cs-CZ" b="1" dirty="0" smtClean="0"/>
              <a:t>Kč</a:t>
            </a:r>
            <a:r>
              <a:rPr lang="cs-CZ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pic>
        <p:nvPicPr>
          <p:cNvPr id="10244" name="Picture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4437063"/>
            <a:ext cx="2879725" cy="2159000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10245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860800"/>
            <a:ext cx="2076450" cy="2767013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10246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4437063"/>
            <a:ext cx="1643063" cy="2189162"/>
          </a:xfrm>
          <a:prstGeom prst="rect">
            <a:avLst/>
          </a:prstGeom>
          <a:noFill/>
          <a:ln w="41275" cmpd="dbl" algn="ctr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4000" b="1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Příklady využití Programu regenerace</a:t>
            </a:r>
            <a:endParaRPr lang="cs-CZ" sz="4200" b="1" dirty="0" smtClean="0"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00214"/>
            <a:ext cx="3311599" cy="2484328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56992"/>
            <a:ext cx="3274765" cy="2591717"/>
          </a:xfrm>
          <a:prstGeom prst="rect">
            <a:avLst/>
          </a:prstGeom>
          <a:noFill/>
          <a:ln w="41275" cmpd="dbl" algn="ctr">
            <a:solidFill>
              <a:srgbClr val="A65446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005064"/>
            <a:ext cx="4032448" cy="2690924"/>
          </a:xfrm>
          <a:prstGeom prst="rect">
            <a:avLst/>
          </a:prstGeom>
          <a:ln w="41275" cmpd="dbl">
            <a:solidFill>
              <a:srgbClr val="663300"/>
            </a:solidFill>
            <a:miter lim="800000"/>
          </a:ln>
          <a:effectLst>
            <a:softEdge rad="112500"/>
          </a:effec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427984" y="2060848"/>
            <a:ext cx="3887663" cy="93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Bašta - Prachárna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cs-CZ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9162"/>
          </a:xfr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cs-CZ" sz="3000" b="1" smtClean="0">
                <a:solidFill>
                  <a:srgbClr val="000000"/>
                </a:solidFill>
                <a:effectLst/>
                <a:latin typeface="Arial" charset="0"/>
              </a:rPr>
              <a:t>Stará radnice č.p.1 – Resselovo náměstí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2" y="1556793"/>
            <a:ext cx="3599631" cy="4963070"/>
          </a:xfrm>
          <a:noFill/>
          <a:ln w="41275" cap="flat" cmpd="dbl" algn="ctr">
            <a:solidFill>
              <a:srgbClr val="A65446"/>
            </a:solidFill>
          </a:ln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557338"/>
            <a:ext cx="4357688" cy="4856162"/>
          </a:xfrm>
          <a:noFill/>
          <a:ln w="41275" cap="flat" cmpd="dbl" algn="ctr">
            <a:solidFill>
              <a:srgbClr val="A6544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17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 animBg="1"/>
    </p:bldLst>
  </p:timing>
</p:sld>
</file>

<file path=ppt/theme/theme1.xml><?xml version="1.0" encoding="utf-8"?>
<a:theme xmlns:a="http://schemas.openxmlformats.org/drawingml/2006/main" name="Štěrbina">
  <a:themeElements>
    <a:clrScheme name="Štěrbina 4">
      <a:dk1>
        <a:srgbClr val="3A7400"/>
      </a:dk1>
      <a:lt1>
        <a:srgbClr val="FFFFFF"/>
      </a:lt1>
      <a:dk2>
        <a:srgbClr val="2E5C00"/>
      </a:dk2>
      <a:lt2>
        <a:srgbClr val="FFFFFF"/>
      </a:lt2>
      <a:accent1>
        <a:srgbClr val="79CA02"/>
      </a:accent1>
      <a:accent2>
        <a:srgbClr val="008080"/>
      </a:accent2>
      <a:accent3>
        <a:srgbClr val="ADB5AA"/>
      </a:accent3>
      <a:accent4>
        <a:srgbClr val="DADADA"/>
      </a:accent4>
      <a:accent5>
        <a:srgbClr val="BEE1AA"/>
      </a:accent5>
      <a:accent6>
        <a:srgbClr val="007373"/>
      </a:accent6>
      <a:hlink>
        <a:srgbClr val="A8DE0E"/>
      </a:hlink>
      <a:folHlink>
        <a:srgbClr val="00CC66"/>
      </a:folHlink>
    </a:clrScheme>
    <a:fontScheme name="Štěrbi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2530</TotalTime>
  <Words>457</Words>
  <Application>Microsoft Office PowerPoint</Application>
  <PresentationFormat>Předvádění na obrazovce (4:3)</PresentationFormat>
  <Paragraphs>95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Štěrbina</vt:lpstr>
      <vt:lpstr>Regenerace městské památkové zóny </vt:lpstr>
      <vt:lpstr>Městská památková zóna </vt:lpstr>
      <vt:lpstr>Snímek 3</vt:lpstr>
      <vt:lpstr>Koncepční příprava regenerace MPZ</vt:lpstr>
      <vt:lpstr>Financování oprav v MPZ </vt:lpstr>
      <vt:lpstr> Obnova městské památkové zóny </vt:lpstr>
      <vt:lpstr>Celkové financování oprav v MPZ  z Programu Regenerace v letech 1995 – 2015</vt:lpstr>
      <vt:lpstr>Příklady využití Programu regenerace</vt:lpstr>
      <vt:lpstr>Stará radnice č.p.1 – Resselovo náměstí</vt:lpstr>
      <vt:lpstr>Regionální Muzeum v Chrudimi </vt:lpstr>
      <vt:lpstr>ZŠ Školní náměstí „Růžovka“</vt:lpstr>
      <vt:lpstr>Městské hradby </vt:lpstr>
      <vt:lpstr>Novoměstská kašna</vt:lpstr>
      <vt:lpstr>Morový sloup na Resselově náměstí </vt:lpstr>
      <vt:lpstr>Hotel Fortna </vt:lpstr>
      <vt:lpstr>Labore et favore </vt:lpstr>
      <vt:lpstr>Příklady dalších investic v MPZ</vt:lpstr>
      <vt:lpstr>Široká ulice </vt:lpstr>
      <vt:lpstr>Filištínská ulice </vt:lpstr>
      <vt:lpstr>Hradební ulice</vt:lpstr>
      <vt:lpstr>Radoušova ulice</vt:lpstr>
      <vt:lpstr>Soukenická</vt:lpstr>
      <vt:lpstr>Náměstí U Vodárny</vt:lpstr>
      <vt:lpstr>Evropské zdroje - Muzeum barokních soch a Klášterní zahrady</vt:lpstr>
      <vt:lpstr>Muzeum barokních soch </vt:lpstr>
      <vt:lpstr>Snímek 26</vt:lpstr>
      <vt:lpstr>Klášterní zahrady </vt:lpstr>
      <vt:lpstr>Snímek 28</vt:lpstr>
      <vt:lpstr>Program regenerace – příklady financování oprav v MPZ v roce 2014</vt:lpstr>
      <vt:lpstr>Snímek 30</vt:lpstr>
      <vt:lpstr>Snímek 31</vt:lpstr>
      <vt:lpstr>Snímek 32</vt:lpstr>
      <vt:lpstr>Snímek 33</vt:lpstr>
      <vt:lpstr>Snímek 34</vt:lpstr>
      <vt:lpstr>Snímek 35</vt:lpstr>
      <vt:lpstr>Program regenerace – příklady financování probíhajících oprav v MPZ v roce 2015</vt:lpstr>
      <vt:lpstr>Snímek 37</vt:lpstr>
      <vt:lpstr>Historické město roku 2013 </vt:lpstr>
      <vt:lpstr>Děkujeme za pozornost. </vt:lpstr>
    </vt:vector>
  </TitlesOfParts>
  <Company>MeU Chrudim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Pešková Andrea</dc:creator>
  <cp:lastModifiedBy>Halousková Petra</cp:lastModifiedBy>
  <cp:revision>171</cp:revision>
  <dcterms:created xsi:type="dcterms:W3CDTF">2012-02-17T09:18:08Z</dcterms:created>
  <dcterms:modified xsi:type="dcterms:W3CDTF">2015-10-16T10:54:13Z</dcterms:modified>
</cp:coreProperties>
</file>