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3" r:id="rId3"/>
    <p:sldId id="257" r:id="rId4"/>
    <p:sldId id="258" r:id="rId5"/>
    <p:sldId id="261" r:id="rId6"/>
  </p:sldIdLst>
  <p:sldSz cx="6858000" cy="9144000" type="screen4x3"/>
  <p:notesSz cx="6858000" cy="96869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CC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0887" autoAdjust="0"/>
  </p:normalViewPr>
  <p:slideViewPr>
    <p:cSldViewPr>
      <p:cViewPr>
        <p:scale>
          <a:sx n="66" d="100"/>
          <a:sy n="66" d="100"/>
        </p:scale>
        <p:origin x="-1584" y="-25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02738"/>
            <a:ext cx="29718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02738"/>
            <a:ext cx="29718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3105DD-2656-4924-8187-528A9A007F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17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455AC-BC78-4F67-BC81-EFB1B62048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D4930-E9C7-427D-B2F2-EAD739702A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7DE2-B5E9-4DC4-B91A-DDFB72A172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419BA-9268-408B-9AED-C5F134A51A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8B869-7829-4739-B254-579A107995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D933-160F-426E-9760-0EE8ADCEA5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4A741-B895-416C-9062-3D382A57E8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FE7D0-CBE7-43B8-A00B-1B8ABE1571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49591-E3EC-41E6-B0E8-A1AE35B739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85FE-69B2-4C39-9A77-E305B152D8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636EF-B47C-4147-8399-7B9CA9D790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91FE2E-BE88-464C-A57C-5488529D1D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 descr="Růžový ubrousek"/>
          <p:cNvSpPr txBox="1">
            <a:spLocks noChangeArrowheads="1"/>
          </p:cNvSpPr>
          <p:nvPr/>
        </p:nvSpPr>
        <p:spPr bwMode="auto">
          <a:xfrm>
            <a:off x="1484313" y="6084888"/>
            <a:ext cx="1600200" cy="3048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/>
              <a:t>VOŠZ </a:t>
            </a:r>
            <a:r>
              <a:rPr lang="cs-CZ" sz="1400"/>
              <a:t>Ústí n.L</a:t>
            </a:r>
            <a:r>
              <a:rPr lang="cs-CZ" sz="1400" b="1"/>
              <a:t>.</a:t>
            </a:r>
          </a:p>
        </p:txBody>
      </p:sp>
      <p:pic>
        <p:nvPicPr>
          <p:cNvPr id="2051" name="Picture 7" descr="http://www.kr-ustecky.cz/soubory/450018/znak_zachran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6659563"/>
            <a:ext cx="12954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0" descr="http://www.hzsol.cz/images/cr_zna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938" y="6588125"/>
            <a:ext cx="942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1" descr="C:\Documents and Settings\rpankova\Dokumenty\Projekty\urazy\BESIP LOGO 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2600" y="5508625"/>
            <a:ext cx="19288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2" descr="C:\Documents and Settings\rpankova\Dokumenty\Projekty\urazy\brusle\ZMORcr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4763" y="6948488"/>
            <a:ext cx="1500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493032" y="8100392"/>
            <a:ext cx="6215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Dne </a:t>
            </a:r>
            <a:r>
              <a:rPr lang="cs-CZ" sz="2000" b="1" dirty="0" smtClean="0">
                <a:solidFill>
                  <a:srgbClr val="FF0000"/>
                </a:solidFill>
              </a:rPr>
              <a:t>19</a:t>
            </a:r>
            <a:r>
              <a:rPr lang="cs-CZ" sz="2000" b="1" dirty="0" smtClean="0">
                <a:solidFill>
                  <a:srgbClr val="FF0000"/>
                </a:solidFill>
              </a:rPr>
              <a:t>.9.2014</a:t>
            </a:r>
            <a:endParaRPr lang="cs-CZ" sz="2000" b="1" dirty="0">
              <a:solidFill>
                <a:srgbClr val="FF0000"/>
              </a:solidFill>
            </a:endParaRPr>
          </a:p>
          <a:p>
            <a:pPr algn="ctr"/>
            <a:r>
              <a:rPr lang="cs-CZ" sz="2000" b="1" dirty="0">
                <a:solidFill>
                  <a:srgbClr val="FF0000"/>
                </a:solidFill>
              </a:rPr>
              <a:t>Dětské dopravní hřiště Městské policie Ústí nad Labem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00042" y="1500166"/>
            <a:ext cx="553228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Pozvánka na</a:t>
            </a:r>
          </a:p>
          <a:p>
            <a:pPr algn="ctr">
              <a:defRPr/>
            </a:pPr>
            <a:r>
              <a:rPr lang="cs-CZ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„ Den bez úrazu „</a:t>
            </a:r>
          </a:p>
        </p:txBody>
      </p:sp>
      <p:pic>
        <p:nvPicPr>
          <p:cNvPr id="2057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214313"/>
            <a:ext cx="12858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5" descr="sejmout"/>
          <p:cNvPicPr>
            <a:picLocks noChangeAspect="1" noChangeArrowheads="1"/>
          </p:cNvPicPr>
          <p:nvPr/>
        </p:nvPicPr>
        <p:blipFill>
          <a:blip r:embed="rId8" cstate="print">
            <a:lum bright="2000"/>
          </a:blip>
          <a:srcRect/>
          <a:stretch>
            <a:fillRect/>
          </a:stretch>
        </p:blipFill>
        <p:spPr bwMode="auto">
          <a:xfrm>
            <a:off x="5000625" y="428625"/>
            <a:ext cx="121443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9" descr="http://www.kr-stredocesky.cz/data2/dep_30/pcr_znak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4900" y="6875463"/>
            <a:ext cx="1214438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 descr="http://www.usti-nad-labem.cz/files/logo_mest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50" y="28575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" descr="P91400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00213" y="3276600"/>
            <a:ext cx="34988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Documents and Settings\mpprevence\Dokumenty\Obrázky\2010\Den bez úrazu 21.9.2010\P921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4500563"/>
            <a:ext cx="46085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1"/>
          <p:cNvSpPr>
            <a:spLocks noChangeArrowheads="1"/>
          </p:cNvSpPr>
          <p:nvPr/>
        </p:nvSpPr>
        <p:spPr bwMode="auto">
          <a:xfrm>
            <a:off x="571500" y="785813"/>
            <a:ext cx="5857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cs-CZ" sz="2000" dirty="0">
                <a:cs typeface="Times New Roman" pitchFamily="18" charset="0"/>
              </a:rPr>
              <a:t>        </a:t>
            </a:r>
            <a:r>
              <a:rPr lang="cs-CZ" sz="2000" dirty="0">
                <a:solidFill>
                  <a:srgbClr val="0070C0"/>
                </a:solidFill>
                <a:cs typeface="Times New Roman" pitchFamily="18" charset="0"/>
              </a:rPr>
              <a:t>Městská policie Ústí nad Labem ve spolupráci se složkami integrovaného záchranného systému, VOŠZ, BESIP a za podpory statutárního města Ústí nad Labem pořádají již </a:t>
            </a:r>
            <a:r>
              <a:rPr lang="cs-CZ" sz="2000" dirty="0" smtClean="0">
                <a:solidFill>
                  <a:srgbClr val="0070C0"/>
                </a:solidFill>
                <a:cs typeface="Times New Roman" pitchFamily="18" charset="0"/>
              </a:rPr>
              <a:t>sedmým</a:t>
            </a:r>
            <a:r>
              <a:rPr lang="cs-CZ" sz="20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cs-CZ" sz="2000" dirty="0">
                <a:solidFill>
                  <a:srgbClr val="0070C0"/>
                </a:solidFill>
                <a:cs typeface="Times New Roman" pitchFamily="18" charset="0"/>
              </a:rPr>
              <a:t>rokem akci  </a:t>
            </a:r>
            <a:r>
              <a:rPr lang="cs-CZ" sz="2000" dirty="0" smtClean="0">
                <a:solidFill>
                  <a:srgbClr val="0070C0"/>
                </a:solidFill>
                <a:cs typeface="Times New Roman" pitchFamily="18" charset="0"/>
              </a:rPr>
              <a:t>„Den </a:t>
            </a:r>
            <a:r>
              <a:rPr lang="cs-CZ" sz="2000" dirty="0">
                <a:solidFill>
                  <a:srgbClr val="0070C0"/>
                </a:solidFill>
                <a:cs typeface="Times New Roman" pitchFamily="18" charset="0"/>
              </a:rPr>
              <a:t>bez </a:t>
            </a:r>
            <a:r>
              <a:rPr lang="cs-CZ" sz="2000" dirty="0" smtClean="0">
                <a:solidFill>
                  <a:srgbClr val="0070C0"/>
                </a:solidFill>
                <a:cs typeface="Times New Roman" pitchFamily="18" charset="0"/>
              </a:rPr>
              <a:t>úrazu“ </a:t>
            </a:r>
            <a:r>
              <a:rPr lang="cs-CZ" sz="2000" dirty="0">
                <a:solidFill>
                  <a:srgbClr val="0070C0"/>
                </a:solidFill>
                <a:cs typeface="Times New Roman" pitchFamily="18" charset="0"/>
              </a:rPr>
              <a:t>pro žáky </a:t>
            </a:r>
            <a:r>
              <a:rPr lang="cs-CZ" sz="2000" dirty="0" err="1">
                <a:solidFill>
                  <a:srgbClr val="0070C0"/>
                </a:solidFill>
                <a:cs typeface="Times New Roman" pitchFamily="18" charset="0"/>
              </a:rPr>
              <a:t>I.stupně</a:t>
            </a:r>
            <a:r>
              <a:rPr lang="cs-CZ" sz="2000" dirty="0">
                <a:solidFill>
                  <a:srgbClr val="0070C0"/>
                </a:solidFill>
                <a:cs typeface="Times New Roman" pitchFamily="18" charset="0"/>
              </a:rPr>
              <a:t> ZŠ v rámci Evropského týdne mobility.</a:t>
            </a:r>
          </a:p>
        </p:txBody>
      </p:sp>
      <p:sp>
        <p:nvSpPr>
          <p:cNvPr id="3076" name="Obdélník 2"/>
          <p:cNvSpPr>
            <a:spLocks noChangeArrowheads="1"/>
          </p:cNvSpPr>
          <p:nvPr/>
        </p:nvSpPr>
        <p:spPr bwMode="auto">
          <a:xfrm>
            <a:off x="214313" y="2857500"/>
            <a:ext cx="621506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cs-CZ">
                <a:latin typeface="Tahoma" pitchFamily="34" charset="0"/>
              </a:rPr>
              <a:t>   	</a:t>
            </a:r>
            <a:r>
              <a:rPr lang="cs-CZ" sz="2000">
                <a:cs typeface="Times New Roman" pitchFamily="18" charset="0"/>
              </a:rPr>
              <a:t>       </a:t>
            </a:r>
            <a:r>
              <a:rPr lang="cs-CZ" sz="2000">
                <a:solidFill>
                  <a:srgbClr val="0070C0"/>
                </a:solidFill>
                <a:cs typeface="Times New Roman" pitchFamily="18" charset="0"/>
              </a:rPr>
              <a:t>Děti se zde seznámí s prací jednotlivých složek integrovaného záchranného systému, zdokonalí si znalosti v oblasti bezpečnosti silničního provozu a poskytování první pomoci.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cs-CZ" sz="2000">
              <a:latin typeface="Tahoma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cs-CZ" sz="2000">
                <a:latin typeface="Tahoma" pitchFamily="34" charset="0"/>
              </a:rPr>
              <a:t> </a:t>
            </a:r>
            <a:endParaRPr lang="cs-CZ" sz="200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pankova\Dokumenty\Akce08\urazy\fotky\DSCN7904.JPG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t="10143"/>
          <a:stretch>
            <a:fillRect/>
          </a:stretch>
        </p:blipFill>
        <p:spPr bwMode="auto">
          <a:xfrm>
            <a:off x="304800" y="428625"/>
            <a:ext cx="40132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C:\Documents and Settings\rpankova\Dokumenty\Projekty\urazy\BESIP LOGO 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06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4495800" y="533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0000FF"/>
                </a:solidFill>
                <a:cs typeface="Times New Roman" pitchFamily="18" charset="0"/>
              </a:rPr>
              <a:t>Stanoviště: </a:t>
            </a:r>
            <a:r>
              <a:rPr lang="cs-CZ" b="1">
                <a:solidFill>
                  <a:srgbClr val="0000FF"/>
                </a:solidFill>
                <a:cs typeface="Times New Roman" pitchFamily="18" charset="0"/>
              </a:rPr>
              <a:t>B</a:t>
            </a:r>
            <a:r>
              <a:rPr lang="cs-CZ" b="1">
                <a:solidFill>
                  <a:srgbClr val="CC3300"/>
                </a:solidFill>
                <a:cs typeface="Times New Roman" pitchFamily="18" charset="0"/>
              </a:rPr>
              <a:t>E</a:t>
            </a:r>
            <a:r>
              <a:rPr lang="cs-CZ" b="1">
                <a:solidFill>
                  <a:srgbClr val="0000FF"/>
                </a:solidFill>
                <a:cs typeface="Times New Roman" pitchFamily="18" charset="0"/>
              </a:rPr>
              <a:t>S</a:t>
            </a:r>
            <a:r>
              <a:rPr lang="cs-CZ" b="1">
                <a:solidFill>
                  <a:srgbClr val="CC3300"/>
                </a:solidFill>
                <a:cs typeface="Times New Roman" pitchFamily="18" charset="0"/>
              </a:rPr>
              <a:t>I</a:t>
            </a:r>
            <a:r>
              <a:rPr lang="cs-CZ" b="1">
                <a:solidFill>
                  <a:srgbClr val="0000FF"/>
                </a:solidFill>
                <a:cs typeface="Times New Roman" pitchFamily="18" charset="0"/>
              </a:rPr>
              <a:t>P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285750" y="4643438"/>
            <a:ext cx="2362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0000FF"/>
                </a:solidFill>
                <a:cs typeface="Times New Roman" pitchFamily="18" charset="0"/>
              </a:rPr>
              <a:t>Stanoviště: </a:t>
            </a:r>
            <a:r>
              <a:rPr lang="cs-CZ" b="1">
                <a:solidFill>
                  <a:srgbClr val="0000FF"/>
                </a:solidFill>
                <a:cs typeface="Times New Roman" pitchFamily="18" charset="0"/>
              </a:rPr>
              <a:t>SOZ</a:t>
            </a:r>
          </a:p>
          <a:p>
            <a:pPr>
              <a:spcBef>
                <a:spcPct val="50000"/>
              </a:spcBef>
            </a:pPr>
            <a:r>
              <a:rPr lang="cs-CZ" sz="1600">
                <a:solidFill>
                  <a:srgbClr val="0000FF"/>
                </a:solidFill>
                <a:cs typeface="Times New Roman" pitchFamily="18" charset="0"/>
              </a:rPr>
              <a:t>Služba operativního zásahu MP</a:t>
            </a:r>
          </a:p>
        </p:txBody>
      </p:sp>
      <p:pic>
        <p:nvPicPr>
          <p:cNvPr id="4102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3357563"/>
            <a:ext cx="12858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" descr="C:\Documents and Settings\rpankova\Dokumenty\Akce08\urazy\fotky\DSCN7916.JPG"/>
          <p:cNvPicPr>
            <a:picLocks noChangeAspect="1" noChangeArrowheads="1"/>
          </p:cNvPicPr>
          <p:nvPr/>
        </p:nvPicPr>
        <p:blipFill>
          <a:blip r:embed="rId5" cstate="print"/>
          <a:srcRect l="20625" t="15009" r="6248" b="19955"/>
          <a:stretch>
            <a:fillRect/>
          </a:stretch>
        </p:blipFill>
        <p:spPr bwMode="auto">
          <a:xfrm>
            <a:off x="2714625" y="3143250"/>
            <a:ext cx="39655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" descr="C:\Documents and Settings\rpankova\Dokumenty\Akce08\urazy\fotky\DSCN79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5929313"/>
            <a:ext cx="37861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4286250" y="8286750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0000FF"/>
                </a:solidFill>
                <a:cs typeface="Times New Roman" pitchFamily="18" charset="0"/>
              </a:rPr>
              <a:t>Stanoviště: </a:t>
            </a:r>
            <a:r>
              <a:rPr lang="cs-CZ" b="1">
                <a:solidFill>
                  <a:srgbClr val="0000FF"/>
                </a:solidFill>
                <a:cs typeface="Times New Roman" pitchFamily="18" charset="0"/>
              </a:rPr>
              <a:t>SANITKA</a:t>
            </a:r>
          </a:p>
        </p:txBody>
      </p:sp>
      <p:pic>
        <p:nvPicPr>
          <p:cNvPr id="4106" name="Picture 5" descr="http://www.kr-ustecky.cz/soubory/450018/znak_zachrank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0" y="7143750"/>
            <a:ext cx="1355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élník 16"/>
          <p:cNvSpPr/>
          <p:nvPr/>
        </p:nvSpPr>
        <p:spPr>
          <a:xfrm>
            <a:off x="4286250" y="5857875"/>
            <a:ext cx="25717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s-CZ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Zdravotnická záchranná služba </a:t>
            </a:r>
          </a:p>
          <a:p>
            <a:pPr algn="ctr" eaLnBrk="0" hangingPunct="0">
              <a:defRPr/>
            </a:pPr>
            <a:r>
              <a:rPr lang="cs-CZ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Ústeckého kraje</a:t>
            </a:r>
            <a:endParaRPr lang="cs-CZ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rpankova\Dokumenty\Akce08\urazy\fotky\DSCN7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57188"/>
            <a:ext cx="42640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 descr="http://www.kr-stredocesky.cz/data2/dep_30/pcr_znak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500063"/>
            <a:ext cx="18145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4676775" y="2571750"/>
            <a:ext cx="2181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008000"/>
                </a:solidFill>
                <a:cs typeface="Times New Roman" pitchFamily="18" charset="0"/>
              </a:rPr>
              <a:t>Stanoviště:</a:t>
            </a:r>
          </a:p>
          <a:p>
            <a:pPr>
              <a:spcBef>
                <a:spcPct val="50000"/>
              </a:spcBef>
            </a:pPr>
            <a:r>
              <a:rPr lang="cs-CZ" sz="160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cs-CZ" b="1">
                <a:solidFill>
                  <a:srgbClr val="008000"/>
                </a:solidFill>
                <a:cs typeface="Times New Roman" pitchFamily="18" charset="0"/>
              </a:rPr>
              <a:t>Policie ČR </a:t>
            </a:r>
          </a:p>
        </p:txBody>
      </p:sp>
      <p:pic>
        <p:nvPicPr>
          <p:cNvPr id="5125" name="Picture 3" descr="C:\Documents and Settings\rpankova\Dokumenty\Akce08\urazy\fotky\DSCN7920.JPG"/>
          <p:cNvPicPr>
            <a:picLocks noChangeAspect="1" noChangeArrowheads="1"/>
          </p:cNvPicPr>
          <p:nvPr/>
        </p:nvPicPr>
        <p:blipFill>
          <a:blip r:embed="rId4" cstate="print"/>
          <a:srcRect b="24232"/>
          <a:stretch>
            <a:fillRect/>
          </a:stretch>
        </p:blipFill>
        <p:spPr bwMode="auto">
          <a:xfrm>
            <a:off x="2428875" y="3857625"/>
            <a:ext cx="41513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:\Documents and Settings\rpankova\Dokumenty\Obrázky\pracovní\urazy07\zari07\DSCN6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867400"/>
            <a:ext cx="38862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http://www.hzsol.cz/images/cr_znak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3929063"/>
            <a:ext cx="13970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Obdélník 14"/>
          <p:cNvSpPr>
            <a:spLocks noChangeArrowheads="1"/>
          </p:cNvSpPr>
          <p:nvPr/>
        </p:nvSpPr>
        <p:spPr bwMode="auto">
          <a:xfrm>
            <a:off x="4429125" y="6929438"/>
            <a:ext cx="20716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cs typeface="Times New Roman" pitchFamily="18" charset="0"/>
              </a:rPr>
              <a:t>Stanoviště: </a:t>
            </a:r>
            <a:r>
              <a:rPr lang="cs-CZ" b="1">
                <a:cs typeface="Times New Roman" pitchFamily="18" charset="0"/>
              </a:rPr>
              <a:t>Hasičský záchranný sbor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rpankova\Dokumenty\Akce08\urazy\fotky\DSCN7918.JPG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3071813" y="3714750"/>
            <a:ext cx="35020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C:\Documents and Settings\rpankova\Dokumenty\Akce08\urazy\fotky\DSCN7908.JPG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214313" y="857250"/>
            <a:ext cx="35020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 descr="Růžový ubrousek"/>
          <p:cNvSpPr txBox="1">
            <a:spLocks noChangeArrowheads="1"/>
          </p:cNvSpPr>
          <p:nvPr/>
        </p:nvSpPr>
        <p:spPr bwMode="auto">
          <a:xfrm>
            <a:off x="4038600" y="857250"/>
            <a:ext cx="2319338" cy="1323975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/>
              <a:t>VOŠZ </a:t>
            </a:r>
          </a:p>
          <a:p>
            <a:pPr algn="ctr">
              <a:spcBef>
                <a:spcPct val="50000"/>
              </a:spcBef>
            </a:pPr>
            <a:r>
              <a:rPr lang="cs-CZ" sz="3200" b="1"/>
              <a:t>Ústí n.L.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57188" y="4500563"/>
            <a:ext cx="24288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FF3300"/>
                </a:solidFill>
                <a:cs typeface="Times New Roman" pitchFamily="18" charset="0"/>
              </a:rPr>
              <a:t>Stanoviště: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rgbClr val="FF3300"/>
                </a:solidFill>
                <a:cs typeface="Times New Roman" pitchFamily="18" charset="0"/>
              </a:rPr>
              <a:t>První pomoc</a:t>
            </a:r>
          </a:p>
        </p:txBody>
      </p:sp>
      <p:pic>
        <p:nvPicPr>
          <p:cNvPr id="6150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7215188"/>
            <a:ext cx="150018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5" descr="sejmout"/>
          <p:cNvPicPr>
            <a:picLocks noChangeAspect="1" noChangeArrowheads="1"/>
          </p:cNvPicPr>
          <p:nvPr/>
        </p:nvPicPr>
        <p:blipFill>
          <a:blip r:embed="rId6" cstate="print">
            <a:lum bright="2000"/>
          </a:blip>
          <a:srcRect/>
          <a:stretch>
            <a:fillRect/>
          </a:stretch>
        </p:blipFill>
        <p:spPr bwMode="auto">
          <a:xfrm>
            <a:off x="5000625" y="7215188"/>
            <a:ext cx="12858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1" descr="http://www.usti-nad-labem.cz/files/logo_mes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88" y="7215188"/>
            <a:ext cx="17145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103</Words>
  <Application>Microsoft Office PowerPoint</Application>
  <PresentationFormat>Předvádění na obrazovce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Default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ZÚ Ústí nad Labem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Regina Pankova</dc:creator>
  <cp:lastModifiedBy>mp dhriste</cp:lastModifiedBy>
  <cp:revision>34</cp:revision>
  <dcterms:created xsi:type="dcterms:W3CDTF">2008-10-08T10:43:40Z</dcterms:created>
  <dcterms:modified xsi:type="dcterms:W3CDTF">2014-08-25T09:57:10Z</dcterms:modified>
</cp:coreProperties>
</file>