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47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10691813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1027113"/>
            <a:ext cx="52324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BA7A-7E67-4FEE-B2B4-561895208B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4DB7-15EA-4A1C-A45D-AD269D572A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DDB2-E57A-48DA-ABAC-2D255606B6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AA32F-4585-47F0-A7D6-54E33C4FB8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056D-0146-4CF2-BC72-7A0A7C3DAB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716A-53EB-4EF9-848B-152FD245D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F7B4-51AE-49FE-97C9-53D714E5DB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F9CA-2832-4C34-96D8-069AC8A2B6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2FB5-A872-46D2-835C-B91999CC42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20E5-3DFD-400D-ACD6-7072B1DABF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6A6E-F3A8-4E13-8E57-F136A85602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B4803-0B4B-4EF0-882E-A4B580916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88250" y="631825"/>
            <a:ext cx="2243138" cy="58404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8838" y="631825"/>
            <a:ext cx="6577012" cy="58404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FFF17-99EC-4160-8F83-BA676BEAE4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8509-7F49-4AA4-B18D-006F47EED7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DA57-4D35-4D63-8D6A-804AAC90B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27F12-F602-4D8D-8F37-1902B4F730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5A93-C1FE-4B62-964A-99AC5ACB8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CD74-68BB-4EB6-B46C-BE154F997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B968-430F-45A1-806D-E429C9C88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8D02-F5A0-43A1-B4D4-B6F927CC7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DE7C-0600-4EE7-8089-69C208B80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65E7-C0F0-4687-B009-49E7A4917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3AC6-82CC-4889-A2D1-87D654156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CDB4-3185-44C6-9C07-A52D49B4FB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67ED-BC91-4E15-9240-12BB0866EB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4531-3DE2-48A1-8014-2EF2BD2C9E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22B3-DF75-447C-AE0D-588DC8F7ED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FFBF-8575-4FA0-8F0F-8015D1450B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E953-7A1E-4941-A2EA-28A35F561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46D0-0190-4B3A-856C-F8446F280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11D1-D7A9-474D-9795-04BA2F26C4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1AED-4EAB-4482-B64E-2572BE7EC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6910-AF5F-41A0-B11A-5C5C7B4616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EC62-E396-4CC1-BF7E-B55EECF6A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0AE3-5DF0-4EDB-AB4C-B9769BF41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4E66-FCDE-42EC-8546-483F32E4F8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85813" y="1963738"/>
            <a:ext cx="45751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13388" y="1963738"/>
            <a:ext cx="45767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64463" y="282575"/>
            <a:ext cx="2325687" cy="6616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85813" y="282575"/>
            <a:ext cx="6826250" cy="6616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2200" y="2262188"/>
            <a:ext cx="4181475" cy="430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6075" y="2262188"/>
            <a:ext cx="4181475" cy="430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42FE-3FB3-4653-9113-DF6C88FD4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78713" y="862013"/>
            <a:ext cx="2128837" cy="57070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92200" y="862013"/>
            <a:ext cx="6234113" cy="57070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85813" y="2101850"/>
            <a:ext cx="448786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6075" y="2101850"/>
            <a:ext cx="44894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66AE-E268-4016-954C-D4494CB13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634288" y="555625"/>
            <a:ext cx="2281237" cy="63071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85813" y="555625"/>
            <a:ext cx="6696075" cy="63071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51EA-DE98-4E43-B487-8AA0329991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820C-7571-4844-B611-6E6AD765A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5BD6-668F-4D01-A68D-B4F0EAD1F3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C22E-FDF7-46EF-AC2D-5E0C07CC6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1EE4-C6E5-4BDA-82D1-EA02B846F0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E19D-0462-4575-AFEA-DA1C0BB9B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838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F6B7-8AC9-4A7C-9A33-AD9C322A02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5F05-AFC5-42C1-BEDC-ED63D05DC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05E1-06F8-4D17-A736-9974875FDA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22F6-FE54-4C87-8A40-42328205CE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AD399-4160-4D77-BFA7-9418E24E5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4EFF-B455-4B69-B42B-152615338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99B2-D58F-41DC-B719-4528BCB5F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2B1D-0728-4E2C-B93B-B7712D8DEC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AF5C-54ED-4E52-B35C-A96563982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36-7777-43DA-A452-BC8A3C363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5779-9DDC-490B-A12F-FF6C24C52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B509-BD6A-4786-AFE4-AF7246B00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1BFC-E5F7-4DFC-A84E-D9334459EC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DB6C-C5D2-476A-9DB8-F5F712B71A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BE78-9F2B-4C24-AB4A-93CA9AD81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76AA-793B-47F5-AC49-40E0B7FF79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A9814-F436-442B-8D60-B8928F4A86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1FED-738F-4DA7-8D0A-AD30DA1EB3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4242-4E42-4D94-B84A-BB256674B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63F82-AC81-4B29-9FAE-8452F1E7A0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6E62-B392-4C0B-A81F-0562A3FE11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A3D2-30AB-4A3B-B07B-94C9EB08F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A2EF-101E-4DF6-A405-69CC6FC6B6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A577-FC7A-4BCD-AF8D-CBA6192EE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5CD0-EF5B-4839-B2A9-D0E7D2D16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608D-0B6C-46AB-B283-84EFDFE05E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30D6-D3ED-4162-9ED2-75B9894C5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7C8B-033A-4624-A4D2-41974E2341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D744-DF9E-43BA-861D-097E3BBE8C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479F-99DA-4495-A9B9-9599460A56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3F7C-B38B-4CB8-BD25-57DC3CE3A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59B2-5FD3-4CFC-BE8B-1EA747407C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26C5-709C-41C2-98C8-DADF7C0D7E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C379-2C12-41E3-9A5F-1419BDE0AB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5802-DD99-423D-9E11-6246B4946E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7CB8-8F99-4C07-944C-E42B86EAC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D650-0BE5-4395-AE96-E57F063E0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8278-8BD7-4DCC-BF2A-206F3C67B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2576-553E-40AF-9479-53DD37DEE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3C85-8DC3-4B47-A39F-EF52F739A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E5AC-7F1B-42DB-96F0-823E3AE806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5073-DBFC-4462-B59F-396CC899A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7323-5C44-481A-9464-E2EB58194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E1FB-1DFD-4698-A6EF-2D3D71B182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C89E-03E8-48C3-8696-1E3AB120C0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EB9B-75BE-46CB-A87B-9EE05CB63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9579-A16D-4786-8361-EBF42B4BB9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13AB-E34C-48A5-8F14-24AF263CE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21A7-2038-490E-99CD-2E182DC9F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83EC-ADC1-482C-A668-F81CB8DBA9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975D-6EDF-400E-8115-D5916DB47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6665-ED3E-43AE-881F-6BB7ADB9B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033C-B1D9-4DDA-B028-F84633745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A3AC-03A1-4414-AC5F-E2760FBF17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838B-67CD-4037-B137-E2563FE47A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70AD-1335-4463-97E0-C8310A4201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955B-1C28-4328-A74B-1F2B2B5AE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AF4A-C47D-46A2-82CF-861FE8C2E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5C9E-C26D-4507-9D77-37DB4969CC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1396-0D24-44CB-91F8-D8A81D6A41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44E5-97B6-462E-B4A7-467E28CEA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B5E53-B518-4261-9673-6CA09C12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6582-798C-4773-9F44-C9C7929D41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6421-0B3D-409B-B017-186FE82C8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7F89-1950-4382-990C-CAC338E1B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BADA-8AB3-4DD5-B61E-190E378A9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631825"/>
            <a:ext cx="89725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8838" y="1960563"/>
            <a:ext cx="8972550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591300"/>
            <a:ext cx="2320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770313" y="6591300"/>
            <a:ext cx="31591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08875" y="6591300"/>
            <a:ext cx="23209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5576FB2-0201-401C-A2A1-82069BECA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6812584-16AE-4CE0-AADB-32B457BC4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FC07036-0DA4-4510-A729-88F54B552D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C95E323-2DF8-4ED5-BA91-AF97077B8D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282575"/>
            <a:ext cx="9129712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963738"/>
            <a:ext cx="9304337" cy="493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68350" y="7077075"/>
            <a:ext cx="9923463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108200" y="7289800"/>
            <a:ext cx="8583613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760413" y="2073275"/>
            <a:ext cx="9571037" cy="5126038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862013"/>
            <a:ext cx="8515350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262188"/>
            <a:ext cx="8515350" cy="430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60363" y="360363"/>
            <a:ext cx="179387" cy="831850"/>
          </a:xfrm>
          <a:prstGeom prst="roundRect">
            <a:avLst>
              <a:gd name="adj" fmla="val 88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60363" y="2514600"/>
            <a:ext cx="179387" cy="831850"/>
          </a:xfrm>
          <a:prstGeom prst="roundRect">
            <a:avLst>
              <a:gd name="adj" fmla="val 88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60363" y="1417638"/>
            <a:ext cx="179387" cy="831850"/>
          </a:xfrm>
          <a:prstGeom prst="roundRect">
            <a:avLst>
              <a:gd name="adj" fmla="val 88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28625" y="1892300"/>
            <a:ext cx="10263188" cy="5665788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555625"/>
            <a:ext cx="9129712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2101850"/>
            <a:ext cx="9129712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38125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16840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53BF72E-5339-4D8E-9032-F1A37335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8E6194E-ECD0-44B7-8AB6-5C87C4699E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0F05F87-A471-448C-8B92-94122D1C05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2F666CC-5146-40C2-ADAE-262A774A1F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2A5664D-24D0-42FE-AD80-52BF0AB3C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8A3FCFB-D22E-4521-B797-511A95BAE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092325" y="4679950"/>
            <a:ext cx="5940425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MĚSTO ŠTERNBERK – </a:t>
            </a:r>
          </a:p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PROMĚNY V ČASE, ČAS PROMĚN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16684" y="1246184"/>
            <a:ext cx="9777413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s-CZ" sz="3200" b="1" dirty="0">
                <a:solidFill>
                  <a:srgbClr val="CCFFFF"/>
                </a:solidFill>
                <a:latin typeface="+mj-lt"/>
                <a:cs typeface="Arial" pitchFamily="34" charset="0"/>
              </a:rPr>
              <a:t>CESTY MĚSTY – 6. ROČNÍK SOUTĚŽE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339975"/>
            <a:ext cx="9539288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0088" y="5710238"/>
            <a:ext cx="1162050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1079500"/>
            <a:ext cx="759618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20725" y="6300788"/>
            <a:ext cx="193992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07/2006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1079500"/>
            <a:ext cx="759618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049338" y="6480175"/>
            <a:ext cx="1939925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11/2006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900113" y="539750"/>
            <a:ext cx="70707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Stavební úpravy ulice ČSA, Čechova, Partyzánská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260475"/>
            <a:ext cx="82804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079500" y="6480175"/>
            <a:ext cx="153035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2004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260475"/>
            <a:ext cx="82804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00113" y="6480175"/>
            <a:ext cx="1619250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2006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079500"/>
            <a:ext cx="8640763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00113" y="539750"/>
            <a:ext cx="4783137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Stavební úpravy Horního náměstí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00113" y="6627813"/>
            <a:ext cx="20240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 07/2006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079500"/>
            <a:ext cx="8640763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00113" y="6659563"/>
            <a:ext cx="20240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dirty="0">
                <a:solidFill>
                  <a:srgbClr val="CCFFFF"/>
                </a:solidFill>
                <a:latin typeface="Arial Black" pitchFamily="32" charset="0"/>
              </a:rPr>
              <a:t> </a:t>
            </a: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11/2006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079500"/>
            <a:ext cx="8675688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057275" y="360363"/>
            <a:ext cx="766762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Stavební úpravy bývalého augustiniánského </a:t>
            </a:r>
            <a:r>
              <a:rPr lang="cs-CZ" sz="2000" b="1" dirty="0" smtClean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kláštera</a:t>
            </a:r>
            <a:endParaRPr lang="cs-CZ" sz="2000" b="1" dirty="0">
              <a:solidFill>
                <a:srgbClr val="FF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900113" y="6654800"/>
            <a:ext cx="20034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cs-CZ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stav 07/2005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079500"/>
            <a:ext cx="864076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20725" y="6659563"/>
            <a:ext cx="2085975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stav 11/2005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60475" y="1422400"/>
            <a:ext cx="8501063" cy="278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Co nám přinesla realizace projektu: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prověřila technické a organizační schopnosti jednotlivců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prověřila naše schopnosti týmové práce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prokázala správnost koncepční přípravy rozsáhlejších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akcí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prověřila celkovou připravenost řešení rozsáhlých projektů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- překvapení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9863" y="2160588"/>
            <a:ext cx="719931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385888" y="900113"/>
            <a:ext cx="86868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Nález historické studny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při výkopových pracích pro rekonstrukci rozvodů plynovodu...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260475" y="1439863"/>
            <a:ext cx="6899275" cy="476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Členění projektu: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000" b="1" dirty="0">
              <a:solidFill>
                <a:srgbClr val="FF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Projekt „Proměny v čase – čas proměn“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(regenerace a revitalizace městského centra)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dílčí projekt Stavební úpravy ulice </a:t>
            </a:r>
            <a:r>
              <a:rPr lang="cs-CZ" sz="2000" b="1" dirty="0" err="1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Bezručovy</a:t>
            </a:r>
            <a:endParaRPr lang="cs-CZ" sz="2000" b="1" dirty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dílčí projekt Stavební úpravy ulice Radniční a Hlavního náměstí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dílčí projekt Stavební úpravy Horního náměstí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dílčí projekt Stavební úpravy </a:t>
            </a:r>
            <a:r>
              <a:rPr lang="cs-CZ" sz="2000" b="1" dirty="0" err="1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bávalého</a:t>
            </a: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Augustiniánského kláštera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Projekt „ Stavební úpravy ulice ČSA, Partyzánská a Čechova“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9863" y="1439863"/>
            <a:ext cx="792003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39863" y="900113"/>
            <a:ext cx="87169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… a její využití při úpravě provozu (místní zúžení komunikace)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360363"/>
            <a:ext cx="86407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422400" y="539749"/>
            <a:ext cx="7261225" cy="159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(Proměny v čase, čas proměn)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Fontána na Hlavním náměstí s proudící vodou jako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symbolem plynoucího </a:t>
            </a:r>
            <a:r>
              <a:rPr lang="cs-CZ" sz="2000" b="1" dirty="0" smtClean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času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 smtClean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(v pozadí objekt „Stroj </a:t>
            </a:r>
            <a:r>
              <a:rPr lang="cs-CZ" sz="2000" b="1" smtClean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času“)</a:t>
            </a:r>
            <a:endParaRPr lang="cs-CZ" sz="2000" b="1" dirty="0">
              <a:solidFill>
                <a:srgbClr val="FF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800225"/>
            <a:ext cx="774065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79388" y="179388"/>
            <a:ext cx="12671425" cy="170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Důležitým dopravním opatřením bylo z hlediska statické dopravy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vytvoření zóny placeného parkování s dalšími dopravními opatřeními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ke zklidnění dopravy příslušným dopravním značením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(omezení rychlosti v zóně,...)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439863"/>
            <a:ext cx="774065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79500" y="720725"/>
            <a:ext cx="3373438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Dopravní značení zóny: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079500" y="720725"/>
            <a:ext cx="8640763" cy="728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Celkový výsledný efekt provedených opatření: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výrazné zklidnění dopravy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zvýšení bezpečnosti chodců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provedení úprav pro osoby se sníženou schopností pohybu a orientace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sjednocení stavebních úprav historického centra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výrazné doplnění zeleně v centru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vytvoření nových odpočinkových ploch pro místní i návštěvníky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doplnění vhodného mobiliáře, odpovídajícího charakteru a hodnotě historického centra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Celková </a:t>
            </a:r>
            <a:r>
              <a:rPr lang="cs-CZ" sz="2000" b="1" dirty="0">
                <a:solidFill>
                  <a:srgbClr val="FF3366"/>
                </a:solidFill>
                <a:latin typeface="+mj-lt"/>
              </a:rPr>
              <a:t>regenerace celého centra města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: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vytvoření centrálního společenského a shromažďovacího prostoru na Hlavním náměstí a důstojného nástupu pro hlavní turistické cíle – hrad, bývalý klášter, chrám Zvěstování Panny Marie na náměstí Horním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260475"/>
            <a:ext cx="8551862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900113" y="720725"/>
            <a:ext cx="8553450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Slavnostní otevření rekonstruovaného centra města 10/2006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720725" y="900113"/>
            <a:ext cx="9180513" cy="6094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Náklady akce: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Projekt Proměny v čase – čas proměn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(Stavební úpravy ulice </a:t>
            </a:r>
            <a:r>
              <a:rPr lang="cs-CZ" sz="2000" b="1" dirty="0" err="1">
                <a:solidFill>
                  <a:srgbClr val="CCFFFF"/>
                </a:solidFill>
                <a:latin typeface="+mj-lt"/>
              </a:rPr>
              <a:t>Bezručova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, Stavební úpravy ulice Radniční a Hlavního náměstí, Stavební úpravy Horního náměstí, Stavební úpravy bývalého Augustiniánského 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kláštera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)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	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							  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96 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mil. Kč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Stavební 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úpravy ulice ČSA, Partyzánská, 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Čechova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								  </a:t>
            </a:r>
            <a:r>
              <a:rPr lang="cs-CZ" sz="2000" b="1" u="sng" dirty="0" smtClean="0">
                <a:solidFill>
                  <a:srgbClr val="CCFFFF"/>
                </a:solidFill>
                <a:latin typeface="+mj-lt"/>
              </a:rPr>
              <a:t>14 </a:t>
            </a:r>
            <a:r>
              <a:rPr lang="cs-CZ" sz="2000" b="1" u="sng" dirty="0">
                <a:solidFill>
                  <a:srgbClr val="CCFFFF"/>
                </a:solidFill>
                <a:latin typeface="+mj-lt"/>
              </a:rPr>
              <a:t>mil. </a:t>
            </a:r>
            <a:r>
              <a:rPr lang="cs-CZ" sz="2000" b="1" u="sng" dirty="0" smtClean="0">
                <a:solidFill>
                  <a:srgbClr val="CCFFFF"/>
                </a:solidFill>
                <a:latin typeface="+mj-lt"/>
              </a:rPr>
              <a:t>Kč</a:t>
            </a:r>
            <a:endParaRPr lang="cs-CZ" sz="2000" b="1" u="sng" dirty="0">
              <a:solidFill>
                <a:srgbClr val="CCFFFF"/>
              </a:solidFill>
              <a:latin typeface="+mj-lt"/>
            </a:endParaRPr>
          </a:p>
          <a:p>
            <a:pPr>
              <a:lnSpc>
                <a:spcPct val="17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Celkem </a:t>
            </a:r>
            <a:r>
              <a:rPr lang="cs-CZ" sz="2000" b="1" dirty="0" smtClean="0">
                <a:solidFill>
                  <a:srgbClr val="CCFFFF"/>
                </a:solidFill>
                <a:latin typeface="+mj-lt"/>
              </a:rPr>
              <a:t>							110 </a:t>
            </a:r>
            <a:r>
              <a:rPr lang="cs-CZ" sz="2000" b="1" dirty="0">
                <a:solidFill>
                  <a:srgbClr val="CCFFFF"/>
                </a:solidFill>
                <a:latin typeface="+mj-lt"/>
              </a:rPr>
              <a:t>mil. Kč</a:t>
            </a:r>
          </a:p>
          <a:p>
            <a:pPr>
              <a:lnSpc>
                <a:spcPct val="17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sz="2000" b="1" dirty="0">
              <a:solidFill>
                <a:srgbClr val="CCFFFF"/>
              </a:solidFill>
              <a:latin typeface="+mj-lt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Zdroje financování: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rozpočet Města Šternberka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strukturální fondy EU – SROP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státní rozpočet – Ministerstvo pro místní rozvoj ČR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sz="2000" b="1" dirty="0">
              <a:solidFill>
                <a:srgbClr val="CCFFFF"/>
              </a:solidFill>
              <a:latin typeface="+mj-lt"/>
            </a:endParaRPr>
          </a:p>
          <a:p>
            <a:pPr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b="1" dirty="0">
              <a:solidFill>
                <a:srgbClr val="FF808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260475" y="657225"/>
            <a:ext cx="77406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Vyhlášení výsledků 6. ročníku soutěže CESTY MĚSTY</a:t>
            </a:r>
          </a:p>
          <a:p>
            <a:pPr>
              <a:lnSpc>
                <a:spcPct val="118000"/>
              </a:lnSpc>
              <a:spcBef>
                <a:spcPts val="57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Malá Skála 20.9.2007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800225"/>
            <a:ext cx="6908800" cy="457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7388" y="1439863"/>
            <a:ext cx="7164387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50950" y="1582738"/>
            <a:ext cx="8651875" cy="476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… tím ale příběh nekončí: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v dubnu 2008:</a:t>
            </a:r>
          </a:p>
          <a:p>
            <a:pPr>
              <a:lnSpc>
                <a:spcPct val="118000"/>
              </a:lnSpc>
              <a:spcBef>
                <a:spcPts val="14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bylo rozhodnuto o použití odměny za prvenství v soutěži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„Cesty městy“ na spolufinancování výsadby stromu - „Lípy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státnosti“ - vysazené k 90. výročí vzniku samostatného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československého státu a výstavby kruhové lavice kolem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stromu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Město Šternberk bylo podruhé v řadě nominováno na titul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„Historické město roku“</a:t>
            </a:r>
          </a:p>
          <a:p>
            <a:pPr>
              <a:lnSpc>
                <a:spcPct val="118000"/>
              </a:lnSpc>
              <a:spcBef>
                <a:spcPts val="1425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v dubnu 2009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+mj-lt"/>
              </a:rPr>
              <a:t>- Město Šternberk získává titul „Historické město roku 2008“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449263"/>
            <a:ext cx="98996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79500" y="720725"/>
            <a:ext cx="3106738" cy="138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6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Rozsah projektu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6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celkový náhled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965200"/>
            <a:ext cx="3997325" cy="569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935663" y="1260475"/>
            <a:ext cx="3213100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Slavnostní posvěcení </a:t>
            </a:r>
          </a:p>
          <a:p>
            <a:pPr>
              <a:lnSpc>
                <a:spcPct val="118000"/>
              </a:lnSpc>
              <a:spcBef>
                <a:spcPts val="1425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„Lípy státnosti“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+mj-lt"/>
              </a:rPr>
              <a:t>28. října 2008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9563" y="1117600"/>
            <a:ext cx="7620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079500"/>
            <a:ext cx="882015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979613" y="1439863"/>
            <a:ext cx="7019925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+mj-lt"/>
              </a:rPr>
              <a:t>Město Šternberk, „Historické město roku 2008“, se těší i na Vaši návštěvu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3779838" y="3419475"/>
            <a:ext cx="571023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Ing. Pavel Sehnal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vedoucí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odboru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rozvoje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města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a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investic</a:t>
            </a:r>
            <a:endParaRPr lang="en-US" b="1" dirty="0">
              <a:solidFill>
                <a:srgbClr val="CCFFFF"/>
              </a:solidFill>
              <a:latin typeface="+mj-lt"/>
              <a:cs typeface="Arial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Městský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úřad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Šternberk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</a:b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Horní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náměstí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 16, 785 01  </a:t>
            </a: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Šternberk</a:t>
            </a:r>
            <a:endParaRPr lang="en-US" b="1" dirty="0">
              <a:solidFill>
                <a:srgbClr val="CCFFFF"/>
              </a:solidFill>
              <a:latin typeface="+mj-lt"/>
              <a:cs typeface="Arial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tel.:     +420 585 086 237</a:t>
            </a:r>
            <a:b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</a:br>
            <a:r>
              <a:rPr lang="en-US" b="1" dirty="0" err="1">
                <a:solidFill>
                  <a:srgbClr val="CCFFFF"/>
                </a:solidFill>
                <a:latin typeface="+mj-lt"/>
                <a:cs typeface="Arial" charset="0"/>
              </a:rPr>
              <a:t>mobil</a:t>
            </a: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: +420 606 293 512</a:t>
            </a:r>
            <a:b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>e-mail: sehnal@sternberk.cz</a:t>
            </a:r>
            <a:b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rgbClr val="CCFFFF"/>
                </a:solidFill>
                <a:latin typeface="+mj-lt"/>
                <a:cs typeface="Arial" charset="0"/>
              </a:rPr>
            </a:br>
            <a:r>
              <a:rPr lang="en-US" sz="1400" b="1" dirty="0" err="1">
                <a:solidFill>
                  <a:srgbClr val="FF3366"/>
                </a:solidFill>
                <a:latin typeface="+mj-lt"/>
                <a:cs typeface="Arial" charset="0"/>
              </a:rPr>
              <a:t>Držitel</a:t>
            </a:r>
            <a:r>
              <a:rPr lang="en-US" sz="1400" b="1" dirty="0">
                <a:solidFill>
                  <a:srgbClr val="FF3366"/>
                </a:solidFill>
                <a:latin typeface="+mj-lt"/>
                <a:cs typeface="Arial" charset="0"/>
              </a:rPr>
              <a:t> </a:t>
            </a:r>
            <a:r>
              <a:rPr lang="en-US" sz="1400" b="1" dirty="0" err="1">
                <a:solidFill>
                  <a:srgbClr val="FF3366"/>
                </a:solidFill>
                <a:latin typeface="+mj-lt"/>
                <a:cs typeface="Arial" charset="0"/>
              </a:rPr>
              <a:t>certifikátu</a:t>
            </a:r>
            <a:r>
              <a:rPr lang="en-US" sz="1400" b="1" dirty="0">
                <a:solidFill>
                  <a:srgbClr val="FF3366"/>
                </a:solidFill>
                <a:latin typeface="+mj-lt"/>
                <a:cs typeface="Arial" charset="0"/>
              </a:rPr>
              <a:t> </a:t>
            </a:r>
            <a:r>
              <a:rPr lang="en-US" sz="1400" b="1" dirty="0" err="1">
                <a:solidFill>
                  <a:srgbClr val="FF3366"/>
                </a:solidFill>
                <a:latin typeface="+mj-lt"/>
                <a:cs typeface="Arial" charset="0"/>
              </a:rPr>
              <a:t>řízení</a:t>
            </a:r>
            <a:r>
              <a:rPr lang="en-US" sz="1400" b="1" dirty="0">
                <a:solidFill>
                  <a:srgbClr val="FF3366"/>
                </a:solidFill>
                <a:latin typeface="+mj-lt"/>
                <a:cs typeface="Arial" charset="0"/>
              </a:rPr>
              <a:t> </a:t>
            </a:r>
            <a:r>
              <a:rPr lang="en-US" sz="1400" b="1" dirty="0" err="1">
                <a:solidFill>
                  <a:srgbClr val="FF3366"/>
                </a:solidFill>
                <a:latin typeface="+mj-lt"/>
                <a:cs typeface="Arial" charset="0"/>
              </a:rPr>
              <a:t>kvality</a:t>
            </a:r>
            <a:r>
              <a:rPr lang="en-US" sz="1400" b="1" dirty="0">
                <a:solidFill>
                  <a:srgbClr val="FF3366"/>
                </a:solidFill>
                <a:latin typeface="+mj-lt"/>
                <a:cs typeface="Arial" charset="0"/>
              </a:rPr>
              <a:t> </a:t>
            </a:r>
            <a:r>
              <a:rPr lang="en-US" sz="1400" b="1" dirty="0" err="1">
                <a:solidFill>
                  <a:srgbClr val="FF3366"/>
                </a:solidFill>
                <a:latin typeface="+mj-lt"/>
                <a:cs typeface="Arial" charset="0"/>
              </a:rPr>
              <a:t>dle</a:t>
            </a:r>
            <a:r>
              <a:rPr lang="en-US" sz="1400" b="1" dirty="0">
                <a:solidFill>
                  <a:srgbClr val="FF3366"/>
                </a:solidFill>
                <a:latin typeface="+mj-lt"/>
                <a:cs typeface="Arial" charset="0"/>
              </a:rPr>
              <a:t> ČSN ISO 9001:2009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439863"/>
            <a:ext cx="2735263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20725" y="860425"/>
            <a:ext cx="49990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400" b="1" dirty="0">
                <a:solidFill>
                  <a:srgbClr val="CCFFFF"/>
                </a:solidFill>
                <a:latin typeface="+mj-lt"/>
              </a:rPr>
              <a:t>DĚKUJI ZA POZORNOST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619250"/>
            <a:ext cx="1495425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940425" y="2127250"/>
            <a:ext cx="1990725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600" b="1" dirty="0">
                <a:solidFill>
                  <a:srgbClr val="FF3366"/>
                </a:solidFill>
                <a:latin typeface="+mj-lt"/>
              </a:rPr>
              <a:t>Město</a:t>
            </a:r>
          </a:p>
          <a:p>
            <a:pPr algn="ctr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600" b="1" dirty="0">
                <a:solidFill>
                  <a:srgbClr val="FF3366"/>
                </a:solidFill>
                <a:latin typeface="+mj-lt"/>
              </a:rPr>
              <a:t>Šternberk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539750"/>
            <a:ext cx="9720263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600450" y="2339975"/>
            <a:ext cx="2141538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Horní náměstí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679950" y="3419475"/>
            <a:ext cx="2159000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Radniční ulice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940425" y="4500563"/>
            <a:ext cx="225266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Hlavní náměstí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139950" y="5759450"/>
            <a:ext cx="1566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Ulice ČSA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959225" y="5400675"/>
            <a:ext cx="18970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Partyzánská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5400675" y="5940425"/>
            <a:ext cx="1366838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Čechova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480175" y="1619250"/>
            <a:ext cx="3259138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bývalý augustiniánský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klášter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15950"/>
            <a:ext cx="9539288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219700" y="4319588"/>
            <a:ext cx="2398713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cs-CZ" sz="2000" b="1" dirty="0" err="1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Bezručova</a:t>
            </a:r>
            <a:r>
              <a:rPr lang="cs-CZ" sz="2000" b="1" dirty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 ulice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260475" y="1079500"/>
            <a:ext cx="7920038" cy="440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Důvody realizace projektu: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nejasná organizace dopravy na jednotlivých komunikacích i v celém centru města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absence bezpečnostních prvků a opatření pro zvýšení bezpečnosti  chodců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nedostatečná opatření pro osoby se sníženou schopností pohybu a orientace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špatná organizace statické dopravy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předimenzované parametry vozidlových komunikací na úkor ploch pro pěší, vč. odpočinkových ploch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absence odpovídajícího městského mobiliáře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- absence dostatečného množství zeleně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439863"/>
            <a:ext cx="7920038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79500" y="6480175"/>
            <a:ext cx="19399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08/2005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00113" y="720725"/>
            <a:ext cx="4687887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Stavební úpravy ulice </a:t>
            </a:r>
            <a:r>
              <a:rPr lang="cs-CZ" sz="2000" b="1" dirty="0" err="1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Bezručovy</a:t>
            </a:r>
            <a:endParaRPr lang="cs-CZ" sz="2000" b="1" dirty="0">
              <a:solidFill>
                <a:srgbClr val="FF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439863"/>
            <a:ext cx="7559675" cy="471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12875" y="6432550"/>
            <a:ext cx="19399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07/2006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60475" y="554038"/>
            <a:ext cx="7380288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000" b="1" dirty="0">
                <a:solidFill>
                  <a:srgbClr val="FF3366"/>
                </a:solidFill>
                <a:latin typeface="Arial" pitchFamily="34" charset="0"/>
                <a:cs typeface="Arial" pitchFamily="34" charset="0"/>
              </a:rPr>
              <a:t>Stavební úpravy Hlavního náměstí a ulice Radniční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1079500"/>
            <a:ext cx="7559675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260475" y="6480175"/>
            <a:ext cx="19399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cs-CZ" sz="20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stav 08/2005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606</Words>
  <Application>Microsoft Office PowerPoint</Application>
  <PresentationFormat>Vlastní</PresentationFormat>
  <Paragraphs>114</Paragraphs>
  <Slides>33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33</vt:i4>
      </vt:variant>
    </vt:vector>
  </HeadingPairs>
  <TitlesOfParts>
    <vt:vector size="46" baseType="lpstr"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7_Motiv sady Office</vt:lpstr>
      <vt:lpstr>8_Motiv sady Office</vt:lpstr>
      <vt:lpstr>9_Motiv sady Office</vt:lpstr>
      <vt:lpstr>10_Motiv sady Office</vt:lpstr>
      <vt:lpstr>11_Motiv sady Office</vt:lpstr>
      <vt:lpstr>12_Motiv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 Sehnal </dc:creator>
  <cp:lastModifiedBy>Město Šternberk</cp:lastModifiedBy>
  <cp:revision>25</cp:revision>
  <cp:lastPrinted>1601-01-01T00:00:00Z</cp:lastPrinted>
  <dcterms:created xsi:type="dcterms:W3CDTF">2010-02-26T09:25:45Z</dcterms:created>
  <dcterms:modified xsi:type="dcterms:W3CDTF">2010-03-08T09:42:40Z</dcterms:modified>
</cp:coreProperties>
</file>