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2" r:id="rId2"/>
    <p:sldId id="274" r:id="rId3"/>
    <p:sldId id="282" r:id="rId4"/>
    <p:sldId id="330" r:id="rId5"/>
    <p:sldId id="331" r:id="rId6"/>
    <p:sldId id="332" r:id="rId7"/>
    <p:sldId id="345" r:id="rId8"/>
    <p:sldId id="333" r:id="rId9"/>
    <p:sldId id="334" r:id="rId10"/>
    <p:sldId id="335" r:id="rId11"/>
    <p:sldId id="336" r:id="rId12"/>
    <p:sldId id="337" r:id="rId13"/>
    <p:sldId id="338" r:id="rId14"/>
    <p:sldId id="347" r:id="rId15"/>
    <p:sldId id="340" r:id="rId16"/>
    <p:sldId id="341" r:id="rId17"/>
    <p:sldId id="344" r:id="rId18"/>
    <p:sldId id="346" r:id="rId19"/>
    <p:sldId id="329" r:id="rId20"/>
  </p:sldIdLst>
  <p:sldSz cx="9612313" cy="6480175"/>
  <p:notesSz cx="10234613" cy="7099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  <a:srgbClr val="000000"/>
    <a:srgbClr val="33CC33"/>
    <a:srgbClr val="990000"/>
    <a:srgbClr val="9900FF"/>
    <a:srgbClr val="FBFBA3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94545" autoAdjust="0"/>
  </p:normalViewPr>
  <p:slideViewPr>
    <p:cSldViewPr snapToGrid="0">
      <p:cViewPr>
        <p:scale>
          <a:sx n="100" d="100"/>
          <a:sy n="100" d="100"/>
        </p:scale>
        <p:origin x="-798" y="204"/>
      </p:cViewPr>
      <p:guideLst>
        <p:guide orient="horz" pos="2041"/>
        <p:guide pos="30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pPr>
              <a:defRPr/>
            </a:pPr>
            <a:fld id="{9C35D984-AEDE-4DBE-9EEA-8801CC000B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725" y="2012950"/>
            <a:ext cx="8170863" cy="1389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1450" y="3671888"/>
            <a:ext cx="67294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9E5E-C944-4E71-9478-DA5975C24C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BFEC9-0E5C-4860-BB1B-058C205F7C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69125" y="258763"/>
            <a:ext cx="2162175" cy="55292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81013" y="258763"/>
            <a:ext cx="6335712" cy="55292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0D047-DE05-4B94-AA0C-FBCCB9DE17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81013" y="258763"/>
            <a:ext cx="8650287" cy="55292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9633-CBE1-4D38-962C-C79F6BA28A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8565D-41E0-4072-A2AA-384BB62C9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825" y="4164013"/>
            <a:ext cx="8170863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8825" y="2746375"/>
            <a:ext cx="8170863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9AA04-CC2A-4B68-A8B6-0C5B4E6FC4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1013" y="1511300"/>
            <a:ext cx="424815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81563" y="1511300"/>
            <a:ext cx="4249737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6171-46E3-48F2-BA93-D6D7D0BF89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1013" y="1450975"/>
            <a:ext cx="424656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1013" y="2055813"/>
            <a:ext cx="424656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83150" y="1450975"/>
            <a:ext cx="424815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83150" y="2055813"/>
            <a:ext cx="424815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4454F-5286-4C2D-82D4-771F77E914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89BE-6D9D-4BCB-9459-010F9B1C94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61E79-612B-4575-804F-FD0DBBB694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3" y="258763"/>
            <a:ext cx="316230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7613" y="258763"/>
            <a:ext cx="5373687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1013" y="1355725"/>
            <a:ext cx="31623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B76F-ACF2-463D-AD91-3891FFFEEF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4363" y="4535488"/>
            <a:ext cx="5767387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84363" y="579438"/>
            <a:ext cx="5767387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84363" y="5072063"/>
            <a:ext cx="5767387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E147-04EE-44AB-825C-4346035047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258763"/>
            <a:ext cx="86502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511300"/>
            <a:ext cx="865028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1013" y="5900738"/>
            <a:ext cx="2243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4538" y="5900738"/>
            <a:ext cx="30432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8163" y="5900738"/>
            <a:ext cx="2243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4AFB79E-94BD-4DAF-BEE7-7D66207C82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les.dresler@koprivnice.cz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osta@koprivnice.cz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654425" y="1871663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600" b="0">
              <a:solidFill>
                <a:schemeClr val="bg1"/>
              </a:solidFill>
            </a:endParaRPr>
          </a:p>
        </p:txBody>
      </p:sp>
      <p:pic>
        <p:nvPicPr>
          <p:cNvPr id="19480" name="Picture 24" descr="http://upload.wikimedia.org/wikipedia/commons/b/b9/Koprivnice_CZ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86" y="1447800"/>
            <a:ext cx="2838214" cy="3482975"/>
          </a:xfrm>
          <a:prstGeom prst="roundRect">
            <a:avLst>
              <a:gd name="adj" fmla="val 2348"/>
            </a:avLst>
          </a:prstGeom>
          <a:ln>
            <a:noFill/>
          </a:ln>
          <a:effectLst>
            <a:outerShdw blurRad="520700" dist="127000" dir="5400000" sx="133000" sy="133000" algn="t" rotWithShape="0">
              <a:prstClr val="black">
                <a:alpha val="41000"/>
              </a:prstClr>
            </a:outerShdw>
          </a:effectLst>
          <a:scene3d>
            <a:camera prst="perspectiveRelaxed" fov="0">
              <a:rot lat="0" lon="0" rev="0"/>
            </a:camera>
            <a:lightRig rig="threePt" dir="t"/>
          </a:scene3d>
          <a:sp3d extrusionH="44450" contourW="12700" prstMaterial="matte">
            <a:bevelT w="495300" h="292100"/>
            <a:contourClr>
              <a:schemeClr val="bg1">
                <a:lumMod val="95000"/>
              </a:schemeClr>
            </a:contourClr>
          </a:sp3d>
        </p:spPr>
      </p:pic>
      <p:sp>
        <p:nvSpPr>
          <p:cNvPr id="10" name="Obdélník 9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276600" y="1587796"/>
            <a:ext cx="6543675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cs-CZ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Zefektivnění využití výsledků metod a nástrojů kvality</a:t>
            </a:r>
            <a:endParaRPr lang="cs-CZ" sz="4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440113" y="4464346"/>
            <a:ext cx="654367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cs-CZ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 Národní konference kvality ve veřejné správě </a:t>
            </a:r>
          </a:p>
          <a:p>
            <a:pPr algn="ctr">
              <a:defRPr/>
            </a:pPr>
            <a:r>
              <a:rPr lang="cs-CZ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18 -19. února 2014, Hradec Králové</a:t>
            </a:r>
            <a:endParaRPr lang="cs-CZ" sz="2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24600" y="5407321"/>
            <a:ext cx="3287713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cs-CZ" sz="2000" dirty="0">
                <a:solidFill>
                  <a:schemeClr val="bg1"/>
                </a:solidFill>
              </a:rPr>
              <a:t>Ing. Aleš </a:t>
            </a:r>
            <a:r>
              <a:rPr lang="cs-CZ" sz="2000" dirty="0" err="1">
                <a:solidFill>
                  <a:schemeClr val="bg1"/>
                </a:solidFill>
              </a:rPr>
              <a:t>Dresler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cs-CZ" sz="2000" dirty="0" err="1">
                <a:solidFill>
                  <a:schemeClr val="bg1"/>
                </a:solidFill>
              </a:rPr>
              <a:t>Ph.D</a:t>
            </a:r>
            <a:r>
              <a:rPr lang="cs-CZ" sz="2000" dirty="0">
                <a:solidFill>
                  <a:schemeClr val="bg1"/>
                </a:solidFill>
              </a:rPr>
              <a:t>.</a:t>
            </a:r>
            <a:endParaRPr lang="cs-CZ" sz="2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549305" y="1510754"/>
            <a:ext cx="6063008" cy="762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44450" prstMaterial="powder">
            <a:bevelT w="19050" h="1841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0"/>
          </a:p>
        </p:txBody>
      </p:sp>
      <p:sp>
        <p:nvSpPr>
          <p:cNvPr id="15" name="Obdélník 14"/>
          <p:cNvSpPr/>
          <p:nvPr/>
        </p:nvSpPr>
        <p:spPr>
          <a:xfrm>
            <a:off x="3549305" y="3622228"/>
            <a:ext cx="6063008" cy="762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44450" prstMaterial="powder">
            <a:bevelT w="19050" h="1841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3344863" y="3854746"/>
            <a:ext cx="6543675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cs-CZ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Sekce „Inovace ve veřejné správě“</a:t>
            </a:r>
            <a:endParaRPr lang="cs-CZ" sz="2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325813" y="930571"/>
            <a:ext cx="6543675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cs-CZ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Název řešení inovace:</a:t>
            </a:r>
            <a:endParaRPr lang="cs-CZ" sz="2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 cstate="print"/>
          <a:srcRect r="47995" b="58379"/>
          <a:stretch>
            <a:fillRect/>
          </a:stretch>
        </p:blipFill>
        <p:spPr bwMode="auto">
          <a:xfrm>
            <a:off x="2530475" y="839788"/>
            <a:ext cx="70818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0" y="1058863"/>
            <a:ext cx="26098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Detail ukazatele ze strategické mapy – </a:t>
            </a:r>
          </a:p>
          <a:p>
            <a:pPr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Odbor správních činností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sp>
        <p:nvSpPr>
          <p:cNvPr id="7" name="Obdélník 6"/>
          <p:cNvSpPr/>
          <p:nvPr/>
        </p:nvSpPr>
        <p:spPr>
          <a:xfrm>
            <a:off x="-522436" y="143743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Výsledky řešení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sp>
        <p:nvSpPr>
          <p:cNvPr id="8" name="Šipka doleva 7"/>
          <p:cNvSpPr/>
          <p:nvPr/>
        </p:nvSpPr>
        <p:spPr>
          <a:xfrm rot="12992695">
            <a:off x="2168734" y="3713121"/>
            <a:ext cx="578769" cy="276980"/>
          </a:xfrm>
          <a:prstGeom prst="leftArrow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 rot="20052892">
            <a:off x="4957256" y="3708126"/>
            <a:ext cx="815956" cy="198049"/>
          </a:xfrm>
          <a:prstGeom prst="leftArrow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 rot="18215663">
            <a:off x="5750134" y="3513096"/>
            <a:ext cx="578769" cy="276980"/>
          </a:xfrm>
          <a:prstGeom prst="leftArrow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 r="66725" b="74240"/>
          <a:stretch>
            <a:fillRect/>
          </a:stretch>
        </p:blipFill>
        <p:spPr bwMode="auto">
          <a:xfrm>
            <a:off x="3359150" y="0"/>
            <a:ext cx="6253163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 l="31941" t="30719" r="22197" b="23842"/>
          <a:stretch>
            <a:fillRect/>
          </a:stretch>
        </p:blipFill>
        <p:spPr bwMode="auto">
          <a:xfrm>
            <a:off x="3340100" y="3403600"/>
            <a:ext cx="627221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928688"/>
            <a:ext cx="33909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Detail ukazatele ze strategické mapy – Odbor správních činností</a:t>
            </a:r>
          </a:p>
          <a:p>
            <a:pPr marL="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algn="just">
              <a:buFontTx/>
              <a:buAutoNum type="arabicParenR" startAt="2"/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algn="just">
              <a:defRPr/>
            </a:pPr>
            <a:endParaRPr lang="cs-CZ" sz="2900" b="0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l="63627" t="57371" r="21730" b="33006"/>
          <a:stretch>
            <a:fillRect/>
          </a:stretch>
        </p:blipFill>
        <p:spPr bwMode="auto">
          <a:xfrm>
            <a:off x="219075" y="5229225"/>
            <a:ext cx="2028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42900" dist="50800" dir="5400000" sx="124000" sy="124000" algn="ctr" rotWithShape="0">
              <a:srgbClr val="000000">
                <a:alpha val="44000"/>
              </a:srgbClr>
            </a:outerShdw>
          </a:effectLst>
          <a:scene3d>
            <a:camera prst="perspectiveContrastingLeftFacing">
              <a:rot lat="623785" lon="1200000" rev="21386789"/>
            </a:camera>
            <a:lightRig rig="threePt" dir="t"/>
          </a:scene3d>
          <a:sp3d extrusionH="349250">
            <a:bevelT w="508000" h="88900"/>
            <a:bevelB w="107950"/>
          </a:sp3d>
        </p:spPr>
      </p:pic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517900"/>
            <a:ext cx="31940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77800"/>
          </a:sp3d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Princip vizuálního managementu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sp>
        <p:nvSpPr>
          <p:cNvPr id="10" name="Obdélník 9"/>
          <p:cNvSpPr/>
          <p:nvPr/>
        </p:nvSpPr>
        <p:spPr>
          <a:xfrm>
            <a:off x="-522436" y="143743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Výsledky řešení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3825" y="3304852"/>
            <a:ext cx="3170013" cy="171773"/>
          </a:xfrm>
          <a:prstGeom prst="rect">
            <a:avLst/>
          </a:prstGeom>
          <a:effectLst>
            <a:outerShdw blurRad="190500" dist="101600" dir="4860000" sx="106000" sy="106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44450" prstMaterial="powder">
            <a:bevelT w="19050" h="1841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0"/>
          </a:p>
        </p:txBody>
      </p:sp>
      <p:sp>
        <p:nvSpPr>
          <p:cNvPr id="12" name="Šipka doprava 11"/>
          <p:cNvSpPr/>
          <p:nvPr/>
        </p:nvSpPr>
        <p:spPr>
          <a:xfrm>
            <a:off x="2471679" y="5581649"/>
            <a:ext cx="794030" cy="351063"/>
          </a:xfrm>
          <a:prstGeom prst="rightArrow">
            <a:avLst/>
          </a:prstGeom>
          <a:solidFill>
            <a:srgbClr val="66FF33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171700" y="5207297"/>
            <a:ext cx="1295400" cy="40011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2000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Hladina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 cstate="print"/>
          <a:srcRect l="626" t="7552" r="54922" b="50220"/>
          <a:stretch>
            <a:fillRect/>
          </a:stretch>
        </p:blipFill>
        <p:spPr bwMode="auto">
          <a:xfrm>
            <a:off x="3276600" y="0"/>
            <a:ext cx="633571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 cstate="print"/>
          <a:srcRect l="16301" t="51027" r="27232" b="13089"/>
          <a:stretch>
            <a:fillRect/>
          </a:stretch>
        </p:blipFill>
        <p:spPr bwMode="auto">
          <a:xfrm>
            <a:off x="5114925" y="2514600"/>
            <a:ext cx="44973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-522436" y="143743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Výsledky řešení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cxnSp>
        <p:nvCxnSpPr>
          <p:cNvPr id="14" name="Přímá spojovací šipka 13"/>
          <p:cNvCxnSpPr>
            <a:stCxn id="9" idx="8"/>
          </p:cNvCxnSpPr>
          <p:nvPr/>
        </p:nvCxnSpPr>
        <p:spPr>
          <a:xfrm flipV="1">
            <a:off x="3468688" y="1590675"/>
            <a:ext cx="989012" cy="63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4086225" y="2143125"/>
            <a:ext cx="2257425" cy="1476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4400550" y="2114550"/>
            <a:ext cx="4486275" cy="3667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Oválný popisek 11"/>
          <p:cNvSpPr/>
          <p:nvPr/>
        </p:nvSpPr>
        <p:spPr>
          <a:xfrm>
            <a:off x="0" y="4943475"/>
            <a:ext cx="3219449" cy="1162050"/>
          </a:xfrm>
          <a:prstGeom prst="wedgeEllipseCallout">
            <a:avLst>
              <a:gd name="adj1" fmla="val 87165"/>
              <a:gd name="adj2" fmla="val 227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ný popisek 10"/>
          <p:cNvSpPr/>
          <p:nvPr/>
        </p:nvSpPr>
        <p:spPr>
          <a:xfrm>
            <a:off x="152399" y="3905249"/>
            <a:ext cx="2962275" cy="857251"/>
          </a:xfrm>
          <a:prstGeom prst="wedgeEllipseCallout">
            <a:avLst>
              <a:gd name="adj1" fmla="val 83174"/>
              <a:gd name="adj2" fmla="val -84969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ný popisek 8"/>
          <p:cNvSpPr/>
          <p:nvPr/>
        </p:nvSpPr>
        <p:spPr>
          <a:xfrm>
            <a:off x="561975" y="2562225"/>
            <a:ext cx="2171700" cy="1276350"/>
          </a:xfrm>
          <a:prstGeom prst="wedgeEllipseCallout">
            <a:avLst>
              <a:gd name="adj1" fmla="val 83822"/>
              <a:gd name="adj2" fmla="val -121088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947738"/>
            <a:ext cx="3228975" cy="76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Ukázka procesu a jeho propojení na:</a:t>
            </a:r>
          </a:p>
          <a:p>
            <a:pPr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zákony</a:t>
            </a:r>
          </a:p>
          <a:p>
            <a:pPr algn="ctr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směrnice </a:t>
            </a:r>
          </a:p>
          <a:p>
            <a:pPr algn="ctr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zaměstnance</a:t>
            </a:r>
          </a:p>
          <a:p>
            <a:pPr algn="ctr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cíle </a:t>
            </a:r>
          </a:p>
          <a:p>
            <a:pPr algn="ctr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formou metrik</a:t>
            </a:r>
          </a:p>
          <a:p>
            <a:pPr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 cstate="print"/>
          <a:srcRect l="15042" t="29082" r="56776" b="18170"/>
          <a:stretch>
            <a:fillRect/>
          </a:stretch>
        </p:blipFill>
        <p:spPr bwMode="auto">
          <a:xfrm>
            <a:off x="2797175" y="904875"/>
            <a:ext cx="2976563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14300" y="3487738"/>
            <a:ext cx="35052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endParaRPr lang="cs-CZ" sz="2900" b="0"/>
          </a:p>
          <a:p>
            <a:pPr marL="342900" indent="-342900" algn="just">
              <a:buFontTx/>
              <a:buAutoNum type="arabicParenR" startAt="2"/>
            </a:pPr>
            <a:endParaRPr lang="cs-CZ" sz="2900" b="0"/>
          </a:p>
          <a:p>
            <a:pPr marL="342900" indent="-342900" algn="just"/>
            <a:r>
              <a:rPr lang="cs-CZ" sz="2900" b="0"/>
              <a:t> </a:t>
            </a:r>
          </a:p>
          <a:p>
            <a:pPr marL="342900" indent="-342900" algn="just"/>
            <a:endParaRPr lang="cs-CZ" sz="2900" b="0"/>
          </a:p>
          <a:p>
            <a:pPr marL="342900" indent="-342900" algn="just"/>
            <a:endParaRPr lang="cs-CZ" sz="2900" b="0"/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/>
          <a:srcRect l="58110" t="25725" r="3229" b="35417"/>
          <a:stretch>
            <a:fillRect/>
          </a:stretch>
        </p:blipFill>
        <p:spPr bwMode="auto">
          <a:xfrm>
            <a:off x="5772150" y="904875"/>
            <a:ext cx="3840163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-522436" y="143743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Výsledky řešení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6725" y="2324397"/>
            <a:ext cx="4514850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0" dirty="0"/>
              <a:t>Interpretace procesů pro občany 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cs-CZ" sz="4000" dirty="0">
              <a:ln w="11430"/>
              <a:solidFill>
                <a:srgbClr val="1C1C1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 cstate="print"/>
          <a:srcRect r="52655" b="34392"/>
          <a:stretch>
            <a:fillRect/>
          </a:stretch>
        </p:blipFill>
        <p:spPr bwMode="auto">
          <a:xfrm>
            <a:off x="0" y="1697038"/>
            <a:ext cx="9612313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álný popisek 8"/>
          <p:cNvSpPr/>
          <p:nvPr/>
        </p:nvSpPr>
        <p:spPr>
          <a:xfrm>
            <a:off x="6115051" y="542925"/>
            <a:ext cx="2095500" cy="895350"/>
          </a:xfrm>
          <a:prstGeom prst="wedgeEllipseCallout">
            <a:avLst>
              <a:gd name="adj1" fmla="val 42627"/>
              <a:gd name="adj2" fmla="val 95975"/>
            </a:avLst>
          </a:prstGeom>
          <a:gradFill>
            <a:gsLst>
              <a:gs pos="0">
                <a:schemeClr val="accent1">
                  <a:lumMod val="75000"/>
                  <a:alpha val="71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750888"/>
            <a:ext cx="96123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Kde nejdeme důkazy pro CAF, ZM/MA21, ISO…, Ročenka města, Dílčí zprávy?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sp>
        <p:nvSpPr>
          <p:cNvPr id="7" name="Obdélník 6"/>
          <p:cNvSpPr/>
          <p:nvPr/>
        </p:nvSpPr>
        <p:spPr>
          <a:xfrm>
            <a:off x="-522436" y="143743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Výsledky řešení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 cstate="print"/>
          <a:srcRect r="49017" b="64590"/>
          <a:stretch>
            <a:fillRect/>
          </a:stretch>
        </p:blipFill>
        <p:spPr bwMode="auto">
          <a:xfrm>
            <a:off x="0" y="1704975"/>
            <a:ext cx="961231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Oválný popisek 7"/>
          <p:cNvSpPr/>
          <p:nvPr/>
        </p:nvSpPr>
        <p:spPr>
          <a:xfrm>
            <a:off x="5086351" y="752475"/>
            <a:ext cx="1181099" cy="590550"/>
          </a:xfrm>
          <a:prstGeom prst="wedgeEllipseCallout">
            <a:avLst>
              <a:gd name="adj1" fmla="val 245047"/>
              <a:gd name="adj2" fmla="val 120538"/>
            </a:avLst>
          </a:prstGeom>
          <a:gradFill>
            <a:gsLst>
              <a:gs pos="0">
                <a:schemeClr val="accent1">
                  <a:lumMod val="75000"/>
                  <a:alpha val="71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673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769938"/>
            <a:ext cx="96123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Kde nejdeme důkazy pro CAF, ZM/MA21, ISO…, Ročenka města, Dílčí zprávy?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sp>
        <p:nvSpPr>
          <p:cNvPr id="7" name="Obdélník 6"/>
          <p:cNvSpPr/>
          <p:nvPr/>
        </p:nvSpPr>
        <p:spPr>
          <a:xfrm>
            <a:off x="-522436" y="143743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Výsledky řešení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874713"/>
            <a:ext cx="92821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Dle požadavků volíme parametry zprávy – např. pro  CAF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 cstate="print"/>
          <a:srcRect r="162" b="30557"/>
          <a:stretch>
            <a:fillRect/>
          </a:stretch>
        </p:blipFill>
        <p:spPr bwMode="auto">
          <a:xfrm>
            <a:off x="0" y="1885950"/>
            <a:ext cx="961231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-522436" y="143743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Výsledky řešení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3913188" y="6048375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b="0">
                <a:solidFill>
                  <a:schemeClr val="bg1"/>
                </a:solidFill>
              </a:rPr>
              <a:t>Město Kopřivnice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 t="36848" b="25983"/>
          <a:stretch>
            <a:fillRect/>
          </a:stretch>
        </p:blipFill>
        <p:spPr bwMode="auto">
          <a:xfrm>
            <a:off x="0" y="-12700"/>
            <a:ext cx="961231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 t="36719" r="104" b="26302"/>
          <a:stretch>
            <a:fillRect/>
          </a:stretch>
        </p:blipFill>
        <p:spPr bwMode="auto">
          <a:xfrm>
            <a:off x="0" y="2906713"/>
            <a:ext cx="9612313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 cstate="print"/>
          <a:srcRect l="19206" t="30107" r="10977" b="32146"/>
          <a:stretch>
            <a:fillRect/>
          </a:stretch>
        </p:blipFill>
        <p:spPr bwMode="auto">
          <a:xfrm>
            <a:off x="5022850" y="3062288"/>
            <a:ext cx="3959225" cy="1817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23825" y="639153"/>
            <a:ext cx="9310688" cy="820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Kde vidíme obrovský potenciál:</a:t>
            </a:r>
          </a:p>
          <a:p>
            <a:pPr marL="342900" indent="-342900" algn="just">
              <a:defRPr/>
            </a:pPr>
            <a:endParaRPr lang="cs-CZ" sz="10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Usilujeme o rozšiřování a předávání informací mezi softwarovými aplikacemi. </a:t>
            </a:r>
            <a:r>
              <a:rPr lang="cs-CZ" sz="27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Nyní můžeme konstatovat, že část dat čerpáme.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cs-CZ" sz="28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Cílená výměna zkušeností mezi organizacemi. Informování o výsledcích.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cs-CZ" sz="20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Přibližování se občanům, klientům. Podávat on-line informace o procesech, cílech.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581025" y="118516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Závěr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 l="36063" t="6744" r="1874" b="84671"/>
          <a:stretch>
            <a:fillRect/>
          </a:stretch>
        </p:blipFill>
        <p:spPr bwMode="auto">
          <a:xfrm>
            <a:off x="1878014" y="2886076"/>
            <a:ext cx="6637336" cy="59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429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 l="21958" t="8702" r="64667" b="84903"/>
          <a:stretch>
            <a:fillRect/>
          </a:stretch>
        </p:blipFill>
        <p:spPr bwMode="auto">
          <a:xfrm>
            <a:off x="0" y="2933700"/>
            <a:ext cx="203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17500" dist="63500" dir="8100000" sx="110000" sy="110000" algn="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w="266700" h="63500"/>
          </a:sp3d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 l="19833" t="8585" r="67417" b="83275"/>
          <a:stretch>
            <a:fillRect/>
          </a:stretch>
        </p:blipFill>
        <p:spPr bwMode="auto">
          <a:xfrm>
            <a:off x="7889876" y="2962275"/>
            <a:ext cx="1722437" cy="5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66700" dist="38100" dir="8100000" sx="111000" sy="111000" algn="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w="241300" h="171450"/>
          </a:sp3d>
        </p:spPr>
      </p:pic>
      <p:sp>
        <p:nvSpPr>
          <p:cNvPr id="10" name="Obdélník 9"/>
          <p:cNvSpPr/>
          <p:nvPr/>
        </p:nvSpPr>
        <p:spPr>
          <a:xfrm>
            <a:off x="544737" y="4476427"/>
            <a:ext cx="8942163" cy="143198"/>
          </a:xfrm>
          <a:prstGeom prst="rect">
            <a:avLst/>
          </a:prstGeom>
          <a:effectLst>
            <a:outerShdw blurRad="190500" dist="101600" dir="4860000" sx="106000" sy="106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44450" prstMaterial="powder">
            <a:bevelT w="19050" h="1841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owepoint_2s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61231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844675" y="930275"/>
            <a:ext cx="5184775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Děkuji Vám za pozornost 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919288" y="2005013"/>
            <a:ext cx="43910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4013" lvl="1">
              <a:spcBef>
                <a:spcPct val="50000"/>
              </a:spcBef>
              <a:tabLst>
                <a:tab pos="355600" algn="l"/>
              </a:tabLst>
              <a:defRPr/>
            </a:pPr>
            <a:r>
              <a:rPr lang="cs-CZ" sz="24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Ing. Aleš </a:t>
            </a:r>
            <a:r>
              <a:rPr lang="cs-CZ" sz="240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Dresler</a:t>
            </a:r>
            <a:r>
              <a:rPr lang="cs-CZ" sz="24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cs-CZ" sz="240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Ph.D</a:t>
            </a:r>
            <a:r>
              <a:rPr lang="cs-CZ" sz="24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354013" lvl="1">
              <a:spcBef>
                <a:spcPct val="50000"/>
              </a:spcBef>
              <a:tabLst>
                <a:tab pos="355600" algn="l"/>
              </a:tabLst>
              <a:defRPr/>
            </a:pPr>
            <a:r>
              <a:rPr lang="cs-CZ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Správce procesního modelu</a:t>
            </a:r>
          </a:p>
          <a:p>
            <a:pPr marL="354013" lvl="1">
              <a:spcBef>
                <a:spcPct val="50000"/>
              </a:spcBef>
              <a:tabLst>
                <a:tab pos="355600" algn="l"/>
              </a:tabLst>
              <a:defRPr/>
            </a:pPr>
            <a:r>
              <a:rPr lang="cs-CZ" sz="220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ales.dresler</a:t>
            </a:r>
            <a:r>
              <a:rPr lang="en-US" sz="22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@</a:t>
            </a:r>
            <a:r>
              <a:rPr lang="en-US" sz="220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koprivnice.cz</a:t>
            </a:r>
            <a:endParaRPr lang="cs-CZ" sz="220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54013" lvl="1">
              <a:spcBef>
                <a:spcPct val="50000"/>
              </a:spcBef>
              <a:tabLst>
                <a:tab pos="355600" algn="l"/>
              </a:tabLst>
              <a:defRPr/>
            </a:pPr>
            <a:r>
              <a:rPr lang="cs-CZ" sz="22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Tel: 556 879 709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 cstate="print"/>
          <a:srcRect l="6770" t="52104" r="26355" b="18837"/>
          <a:stretch>
            <a:fillRect/>
          </a:stretch>
        </p:blipFill>
        <p:spPr bwMode="auto">
          <a:xfrm>
            <a:off x="342900" y="3979863"/>
            <a:ext cx="5345113" cy="1811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40000"/>
              </a:srgbClr>
            </a:outerShdw>
          </a:effectLst>
          <a:scene3d>
            <a:camera prst="perspectiveRelaxed">
              <a:rot lat="21594000" lon="240000" rev="2148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4" descr="http://upload.wikimedia.org/wikipedia/commons/b/b9/Koprivnice_CZ_Co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1069" y="1590675"/>
            <a:ext cx="2535506" cy="3111500"/>
          </a:xfrm>
          <a:prstGeom prst="roundRect">
            <a:avLst>
              <a:gd name="adj" fmla="val 2348"/>
            </a:avLst>
          </a:prstGeom>
          <a:ln>
            <a:noFill/>
          </a:ln>
          <a:effectLst>
            <a:outerShdw blurRad="1130300" dist="241300" dir="19260000" sx="108000" sy="108000" algn="t" rotWithShape="0">
              <a:prstClr val="black">
                <a:alpha val="75000"/>
              </a:prstClr>
            </a:outerShdw>
          </a:effectLst>
          <a:scene3d>
            <a:camera prst="perspectiveRelaxed" fov="0">
              <a:rot lat="0" lon="0" rev="0"/>
            </a:camera>
            <a:lightRig rig="threePt" dir="t"/>
          </a:scene3d>
          <a:sp3d extrusionH="44450" contourW="12700" prstMaterial="matte">
            <a:bevelT w="495300" h="292100"/>
            <a:contourClr>
              <a:schemeClr val="bg1">
                <a:lumMod val="95000"/>
              </a:schemeClr>
            </a:contourClr>
          </a:sp3d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72238" y="4757738"/>
            <a:ext cx="439102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4013" lvl="1">
              <a:spcBef>
                <a:spcPct val="50000"/>
              </a:spcBef>
              <a:tabLst>
                <a:tab pos="355600" algn="l"/>
              </a:tabLst>
              <a:defRPr/>
            </a:pPr>
            <a:r>
              <a:rPr lang="cs-CZ" sz="1500" dirty="0"/>
              <a:t>Město Kopřivnice</a:t>
            </a:r>
            <a:br>
              <a:rPr lang="cs-CZ" sz="1500" dirty="0"/>
            </a:br>
            <a:r>
              <a:rPr lang="cs-CZ" sz="1500" dirty="0" err="1"/>
              <a:t>Štefánikova</a:t>
            </a:r>
            <a:r>
              <a:rPr lang="cs-CZ" sz="1500" dirty="0"/>
              <a:t> 1163/12</a:t>
            </a:r>
            <a:br>
              <a:rPr lang="cs-CZ" sz="1500" dirty="0"/>
            </a:br>
            <a:r>
              <a:rPr lang="cs-CZ" sz="1500" dirty="0"/>
              <a:t>742 21 Kopřivnice</a:t>
            </a:r>
            <a:br>
              <a:rPr lang="cs-CZ" sz="1500" dirty="0"/>
            </a:br>
            <a:r>
              <a:rPr lang="cs-CZ" sz="1500" dirty="0"/>
              <a:t>Telefon: (+420) 556 879 411</a:t>
            </a:r>
            <a:br>
              <a:rPr lang="cs-CZ" sz="1500" dirty="0"/>
            </a:br>
            <a:r>
              <a:rPr lang="cs-CZ" sz="1500" dirty="0"/>
              <a:t>E-mail: </a:t>
            </a:r>
            <a:r>
              <a:rPr lang="cs-CZ" sz="1500" dirty="0">
                <a:hlinkClick r:id="rId6"/>
              </a:rPr>
              <a:t>posta@</a:t>
            </a:r>
            <a:r>
              <a:rPr lang="cs-CZ" sz="1500" dirty="0" err="1">
                <a:hlinkClick r:id="rId6"/>
              </a:rPr>
              <a:t>koprivnice.cz</a:t>
            </a:r>
            <a:endParaRPr lang="cs-CZ" sz="150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0" y="7493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cs-CZ" sz="3200" b="0"/>
          </a:p>
          <a:p>
            <a:pPr marL="609600" indent="-609600">
              <a:spcBef>
                <a:spcPct val="20000"/>
              </a:spcBef>
            </a:pPr>
            <a:endParaRPr lang="cs-CZ" sz="3200" b="0"/>
          </a:p>
        </p:txBody>
      </p:sp>
      <p:pic>
        <p:nvPicPr>
          <p:cNvPr id="66582" name="Picture 22" descr="NSZM_logo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525" y="4027488"/>
            <a:ext cx="2490788" cy="1549400"/>
          </a:xfrm>
          <a:prstGeom prst="round1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6584" name="Picture 24" descr=" Logo MA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63" y="3868738"/>
            <a:ext cx="1809750" cy="15287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6586" name="Picture 26" descr="caf2013_200"/>
          <p:cNvPicPr>
            <a:picLocks noChangeAspect="1" noChangeArrowheads="1"/>
          </p:cNvPicPr>
          <p:nvPr/>
        </p:nvPicPr>
        <p:blipFill>
          <a:blip r:embed="rId4" cstate="print"/>
          <a:srcRect l="4666" t="14441" b="14922"/>
          <a:stretch>
            <a:fillRect/>
          </a:stretch>
        </p:blipFill>
        <p:spPr bwMode="auto">
          <a:xfrm>
            <a:off x="3233738" y="3619500"/>
            <a:ext cx="2125662" cy="218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0" rev="20656261"/>
            </a:camera>
            <a:lightRig rig="threePt" dir="t"/>
          </a:scene3d>
          <a:sp3d contourW="6350" prstMaterial="dkEdge">
            <a:bevelT w="266700" h="101600" prst="artDeco"/>
            <a:contourClr>
              <a:srgbClr val="969696"/>
            </a:contourClr>
          </a:sp3d>
        </p:spPr>
      </p:pic>
      <p:pic>
        <p:nvPicPr>
          <p:cNvPr id="66588" name="Picture 28" descr="bench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27450"/>
            <a:ext cx="3117850" cy="1958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1594000" lon="0" rev="20820000"/>
            </a:camera>
            <a:lightRig rig="threePt" dir="t"/>
          </a:scene3d>
          <a:sp3d contourW="6350" prstMaterial="matte">
            <a:bevelT w="469900" h="279400"/>
            <a:contourClr>
              <a:srgbClr val="969696"/>
            </a:contourClr>
          </a:sp3d>
        </p:spPr>
      </p:pic>
      <p:pic>
        <p:nvPicPr>
          <p:cNvPr id="66597" name="Picture 37" descr="ANd9GcTG75YEro5z0BlJ46nW-ujtiB4y-0eIId8IzRBcNYYB6npEewd5x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2550" y="1160463"/>
            <a:ext cx="3179763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300000" lon="21299994" rev="21299999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599" name="Picture 39" descr="39_zdenek-buri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7425" y="1087438"/>
            <a:ext cx="2784475" cy="185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600000"/>
            </a:camera>
            <a:lightRig rig="contrasting" dir="t">
              <a:rot lat="0" lon="0" rev="4200000"/>
            </a:lightRig>
          </a:scene3d>
          <a:sp3d prstMaterial="plastic">
            <a:bevelT w="482600" h="234950"/>
            <a:contourClr>
              <a:srgbClr val="969696"/>
            </a:contourClr>
          </a:sp3d>
        </p:spPr>
      </p:pic>
      <p:sp>
        <p:nvSpPr>
          <p:cNvPr id="13" name="Obdélník 12"/>
          <p:cNvSpPr/>
          <p:nvPr/>
        </p:nvSpPr>
        <p:spPr>
          <a:xfrm>
            <a:off x="0" y="1314747"/>
            <a:ext cx="4514850" cy="2185214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>
              <a:spcBef>
                <a:spcPct val="20000"/>
              </a:spcBef>
              <a:defRPr/>
            </a:pPr>
            <a:r>
              <a:rPr lang="cs-CZ" sz="4000" b="0" dirty="0"/>
              <a:t>23 tisíc obyvatel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cs-CZ" sz="4000" b="0" dirty="0"/>
              <a:t>42 tisíc v ORP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cs-CZ" sz="4000" b="0" dirty="0"/>
              <a:t>175 zaměstnanců</a:t>
            </a:r>
            <a:endParaRPr lang="cs-CZ" sz="4000" dirty="0">
              <a:ln w="11430"/>
              <a:solidFill>
                <a:srgbClr val="1C1C1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-581025" y="118516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18" name="Šipka dolů 17"/>
          <p:cNvSpPr/>
          <p:nvPr/>
        </p:nvSpPr>
        <p:spPr>
          <a:xfrm>
            <a:off x="381000" y="676275"/>
            <a:ext cx="2562225" cy="533400"/>
          </a:xfrm>
          <a:prstGeom prst="downArrow">
            <a:avLst>
              <a:gd name="adj1" fmla="val 28439"/>
              <a:gd name="adj2" fmla="val 50000"/>
            </a:avLst>
          </a:pr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http://i.lidovky.cz/11/104/lnorg/SK3ed47f_shutterstock_41128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825" y="2914650"/>
            <a:ext cx="2085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396875" y="1241565"/>
            <a:ext cx="89662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Proč realizujeme metody a nástroje kvality?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Chceme, aby občané a klienti byli spokojeni s poskytovanými službami.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just">
              <a:buFontTx/>
              <a:buAutoNum type="arabicParenR" startAt="2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Výsledky metod a nástrojů kvality nám umožňují snadněji dosahovat našich cílů.</a:t>
            </a:r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581025" y="118516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Úvod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1043504"/>
            <a:ext cx="9612313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oftRound"/>
              <a:contourClr>
                <a:srgbClr val="DDDDDD"/>
              </a:contourClr>
            </a:sp3d>
          </a:bodyPr>
          <a:lstStyle/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 čím souvisí metody a nástroje kvality?</a:t>
            </a:r>
          </a:p>
          <a:p>
            <a:pPr marL="342900" indent="-342900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Najdeme souvislosti?</a:t>
            </a:r>
          </a:p>
          <a:p>
            <a:pPr marL="342900" indent="-342900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Jakou cestou se vydat?</a:t>
            </a:r>
          </a:p>
          <a:p>
            <a:pPr marL="342900" indent="-342900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 čemu nám to bude, komu tím prospějeme?</a:t>
            </a:r>
          </a:p>
          <a:p>
            <a:pPr marL="342900" indent="-342900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 jaké formě máme podklady?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581025" y="118516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Úvod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 rot="706573">
            <a:off x="804497" y="3718684"/>
            <a:ext cx="2829757" cy="4770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cs-CZ" sz="25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 města</a:t>
            </a:r>
            <a:endParaRPr lang="cs-CZ" sz="25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53968" y="4455597"/>
            <a:ext cx="26260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 úřadu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45933" y="4979472"/>
            <a:ext cx="3594510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just">
              <a:defRPr/>
            </a:pPr>
            <a:r>
              <a:rPr lang="cs-CZ" sz="25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Strategické řízení</a:t>
            </a:r>
          </a:p>
        </p:txBody>
      </p:sp>
      <p:sp>
        <p:nvSpPr>
          <p:cNvPr id="11" name="Obdélník 10"/>
          <p:cNvSpPr/>
          <p:nvPr/>
        </p:nvSpPr>
        <p:spPr>
          <a:xfrm rot="752511">
            <a:off x="4984933" y="1883848"/>
            <a:ext cx="2555508" cy="4770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Procesní řízení </a:t>
            </a:r>
          </a:p>
        </p:txBody>
      </p:sp>
      <p:sp>
        <p:nvSpPr>
          <p:cNvPr id="12" name="Obdélník 11"/>
          <p:cNvSpPr/>
          <p:nvPr/>
        </p:nvSpPr>
        <p:spPr>
          <a:xfrm rot="668802">
            <a:off x="29402" y="3998397"/>
            <a:ext cx="17716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MA21 / ZM</a:t>
            </a:r>
          </a:p>
        </p:txBody>
      </p:sp>
      <p:sp>
        <p:nvSpPr>
          <p:cNvPr id="14" name="Obdélník 13"/>
          <p:cNvSpPr/>
          <p:nvPr/>
        </p:nvSpPr>
        <p:spPr>
          <a:xfrm rot="20344143">
            <a:off x="6328616" y="2931597"/>
            <a:ext cx="1106393" cy="6309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3500" dirty="0">
                <a:ln w="1905">
                  <a:solidFill>
                    <a:srgbClr val="FFC000"/>
                  </a:solidFill>
                </a:ln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CAF</a:t>
            </a:r>
          </a:p>
        </p:txBody>
      </p:sp>
      <p:sp>
        <p:nvSpPr>
          <p:cNvPr id="15" name="Obdélník 14"/>
          <p:cNvSpPr/>
          <p:nvPr/>
        </p:nvSpPr>
        <p:spPr>
          <a:xfrm rot="20660875">
            <a:off x="6517521" y="5065197"/>
            <a:ext cx="19287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Benchmark</a:t>
            </a:r>
            <a:endParaRPr lang="cs-CZ" sz="25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 rot="1131788">
            <a:off x="7991206" y="450322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ISO …….</a:t>
            </a:r>
          </a:p>
        </p:txBody>
      </p:sp>
      <p:sp>
        <p:nvSpPr>
          <p:cNvPr id="18" name="Obdélník 17"/>
          <p:cNvSpPr/>
          <p:nvPr/>
        </p:nvSpPr>
        <p:spPr>
          <a:xfrm rot="20983265">
            <a:off x="8212162" y="1388547"/>
            <a:ext cx="1111202" cy="47705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Rizika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260358" y="3445947"/>
            <a:ext cx="3490058" cy="477054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Kompetenční modely</a:t>
            </a:r>
            <a:r>
              <a:rPr lang="cs-CZ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0" name="Obdélník 19"/>
          <p:cNvSpPr/>
          <p:nvPr/>
        </p:nvSpPr>
        <p:spPr>
          <a:xfrm rot="19740605">
            <a:off x="8029455" y="5150922"/>
            <a:ext cx="13051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Zákony</a:t>
            </a:r>
          </a:p>
        </p:txBody>
      </p:sp>
      <p:sp>
        <p:nvSpPr>
          <p:cNvPr id="21" name="Obdélník 20"/>
          <p:cNvSpPr/>
          <p:nvPr/>
        </p:nvSpPr>
        <p:spPr>
          <a:xfrm rot="455877">
            <a:off x="7630228" y="3150672"/>
            <a:ext cx="1627369" cy="477054"/>
          </a:xfrm>
          <a:prstGeom prst="rect">
            <a:avLst/>
          </a:prstGeom>
          <a:solidFill>
            <a:srgbClr val="FBFBA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Směrnice</a:t>
            </a:r>
          </a:p>
        </p:txBody>
      </p:sp>
      <p:sp>
        <p:nvSpPr>
          <p:cNvPr id="22" name="Obdélník 21"/>
          <p:cNvSpPr/>
          <p:nvPr/>
        </p:nvSpPr>
        <p:spPr>
          <a:xfrm rot="19914305">
            <a:off x="7179512" y="1569522"/>
            <a:ext cx="12715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Projekt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597427" y="4131747"/>
            <a:ext cx="3711272" cy="477054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Strategické dokumenty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882078" y="3807897"/>
            <a:ext cx="27302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Koncepce, plány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1514285" y="5465247"/>
            <a:ext cx="37818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Průzkumy spokojenosti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23825" y="929204"/>
            <a:ext cx="931068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Lze mít z dlouhodobého hlediska vedené podklady pro rozhodování v „neprovázané formě“?</a:t>
            </a:r>
          </a:p>
          <a:p>
            <a:pPr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Je nutné rychle reagovat na změny?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F8F8F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F8F8F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spc="150" dirty="0">
              <a:ln w="11430"/>
              <a:solidFill>
                <a:srgbClr val="F8F8F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F8F8F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F8F8F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F8F8F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581025" y="118516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Úvod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519122" y="2994785"/>
            <a:ext cx="2829757" cy="4770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 města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597118" y="3341172"/>
            <a:ext cx="26260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 úřadu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017633" y="2731572"/>
            <a:ext cx="3594510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just">
              <a:defRPr/>
            </a:pPr>
            <a:r>
              <a:rPr lang="cs-CZ" sz="25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Strategické řízení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376168" y="4522273"/>
            <a:ext cx="3506088" cy="63094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35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Procesní řízení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840674" y="3388797"/>
            <a:ext cx="17716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MA21 / ZM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8138366" y="3941247"/>
            <a:ext cx="1106393" cy="6309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3500" dirty="0">
                <a:ln w="1905">
                  <a:solidFill>
                    <a:srgbClr val="FFC000"/>
                  </a:solidFill>
                </a:ln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CAF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01969" y="3712647"/>
            <a:ext cx="19287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Benchmark</a:t>
            </a:r>
            <a:endParaRPr lang="cs-CZ" sz="25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153130" y="468419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ISO …….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230587" y="4960422"/>
            <a:ext cx="1111202" cy="47705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Rizika</a:t>
            </a:r>
          </a:p>
        </p:txBody>
      </p:sp>
      <p:sp>
        <p:nvSpPr>
          <p:cNvPr id="20" name="Obdélník 19"/>
          <p:cNvSpPr/>
          <p:nvPr/>
        </p:nvSpPr>
        <p:spPr>
          <a:xfrm rot="21057679">
            <a:off x="3222258" y="5474773"/>
            <a:ext cx="3490058" cy="477054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Kompetenční modely</a:t>
            </a:r>
            <a:r>
              <a:rPr lang="cs-CZ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267080" y="4960422"/>
            <a:ext cx="13051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Zákony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563303" y="4988997"/>
            <a:ext cx="1627369" cy="477054"/>
          </a:xfrm>
          <a:prstGeom prst="rect">
            <a:avLst/>
          </a:prstGeom>
          <a:solidFill>
            <a:srgbClr val="FBFBA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Směrnice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3245922"/>
            <a:ext cx="27510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Projektové řízení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168802" y="3722172"/>
            <a:ext cx="3711272" cy="477054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Strategické dokumenty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595953" y="4046022"/>
            <a:ext cx="27302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defRPr/>
            </a:pPr>
            <a:r>
              <a:rPr lang="cs-CZ" sz="2500" dirty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Koncepce, plány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381000" y="4598472"/>
            <a:ext cx="21611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cs-CZ" sz="25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Průzkumy </a:t>
            </a:r>
          </a:p>
          <a:p>
            <a:pPr marL="342900" indent="-342900" algn="ctr">
              <a:defRPr/>
            </a:pPr>
            <a:r>
              <a:rPr lang="cs-CZ" sz="25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spokojenosti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3000374" y="2736030"/>
            <a:ext cx="4295775" cy="1778819"/>
          </a:xfrm>
          <a:prstGeom prst="roundRect">
            <a:avLst/>
          </a:prstGeom>
          <a:solidFill>
            <a:schemeClr val="accent1">
              <a:alpha val="12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38100">
            <a:bevelT w="63500" h="25400"/>
            <a:contourClr>
              <a:srgbClr val="FF0000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3005956" y="4608239"/>
            <a:ext cx="4314825" cy="864096"/>
          </a:xfrm>
          <a:prstGeom prst="roundRect">
            <a:avLst/>
          </a:prstGeom>
          <a:solidFill>
            <a:srgbClr val="FFC000">
              <a:alpha val="12000"/>
            </a:srgbClr>
          </a:solidFill>
          <a:ln w="127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12700"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2562225" y="3395725"/>
            <a:ext cx="322484" cy="1109600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>
            <a:off x="2562225" y="4548250"/>
            <a:ext cx="322484" cy="1109600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Popisek se čtyřstrannou šipkou 31"/>
          <p:cNvSpPr/>
          <p:nvPr/>
        </p:nvSpPr>
        <p:spPr>
          <a:xfrm>
            <a:off x="7381875" y="3438525"/>
            <a:ext cx="771525" cy="1543050"/>
          </a:xfrm>
          <a:prstGeom prst="quadArrowCallou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8196263" y="2520950"/>
            <a:ext cx="283368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Cíle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sp>
        <p:nvSpPr>
          <p:cNvPr id="33" name="Popisek se čtyřstrannou šipkou 32"/>
          <p:cNvSpPr/>
          <p:nvPr/>
        </p:nvSpPr>
        <p:spPr>
          <a:xfrm rot="20987415">
            <a:off x="6709515" y="2733871"/>
            <a:ext cx="1526060" cy="495300"/>
          </a:xfrm>
          <a:prstGeom prst="quadArrowCallou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23825" y="1166063"/>
            <a:ext cx="9310688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Jedna z cest, jak dlouhodobě snadno dosahovat spokojenosti občanů a klientů je využívání dlouholetých ověřených výsledků, výstupů plynoucích z řady metod a nástrojů kvality.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Jestliže dosáhneme vzájemného propojení těchto metod a nástrojů kvality dosáhneme na naše cíle nesrovnatelně efektivněji.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581025" y="118516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Úvod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637" y="3485827"/>
            <a:ext cx="9361264" cy="133673"/>
          </a:xfrm>
          <a:prstGeom prst="rect">
            <a:avLst/>
          </a:prstGeom>
          <a:effectLst>
            <a:outerShdw blurRad="190500" dist="101600" dir="4860000" sx="106000" sy="106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44450" prstMaterial="powder">
            <a:bevelT w="19050" h="1841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1071563"/>
            <a:ext cx="9310688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Pro vzájemné propojení metod a nástrojů kvality jsme využili databázovou aplikaci ATTIS od společnosti ATTN </a:t>
            </a:r>
            <a:r>
              <a:rPr lang="cs-CZ" sz="2900" spc="150" dirty="0" err="1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Consulting</a:t>
            </a: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s.r.o., která propojuje uvedené metody a nástroje kvality.</a:t>
            </a:r>
          </a:p>
          <a:p>
            <a:pPr marL="342900" indent="-342900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Implementace do našeho prostředí probíhala za podpory projektu „Dílna kvality Kopřivnice“, který byl financován z ESF.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sp>
        <p:nvSpPr>
          <p:cNvPr id="6" name="Obdélník 5"/>
          <p:cNvSpPr/>
          <p:nvPr/>
        </p:nvSpPr>
        <p:spPr>
          <a:xfrm>
            <a:off x="-581025" y="118516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Úvod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637" y="3495352"/>
            <a:ext cx="9361264" cy="133673"/>
          </a:xfrm>
          <a:prstGeom prst="rect">
            <a:avLst/>
          </a:prstGeom>
          <a:effectLst>
            <a:outerShdw blurRad="190500" dist="101600" dir="4860000" sx="106000" sy="106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44450" prstMaterial="powder">
            <a:bevelT w="19050" h="1841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0" y="473075"/>
            <a:ext cx="93106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endParaRPr lang="cs-CZ" sz="2900" b="0"/>
          </a:p>
          <a:p>
            <a:pPr marL="342900" indent="-342900" algn="just">
              <a:buFontTx/>
              <a:buAutoNum type="arabicParenR" startAt="2"/>
            </a:pPr>
            <a:endParaRPr lang="cs-CZ" sz="2900" b="0"/>
          </a:p>
          <a:p>
            <a:pPr marL="342900" indent="-342900" algn="just"/>
            <a:r>
              <a:rPr lang="cs-CZ" sz="2900" b="0"/>
              <a:t> </a:t>
            </a:r>
          </a:p>
          <a:p>
            <a:pPr marL="342900" indent="-342900" algn="just"/>
            <a:endParaRPr lang="cs-CZ" sz="2900" b="0"/>
          </a:p>
          <a:p>
            <a:pPr marL="342900" indent="-342900" algn="just"/>
            <a:endParaRPr lang="cs-CZ" sz="2900" b="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595313"/>
            <a:ext cx="59912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Kde začít?</a:t>
            </a:r>
          </a:p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Strategická mapa: ZSR </a:t>
            </a:r>
          </a:p>
          <a:p>
            <a:pPr marL="342900" indent="-342900" algn="just">
              <a:defRPr/>
            </a:pPr>
            <a:r>
              <a:rPr lang="cs-CZ" sz="20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– metodika BSC- </a:t>
            </a:r>
            <a:r>
              <a:rPr lang="cs-CZ" sz="2000" spc="150" dirty="0" err="1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Balanced</a:t>
            </a:r>
            <a:r>
              <a:rPr lang="cs-CZ" sz="20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000" spc="150" dirty="0" err="1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Scorecard</a:t>
            </a:r>
            <a:r>
              <a:rPr lang="cs-CZ" sz="20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2563813"/>
            <a:ext cx="600075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Náš zákazník občan klient –strategický plán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cs-CZ" sz="10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Sada finanční ukazatelů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cs-CZ" sz="10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Sada personální ukazatelů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cs-CZ" sz="10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Procesy města a městského úřadu –strategie MÚ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pic>
        <p:nvPicPr>
          <p:cNvPr id="22535" name="Picture 10" descr="1"/>
          <p:cNvPicPr>
            <a:picLocks noChangeAspect="1" noChangeArrowheads="1"/>
          </p:cNvPicPr>
          <p:nvPr/>
        </p:nvPicPr>
        <p:blipFill>
          <a:blip r:embed="rId2" cstate="print"/>
          <a:srcRect l="5391" t="8984" r="64946" b="40891"/>
          <a:stretch>
            <a:fillRect/>
          </a:stretch>
        </p:blipFill>
        <p:spPr bwMode="auto">
          <a:xfrm>
            <a:off x="6015038" y="962025"/>
            <a:ext cx="3597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-522436" y="143743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Výsledky řešení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35162" y="2323777"/>
            <a:ext cx="5513163" cy="114623"/>
          </a:xfrm>
          <a:prstGeom prst="rect">
            <a:avLst/>
          </a:prstGeom>
          <a:effectLst>
            <a:outerShdw blurRad="190500" dist="101600" dir="4860000" sx="106000" sy="106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44450" prstMaterial="powder">
            <a:bevelT w="19050" h="1841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0"/>
          </a:p>
        </p:txBody>
      </p:sp>
      <p:sp>
        <p:nvSpPr>
          <p:cNvPr id="13" name="Čárový popisek 1 (s ohraničením a zvýrazněním) 12"/>
          <p:cNvSpPr/>
          <p:nvPr/>
        </p:nvSpPr>
        <p:spPr>
          <a:xfrm>
            <a:off x="6124575" y="1028700"/>
            <a:ext cx="3487738" cy="1924050"/>
          </a:xfrm>
          <a:prstGeom prst="accentBorderCallout1">
            <a:avLst>
              <a:gd name="adj1" fmla="val 53926"/>
              <a:gd name="adj2" fmla="val -3665"/>
              <a:gd name="adj3" fmla="val 85867"/>
              <a:gd name="adj4" fmla="val -16090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Čárový popisek 1 (s ohraničením a zvýrazněním) 13"/>
          <p:cNvSpPr/>
          <p:nvPr/>
        </p:nvSpPr>
        <p:spPr>
          <a:xfrm>
            <a:off x="6124575" y="3067050"/>
            <a:ext cx="3487738" cy="257175"/>
          </a:xfrm>
          <a:prstGeom prst="accentBorderCallout1">
            <a:avLst>
              <a:gd name="adj1" fmla="val 53926"/>
              <a:gd name="adj2" fmla="val -3665"/>
              <a:gd name="adj3" fmla="val 282296"/>
              <a:gd name="adj4" fmla="val -28106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Čárový popisek 1 (s ohraničením a zvýrazněním) 14"/>
          <p:cNvSpPr/>
          <p:nvPr/>
        </p:nvSpPr>
        <p:spPr>
          <a:xfrm>
            <a:off x="5981700" y="3384550"/>
            <a:ext cx="3608388" cy="168275"/>
          </a:xfrm>
          <a:prstGeom prst="accentBorderCallout1">
            <a:avLst>
              <a:gd name="adj1" fmla="val 59571"/>
              <a:gd name="adj2" fmla="val -2609"/>
              <a:gd name="adj3" fmla="val 570532"/>
              <a:gd name="adj4" fmla="val -15817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Čárový popisek 1 (s ohraničením a zvýrazněním) 16"/>
          <p:cNvSpPr/>
          <p:nvPr/>
        </p:nvSpPr>
        <p:spPr>
          <a:xfrm>
            <a:off x="6067425" y="3609975"/>
            <a:ext cx="3544888" cy="2362200"/>
          </a:xfrm>
          <a:prstGeom prst="accentBorderCallout1">
            <a:avLst>
              <a:gd name="adj1" fmla="val 83966"/>
              <a:gd name="adj2" fmla="val -3934"/>
              <a:gd name="adj3" fmla="val 78739"/>
              <a:gd name="adj4" fmla="val -28661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1371600" y="2755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3200" b="0"/>
          </a:p>
        </p:txBody>
      </p: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0" y="1003300"/>
            <a:ext cx="961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/>
          </a:p>
        </p:txBody>
      </p:sp>
      <p:sp>
        <p:nvSpPr>
          <p:cNvPr id="16" name="Obdélník 15"/>
          <p:cNvSpPr/>
          <p:nvPr/>
        </p:nvSpPr>
        <p:spPr>
          <a:xfrm>
            <a:off x="1205756" y="5976391"/>
            <a:ext cx="7493001" cy="400110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Město </a:t>
            </a:r>
            <a:r>
              <a:rPr lang="cs-CZ" sz="20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482600" dist="310007" dir="7680000" sx="70000" sy="70000" kx="1300200" algn="ctr" rotWithShape="0">
                    <a:prstClr val="black">
                      <a:alpha val="12000"/>
                    </a:prstClr>
                  </a:outerShdw>
                </a:effectLst>
              </a:rPr>
              <a:t>Kopřivnice</a:t>
            </a: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2" cstate="print"/>
          <a:srcRect l="14375" t="39583" r="57364" b="20050"/>
          <a:stretch>
            <a:fillRect/>
          </a:stretch>
        </p:blipFill>
        <p:spPr bwMode="auto">
          <a:xfrm>
            <a:off x="5221288" y="922338"/>
            <a:ext cx="4391025" cy="501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1039813"/>
            <a:ext cx="52197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Ukázka části strategické mapy </a:t>
            </a:r>
          </a:p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Perspektiva - Zákazník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Náš zákazník občan klient</a:t>
            </a:r>
          </a:p>
          <a:p>
            <a:pPr marL="342900" indent="-342900" algn="just">
              <a:defRPr/>
            </a:pPr>
            <a:endParaRPr lang="cs-CZ" sz="2900" spc="150" dirty="0">
              <a:ln w="11430"/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20650" y="4692650"/>
            <a:ext cx="28336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cs-CZ" sz="2900" spc="150" dirty="0">
                <a:ln w="11430"/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Ukazatel - Cíl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buFontTx/>
              <a:buAutoNum type="arabicParenR" startAt="2"/>
              <a:defRPr/>
            </a:pPr>
            <a:endParaRPr lang="cs-CZ" sz="2900" b="0" dirty="0"/>
          </a:p>
          <a:p>
            <a:pPr marL="342900" indent="-342900" algn="just">
              <a:defRPr/>
            </a:pPr>
            <a:r>
              <a:rPr lang="cs-CZ" sz="2900" b="0" dirty="0"/>
              <a:t> </a:t>
            </a:r>
          </a:p>
          <a:p>
            <a:pPr marL="342900" indent="-342900" algn="just">
              <a:defRPr/>
            </a:pPr>
            <a:endParaRPr lang="cs-CZ" sz="2900" b="0" dirty="0"/>
          </a:p>
          <a:p>
            <a:pPr marL="342900" indent="-342900" algn="just">
              <a:defRPr/>
            </a:pPr>
            <a:endParaRPr lang="cs-CZ" sz="2900" b="0" dirty="0"/>
          </a:p>
        </p:txBody>
      </p:sp>
      <p:sp>
        <p:nvSpPr>
          <p:cNvPr id="8" name="Obdélník 7"/>
          <p:cNvSpPr/>
          <p:nvPr/>
        </p:nvSpPr>
        <p:spPr>
          <a:xfrm>
            <a:off x="-522436" y="143743"/>
            <a:ext cx="4552949" cy="584775"/>
          </a:xfrm>
          <a:prstGeom prst="rect">
            <a:avLst/>
          </a:prstGeom>
          <a:noFill/>
          <a:effectLst>
            <a:outerShdw blurRad="76200" dist="25400" dir="17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1800000" rev="0"/>
            </a:camera>
            <a:lightRig rig="soft" dir="t">
              <a:rot lat="0" lon="0" rev="10800000"/>
            </a:lightRig>
          </a:scene3d>
          <a:sp3d extrusionH="114300" prstMaterial="matte">
            <a:bevelT w="228600" h="3683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spc="150" dirty="0">
                <a:ln w="11430"/>
                <a:gradFill flip="none" rotWithShape="1">
                  <a:gsLst>
                    <a:gs pos="0">
                      <a:srgbClr val="FBFBA3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Výsledky řešení</a:t>
            </a:r>
            <a:endParaRPr lang="cs-CZ" sz="3200" spc="150" dirty="0">
              <a:ln w="11430"/>
              <a:gradFill flip="none" rotWithShape="1">
                <a:gsLst>
                  <a:gs pos="0">
                    <a:srgbClr val="FBFBA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effectLst>
                <a:outerShdw blurRad="482600" dist="310007" dir="7680000" sx="70000" sy="70000" kx="1300200" algn="ctr" rotWithShape="0">
                  <a:prstClr val="black">
                    <a:alpha val="12000"/>
                  </a:prstClr>
                </a:outerShdw>
              </a:effectLst>
            </a:endParaRPr>
          </a:p>
        </p:txBody>
      </p:sp>
      <p:sp>
        <p:nvSpPr>
          <p:cNvPr id="9" name="Šipka doprava 8"/>
          <p:cNvSpPr/>
          <p:nvPr/>
        </p:nvSpPr>
        <p:spPr>
          <a:xfrm rot="20840198">
            <a:off x="2807483" y="4379226"/>
            <a:ext cx="2416178" cy="509934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5400000">
            <a:off x="3071754" y="2652775"/>
            <a:ext cx="794030" cy="479588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3386</TotalTime>
  <Words>565</Words>
  <Application>Microsoft Office PowerPoint</Application>
  <PresentationFormat>Vlastní</PresentationFormat>
  <Paragraphs>214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Spravce</dc:creator>
  <cp:lastModifiedBy>48569d</cp:lastModifiedBy>
  <cp:revision>90</cp:revision>
  <dcterms:created xsi:type="dcterms:W3CDTF">2008-07-25T13:51:07Z</dcterms:created>
  <dcterms:modified xsi:type="dcterms:W3CDTF">2014-02-04T11:30:45Z</dcterms:modified>
</cp:coreProperties>
</file>