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63" r:id="rId2"/>
    <p:sldId id="552" r:id="rId3"/>
    <p:sldId id="518" r:id="rId4"/>
    <p:sldId id="571" r:id="rId5"/>
    <p:sldId id="577" r:id="rId6"/>
    <p:sldId id="557" r:id="rId7"/>
    <p:sldId id="493" r:id="rId8"/>
    <p:sldId id="551" r:id="rId9"/>
    <p:sldId id="494" r:id="rId10"/>
    <p:sldId id="504" r:id="rId11"/>
    <p:sldId id="519" r:id="rId12"/>
    <p:sldId id="561" r:id="rId13"/>
    <p:sldId id="583" r:id="rId14"/>
    <p:sldId id="584" r:id="rId15"/>
    <p:sldId id="585" r:id="rId16"/>
    <p:sldId id="586" r:id="rId17"/>
    <p:sldId id="587" r:id="rId18"/>
    <p:sldId id="589" r:id="rId19"/>
    <p:sldId id="590" r:id="rId20"/>
    <p:sldId id="591" r:id="rId21"/>
    <p:sldId id="588" r:id="rId2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FFCC"/>
    <a:srgbClr val="FFCCCC"/>
    <a:srgbClr val="3B7EA9"/>
    <a:srgbClr val="FFFFCC"/>
    <a:srgbClr val="FFFF99"/>
    <a:srgbClr val="C9FFE1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60"/>
  </p:normalViewPr>
  <p:slideViewPr>
    <p:cSldViewPr>
      <p:cViewPr varScale="1">
        <p:scale>
          <a:sx n="106" d="100"/>
          <a:sy n="106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307089\Desktop\NEHODOVOST\nehodovost%20DBA%20+%20graf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307089\Desktop\NEHODOVOST\nehodovost%20DBA%20+%20gr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h307089\Desktop\NEHODOVOST\nehodovost%20DBA%20+%20graf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h307089\Desktop\NEHODOVOST\nehodovost%20DBA%20+%20gr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Počty usmrcených osob v jednotlivých měsících roku 2014 - 2016</a:t>
            </a:r>
          </a:p>
        </c:rich>
      </c:tx>
      <c:layout>
        <c:manualLayout>
          <c:xMode val="edge"/>
          <c:yMode val="edge"/>
          <c:x val="0.19785681457995646"/>
          <c:y val="2.5913878867927009E-2"/>
        </c:manualLayout>
      </c:layout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214274387366268E-2"/>
          <c:y val="0.20467112939760643"/>
          <c:w val="0.88855499619924561"/>
          <c:h val="0.6557078894549947"/>
        </c:manualLayout>
      </c:layout>
      <c:lineChart>
        <c:grouping val="standard"/>
        <c:varyColors val="0"/>
        <c:ser>
          <c:idx val="0"/>
          <c:order val="0"/>
          <c:tx>
            <c:v>2016</c:v>
          </c:tx>
          <c:spPr>
            <a:ln w="38100" cap="rnd">
              <a:solidFill>
                <a:srgbClr val="FF0000"/>
              </a:solidFill>
            </a:ln>
            <a:effectLst>
              <a:glow rad="50800">
                <a:schemeClr val="accent2">
                  <a:satMod val="175000"/>
                  <a:alpha val="3000"/>
                </a:schemeClr>
              </a:glow>
              <a:softEdge rad="0"/>
            </a:effectLst>
          </c:spPr>
          <c:marker>
            <c:symbol val="none"/>
          </c:marker>
          <c:dLbls>
            <c:dLbl>
              <c:idx val="11"/>
              <c:layout>
                <c:manualLayout>
                  <c:x val="-1.4501475144737114E-2"/>
                  <c:y val="6.378307034762177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007-49AC-9518-8E47A0ED7F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List1!$C$23:$N$23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10</c:v>
                </c:pt>
                <c:pt idx="7">
                  <c:v>13</c:v>
                </c:pt>
                <c:pt idx="8">
                  <c:v>15</c:v>
                </c:pt>
                <c:pt idx="9">
                  <c:v>19</c:v>
                </c:pt>
                <c:pt idx="10">
                  <c:v>20</c:v>
                </c:pt>
                <c:pt idx="11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007-49AC-9518-8E47A0ED7F3F}"/>
            </c:ext>
          </c:extLst>
        </c:ser>
        <c:ser>
          <c:idx val="1"/>
          <c:order val="1"/>
          <c:tx>
            <c:v>2015</c:v>
          </c:tx>
          <c:spPr>
            <a:ln w="38100" cap="rnd">
              <a:solidFill>
                <a:schemeClr val="accent1">
                  <a:lumMod val="75000"/>
                </a:schemeClr>
              </a:solidFill>
            </a:ln>
            <a:effectLst>
              <a:glow rad="139700">
                <a:schemeClr val="accent1"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5"/>
              <c:layout>
                <c:manualLayout>
                  <c:x val="-1.3128289639232979E-2"/>
                  <c:y val="-5.725888439236360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007-49AC-9518-8E47A0ED7F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b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val>
            <c:numRef>
              <c:f>List1!$C$24:$N$24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11</c:v>
                </c:pt>
                <c:pt idx="5">
                  <c:v>13</c:v>
                </c:pt>
                <c:pt idx="6">
                  <c:v>19</c:v>
                </c:pt>
                <c:pt idx="7">
                  <c:v>28</c:v>
                </c:pt>
                <c:pt idx="8">
                  <c:v>31</c:v>
                </c:pt>
                <c:pt idx="9">
                  <c:v>36</c:v>
                </c:pt>
                <c:pt idx="10">
                  <c:v>40</c:v>
                </c:pt>
                <c:pt idx="11">
                  <c:v>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007-49AC-9518-8E47A0ED7F3F}"/>
            </c:ext>
          </c:extLst>
        </c:ser>
        <c:ser>
          <c:idx val="2"/>
          <c:order val="2"/>
          <c:tx>
            <c:v>2014</c:v>
          </c:tx>
          <c:spPr>
            <a:ln w="38100"/>
          </c:spPr>
          <c:marker>
            <c:symbol val="none"/>
          </c:marke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007-49AC-9518-8E47A0ED7F3F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571964938368671E-2"/>
                  <c:y val="2.61387990053197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07-49AC-9518-8E47A0ED7F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List1!$C$25:$N$25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15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28</c:v>
                </c:pt>
                <c:pt idx="10">
                  <c:v>31</c:v>
                </c:pt>
                <c:pt idx="11">
                  <c:v>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007-49AC-9518-8E47A0ED7F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1705544"/>
        <c:axId val="131705936"/>
      </c:lineChart>
      <c:catAx>
        <c:axId val="131705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/>
                  <a:t>měsíc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705936"/>
        <c:crosses val="autoZero"/>
        <c:auto val="1"/>
        <c:lblAlgn val="ctr"/>
        <c:lblOffset val="100"/>
        <c:noMultiLvlLbl val="0"/>
      </c:catAx>
      <c:valAx>
        <c:axId val="13170593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min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  <a:alpha val="25000"/>
                    </a:schemeClr>
                  </a:gs>
                  <a:gs pos="0">
                    <a:schemeClr val="dk1">
                      <a:lumMod val="65000"/>
                      <a:lumOff val="35000"/>
                      <a:alpha val="25000"/>
                    </a:schemeClr>
                  </a:gs>
                </a:gsLst>
                <a:lin ang="5400000" scaled="0"/>
              </a:gra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dirty="0"/>
                  <a:t>Počet usmrcených osob</a:t>
                </a:r>
              </a:p>
            </c:rich>
          </c:tx>
          <c:layout>
            <c:manualLayout>
              <c:xMode val="edge"/>
              <c:yMode val="edge"/>
              <c:x val="1.2855646618561849E-2"/>
              <c:y val="0.397393141813273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7055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18442302914312764"/>
          <c:y val="0.24920761827848439"/>
          <c:w val="8.9582159603132122E-2"/>
          <c:h val="0.15411066767339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cs-CZ"/>
              <a:t>Vývoj usmrcených osob při DN ve Zlínském kraji v letech</a:t>
            </a:r>
            <a:r>
              <a:rPr lang="cs-CZ" baseline="0"/>
              <a:t> 2005 - 2016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0.23562596559885082"/>
          <c:w val="0.90564129483814537"/>
          <c:h val="0.65697474831180203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2.2681448765579718E-2"/>
                  <c:y val="2.1682650876629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0B-4287-988A-775569205BC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8197483707083503E-2"/>
                  <c:y val="2.88327573212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0B-4287-988A-775569205BC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List1!$C$74:$N$74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List1!$C$75:$N$75</c:f>
              <c:numCache>
                <c:formatCode>@</c:formatCode>
                <c:ptCount val="12"/>
                <c:pt idx="0">
                  <c:v>61</c:v>
                </c:pt>
                <c:pt idx="1">
                  <c:v>35</c:v>
                </c:pt>
                <c:pt idx="2">
                  <c:v>57</c:v>
                </c:pt>
                <c:pt idx="3">
                  <c:v>45</c:v>
                </c:pt>
                <c:pt idx="4">
                  <c:v>43</c:v>
                </c:pt>
                <c:pt idx="5">
                  <c:v>40</c:v>
                </c:pt>
                <c:pt idx="6">
                  <c:v>38</c:v>
                </c:pt>
                <c:pt idx="7">
                  <c:v>31</c:v>
                </c:pt>
                <c:pt idx="8">
                  <c:v>35</c:v>
                </c:pt>
                <c:pt idx="9">
                  <c:v>33</c:v>
                </c:pt>
                <c:pt idx="10">
                  <c:v>41</c:v>
                </c:pt>
                <c:pt idx="11" formatCode="General">
                  <c:v>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90B-4287-988A-775569205B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1706720"/>
        <c:axId val="131707112"/>
      </c:lineChart>
      <c:dateAx>
        <c:axId val="13170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1707112"/>
        <c:crosses val="autoZero"/>
        <c:auto val="0"/>
        <c:lblOffset val="100"/>
        <c:baseTimeUnit val="days"/>
      </c:dateAx>
      <c:valAx>
        <c:axId val="131707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>
                    <a:latin typeface="Arial" panose="020B0604020202020204" pitchFamily="34" charset="0"/>
                    <a:cs typeface="Arial" panose="020B0604020202020204" pitchFamily="34" charset="0"/>
                  </a:rPr>
                  <a:t>počty usmrcených osob</a:t>
                </a:r>
              </a:p>
            </c:rich>
          </c:tx>
          <c:layout>
            <c:manualLayout>
              <c:xMode val="edge"/>
              <c:yMode val="edge"/>
              <c:x val="2.0784060716417575E-2"/>
              <c:y val="0.32860125151259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@" sourceLinked="1"/>
        <c:majorTickMark val="none"/>
        <c:minorTickMark val="none"/>
        <c:tickLblPos val="nextTo"/>
        <c:crossAx val="13170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cs-CZ" sz="2000" b="1" i="0" u="none" strike="noStrike" kern="1200" baseline="0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cs-CZ" sz="2000" b="1" i="0" u="none" strike="noStrike" kern="1200" baseline="0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Počty usmrcených osob na jednotlivých ÚO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cs-CZ" sz="2000" b="1" i="0" u="none" strike="noStrike" kern="1200" baseline="0" dirty="0">
              <a:solidFill>
                <a:srgbClr val="00B0F0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66178384822915E-2"/>
          <c:y val="0.15822657131663734"/>
          <c:w val="0.81708790233920936"/>
          <c:h val="0.68292801774461709"/>
        </c:manualLayout>
      </c:layout>
      <c:pie3DChart>
        <c:varyColors val="1"/>
        <c:ser>
          <c:idx val="0"/>
          <c:order val="0"/>
          <c:spPr>
            <a:ln>
              <a:solidFill>
                <a:srgbClr val="000000"/>
              </a:solidFill>
            </a:ln>
          </c:spPr>
          <c:explosion val="4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92-42F5-BD8C-93E68C4CB726}"/>
              </c:ext>
            </c:extLst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92-42F5-BD8C-93E68C4CB726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92-42F5-BD8C-93E68C4CB726}"/>
              </c:ext>
            </c:extLst>
          </c:dPt>
          <c:dPt>
            <c:idx val="3"/>
            <c:bubble3D val="0"/>
            <c:explosion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92-42F5-BD8C-93E68C4CB726}"/>
              </c:ext>
            </c:extLst>
          </c:dPt>
          <c:dLbls>
            <c:dLbl>
              <c:idx val="0"/>
              <c:layout>
                <c:manualLayout>
                  <c:x val="-0.16085335756344532"/>
                  <c:y val="7.116362070881007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KM – 8</a:t>
                    </a:r>
                  </a:p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30%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92-42F5-BD8C-93E68C4CB72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8502170393765771"/>
                  <c:y val="-0.2152112728215383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 UH – 7</a:t>
                    </a:r>
                  </a:p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26%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92-42F5-BD8C-93E68C4CB72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60407573761645"/>
                  <c:y val="-0.13376152649705594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VS – 7</a:t>
                    </a:r>
                  </a:p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26%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92-42F5-BD8C-93E68C4CB72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656236608630786"/>
                  <c:y val="7.4247305854905007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ZL – 5</a:t>
                    </a:r>
                  </a:p>
                  <a:p>
                    <a:r>
                      <a:rPr lang="en-US" sz="1200" b="1" dirty="0"/>
                      <a:t>18%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A92-42F5-BD8C-93E68C4CB7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List1!$O$25:$O$28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A92-42F5-BD8C-93E68C4CB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sx="1000" sy="1000" algn="tl" rotWithShape="0">
        <a:prstClr val="black"/>
      </a:outerShdw>
    </a:effectLst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cs-CZ" sz="2000" b="1" i="0" u="none" strike="noStrike" kern="1200" baseline="0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cs-CZ" sz="2000" b="1" i="0" u="none" strike="noStrike" kern="1200" baseline="0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Počty usmrcených osob dle účastníků</a:t>
            </a:r>
          </a:p>
        </c:rich>
      </c:tx>
      <c:layout>
        <c:manualLayout>
          <c:xMode val="edge"/>
          <c:yMode val="edge"/>
          <c:x val="9.1990752324264527E-2"/>
          <c:y val="7.29207909572886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cs-CZ" sz="2000" b="1" i="0" u="none" strike="noStrike" kern="1200" baseline="0" dirty="0">
              <a:solidFill>
                <a:srgbClr val="00B0F0"/>
              </a:solidFill>
              <a:effectLst>
                <a:outerShdw blurRad="38100" dist="38100" dir="2700000" algn="tl" rotWithShape="0">
                  <a:srgbClr val="000000"/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66178384822915E-2"/>
          <c:y val="0.15822657131663734"/>
          <c:w val="0.81708790233920936"/>
          <c:h val="0.68292801774461709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08-4EA6-9008-F275E54D275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08-4EA6-9008-F275E54D275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C08-4EA6-9008-F275E54D275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C08-4EA6-9008-F275E54D275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C08-4EA6-9008-F275E54D275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chemeClr val="tx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C08-4EA6-9008-F275E54D275E}"/>
              </c:ext>
            </c:extLst>
          </c:dPt>
          <c:dLbls>
            <c:dLbl>
              <c:idx val="0"/>
              <c:layout>
                <c:manualLayout>
                  <c:x val="-0.71969196910637623"/>
                  <c:y val="4.223984585762360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chodec – 3</a:t>
                    </a:r>
                  </a:p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11 %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08-4EA6-9008-F275E54D275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48789143775185018"/>
                  <c:y val="-0.343013779407719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/>
                      <a:t> </a:t>
                    </a: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řidič OA – 13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48 %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08-4EA6-9008-F275E54D275E}"/>
                </c:ext>
                <c:ext xmlns:c15="http://schemas.microsoft.com/office/drawing/2012/chart" uri="{CE6537A1-D6FC-4f65-9D91-7224C49458BB}">
                  <c15:layout>
                    <c:manualLayout>
                      <c:w val="0.22479625648555401"/>
                      <c:h val="0.1083971334708207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30616283375921194"/>
                  <c:y val="-2.0818641415898688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cyklista</a:t>
                    </a:r>
                    <a:r>
                      <a:rPr lang="en-US" sz="1200" b="1" baseline="0" dirty="0">
                        <a:solidFill>
                          <a:schemeClr val="bg1"/>
                        </a:solidFill>
                      </a:rPr>
                      <a:t> – 5</a:t>
                    </a:r>
                  </a:p>
                  <a:p>
                    <a:r>
                      <a:rPr lang="en-US" sz="1200" b="1" baseline="0" dirty="0">
                        <a:solidFill>
                          <a:schemeClr val="bg1"/>
                        </a:solidFill>
                      </a:rPr>
                      <a:t>19 %</a:t>
                    </a:r>
                    <a:endParaRPr lang="en-US" sz="1200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C08-4EA6-9008-F275E54D275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732418620153323E-2"/>
                  <c:y val="-8.80047520715326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Spolujezdec – 2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sz="1200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C08-4EA6-9008-F275E54D275E}"/>
                </c:ext>
                <c:ext xmlns:c15="http://schemas.microsoft.com/office/drawing/2012/chart" uri="{CE6537A1-D6FC-4f65-9D91-7224C49458BB}">
                  <c15:layout>
                    <c:manualLayout>
                      <c:w val="0.33398233529607818"/>
                      <c:h val="9.837108017421002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4602101385340674E-2"/>
                  <c:y val="7.7481117692201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Moto – 2</a:t>
                    </a:r>
                  </a:p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7 %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C08-4EA6-9008-F275E54D275E}"/>
                </c:ext>
                <c:ext xmlns:c15="http://schemas.microsoft.com/office/drawing/2012/chart" uri="{CE6537A1-D6FC-4f65-9D91-7224C49458BB}">
                  <c15:layout>
                    <c:manualLayout>
                      <c:w val="0.22732833857884063"/>
                      <c:h val="0.1399863667893566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2374384327667287"/>
                  <c:y val="-2.4966816818618566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řidič NA – 2</a:t>
                    </a:r>
                  </a:p>
                  <a:p>
                    <a:r>
                      <a:rPr lang="en-US" sz="1200" b="1" dirty="0">
                        <a:solidFill>
                          <a:schemeClr val="tx1"/>
                        </a:solidFill>
                      </a:rPr>
                      <a:t>7 %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C08-4EA6-9008-F275E54D275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List1!$O$25:$O$30</c:f>
              <c:numCache>
                <c:formatCode>General</c:formatCode>
                <c:ptCount val="6"/>
                <c:pt idx="0">
                  <c:v>13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C08-4EA6-9008-F275E54D27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outerShdw sx="1000" sy="1000" algn="tl" rotWithShape="0">
        <a:prstClr val="black"/>
      </a:outerShdw>
    </a:effectLst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53535C35-0FEA-4F07-BF0F-E6886594EAFE}" type="datetimeFigureOut">
              <a:rPr lang="cs-CZ" smtClean="0"/>
              <a:t>6.12.2017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81D3F24D-333F-4CD6-8EAC-7AC82BCAEF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9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5402A12-D2AC-4472-ABC5-6F714C870E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6456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2B81B-F497-49FC-8942-64F600A5FEA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66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A5BD2-5A9F-4F53-B085-36539839B1DE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51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A5BD2-5A9F-4F53-B085-36539839B1DE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26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A5BD2-5A9F-4F53-B085-36539839B1DE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84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A5BD2-5A9F-4F53-B085-36539839B1D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48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F2B81B-F497-49FC-8942-64F600A5FEA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1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75CBCF-5CC8-48D9-B276-CD90A58E0C68}" type="datetime1">
              <a:rPr lang="cs-CZ" smtClean="0"/>
              <a:t>6.12.2017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702539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B92A-D63F-44FE-A0AB-F2052FAF89CE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56C02-94DA-426D-B0E1-07DFF9A128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4679694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7228-556F-4533-822D-308B9E1DE374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C6B00-E086-4B49-94D2-B9E8385792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050602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09DE5-70AE-4508-9911-860C349C30F3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8E166-6577-4A6C-BE0F-00F6CA027C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2670690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F065-BEF4-467D-89EB-BCF00944F65E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23B75-583C-4EAD-AED1-07269C42FC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929177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C0B5-79CF-4EEF-A34A-9C8720F693C0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4A211-7A9D-434C-86BF-55D9680452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1508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4978-1E32-499E-930D-66BE07FEC43C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6921-26EA-4189-90B1-50EB4F2252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40872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B3B2D-5E11-49BB-960C-A1CE3F09191E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F21F-48E6-4F8D-B7C3-4E09776E12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646177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5F97-24A4-4C9A-A9F3-3B33795D65F0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F749-14F1-43A3-9481-FDA93BCAD8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249921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D4A9A-25D5-4035-989A-80A3CED62C14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25B1-FC0B-4DB3-8B37-443C2BAE90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7358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C1DC3-1C39-4C4E-A870-0876C3AD48FC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1AD16-6FE5-4F7D-80D6-7510B9F7BF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597808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ezna zapat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351F9AE-ABED-4632-9C49-69F39104163F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868FEDD-028F-4AD1-BFE7-BE67956025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9" r:id="rId1"/>
    <p:sldLayoutId id="2147485339" r:id="rId2"/>
    <p:sldLayoutId id="2147485340" r:id="rId3"/>
    <p:sldLayoutId id="2147485341" r:id="rId4"/>
    <p:sldLayoutId id="2147485342" r:id="rId5"/>
    <p:sldLayoutId id="2147485343" r:id="rId6"/>
    <p:sldLayoutId id="2147485344" r:id="rId7"/>
    <p:sldLayoutId id="2147485345" r:id="rId8"/>
    <p:sldLayoutId id="2147485346" r:id="rId9"/>
    <p:sldLayoutId id="2147485347" r:id="rId10"/>
    <p:sldLayoutId id="2147485348" r:id="rId11"/>
  </p:sldLayoutIdLst>
  <p:transition spd="slow">
    <p:pull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3F43F-CDF7-4D09-BCE5-1B0BB03978FF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/>
          <a:stretch/>
        </p:blipFill>
        <p:spPr>
          <a:xfrm>
            <a:off x="-36513" y="-27384"/>
            <a:ext cx="9180513" cy="6885384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 rotWithShape="1">
          <a:blip r:embed="rId4"/>
          <a:srcRect l="28588" t="65704" r="41785" b="17834"/>
          <a:stretch/>
        </p:blipFill>
        <p:spPr bwMode="auto">
          <a:xfrm>
            <a:off x="-36513" y="4581128"/>
            <a:ext cx="5027930" cy="15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827584" y="2132856"/>
            <a:ext cx="7776864" cy="24482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cs-CZ" b="1" kern="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Dopravní nehodovost ve Zlínském kraji</a:t>
            </a:r>
            <a:br>
              <a:rPr lang="cs-CZ" b="1" kern="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r>
              <a:rPr lang="cs-CZ" b="1" kern="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za rok 2016</a:t>
            </a:r>
          </a:p>
        </p:txBody>
      </p:sp>
    </p:spTree>
    <p:extLst>
      <p:ext uri="{BB962C8B-B14F-4D97-AF65-F5344CB8AC3E}">
        <p14:creationId xmlns:p14="http://schemas.microsoft.com/office/powerpoint/2010/main" val="23596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83BE39-AC6B-4822-A428-88BF3ED079C3}" type="datetime1">
              <a:rPr lang="cs-CZ" altLang="cs-CZ" sz="1200" smtClean="0"/>
              <a:t>6.12.2017</a:t>
            </a:fld>
            <a:endParaRPr lang="cs-CZ" altLang="cs-CZ" sz="120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50427"/>
              </p:ext>
            </p:extLst>
          </p:nvPr>
        </p:nvGraphicFramePr>
        <p:xfrm>
          <a:off x="143506" y="618039"/>
          <a:ext cx="8856985" cy="2294706"/>
        </p:xfrm>
        <a:graphic>
          <a:graphicData uri="http://schemas.openxmlformats.org/drawingml/2006/table">
            <a:tbl>
              <a:tblPr/>
              <a:tblGrid>
                <a:gridCol w="3808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1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1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7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26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855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50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550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6166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400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6166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8565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91163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3922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DN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následky u DN chodců ve tmě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následky u DN chodců za dobrých světelných podmínek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966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DN s účastí chodce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 dne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noci s veřejným osvětlením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noci bez veřejného osvětlení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usmrceno v noci bez veřejného osvětlení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 v noci bez veřejného osvětlení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LZ v noci bez veřejného osvětlení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zranění v noci bez veřejného osvětlení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usmrceno ve dne, nebo v noci s veřejným osvětlením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 ve dne, nebo v noci s veřejným osvětlením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LZ ve dne, nebo v noci s veřejným osvětlením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zranění ve dne, nebo v noci s veřejným osvětlením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08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8410" marR="8410" marT="84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215006" y="3024495"/>
            <a:ext cx="892899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u="sng" dirty="0"/>
              <a:t>Největší pokles </a:t>
            </a:r>
            <a:r>
              <a:rPr lang="cs-CZ" dirty="0"/>
              <a:t>byl zaznamenán v kategoriích:</a:t>
            </a:r>
          </a:p>
          <a:p>
            <a:pPr marL="285750" indent="-285750">
              <a:buFontTx/>
              <a:buChar char="-"/>
              <a:defRPr/>
            </a:pPr>
            <a:r>
              <a:rPr lang="cs-CZ" b="1" dirty="0"/>
              <a:t>celkový počet DN:  -10 (- 5,8%)</a:t>
            </a:r>
          </a:p>
          <a:p>
            <a:pPr marL="285750" indent="-285750">
              <a:buFontTx/>
              <a:buChar char="-"/>
              <a:defRPr/>
            </a:pPr>
            <a:r>
              <a:rPr lang="cs-CZ" b="1" dirty="0"/>
              <a:t>DN v noci bez veř. osvětlení: - 11 (- 55%) a v noci s veř. osvětlením: -14 (-25%)</a:t>
            </a:r>
          </a:p>
          <a:p>
            <a:pPr marL="285750" indent="-285750">
              <a:buFontTx/>
              <a:buChar char="-"/>
              <a:defRPr/>
            </a:pPr>
            <a:r>
              <a:rPr lang="cs-CZ" b="1" dirty="0"/>
              <a:t>usmrcené osoby ve tmě (-7) i za dobrých světelných podmínek (-5)</a:t>
            </a:r>
          </a:p>
          <a:p>
            <a:pPr marL="285750" indent="-285750">
              <a:buFontTx/>
              <a:buChar char="-"/>
              <a:defRPr/>
            </a:pPr>
            <a:r>
              <a:rPr lang="cs-CZ" b="1" dirty="0"/>
              <a:t>TZ v noci bez veřejného osvětlení: - 6 (-66%)</a:t>
            </a:r>
          </a:p>
          <a:p>
            <a:pPr marL="285750" indent="-285750">
              <a:buFontTx/>
              <a:buChar char="-"/>
              <a:defRPr/>
            </a:pPr>
            <a:endParaRPr lang="cs-CZ" b="1" dirty="0"/>
          </a:p>
          <a:p>
            <a:pPr>
              <a:defRPr/>
            </a:pPr>
            <a:r>
              <a:rPr lang="cs-CZ" u="sng" dirty="0"/>
              <a:t>Největší nárůst </a:t>
            </a:r>
            <a:r>
              <a:rPr lang="cs-CZ" dirty="0"/>
              <a:t>byl zaznamenán v kategoriích:</a:t>
            </a:r>
          </a:p>
          <a:p>
            <a:pPr marL="285750" indent="-285750">
              <a:buFontTx/>
              <a:buChar char="-"/>
              <a:defRPr/>
            </a:pPr>
            <a:r>
              <a:rPr lang="cs-CZ" b="1" dirty="0"/>
              <a:t>celkový počet DN ve dne: +15 (+ 16%)</a:t>
            </a:r>
          </a:p>
          <a:p>
            <a:pPr marL="285750" indent="-285750">
              <a:buFontTx/>
              <a:buChar char="-"/>
              <a:defRPr/>
            </a:pPr>
            <a:r>
              <a:rPr lang="cs-CZ" b="1" dirty="0"/>
              <a:t>TZ za dobrých světelných podmínek: +10 (+ 31%)</a:t>
            </a:r>
          </a:p>
        </p:txBody>
      </p:sp>
      <p:sp>
        <p:nvSpPr>
          <p:cNvPr id="34870" name="TextovéPole 7"/>
          <p:cNvSpPr txBox="1">
            <a:spLocks noChangeArrowheads="1"/>
          </p:cNvSpPr>
          <p:nvPr/>
        </p:nvSpPr>
        <p:spPr bwMode="auto">
          <a:xfrm>
            <a:off x="2008637" y="44624"/>
            <a:ext cx="5126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Rozbor DN s účastí chodce - 2016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688" y="6121400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EB35B-2380-411D-8B2B-FE6E688D637F}" type="datetime1">
              <a:rPr lang="cs-CZ" altLang="cs-CZ" sz="1200" smtClean="0"/>
              <a:t>6.12.2017</a:t>
            </a:fld>
            <a:endParaRPr lang="cs-CZ" altLang="cs-CZ" sz="1200"/>
          </a:p>
        </p:txBody>
      </p:sp>
      <p:sp>
        <p:nvSpPr>
          <p:cNvPr id="26628" name="TextovéPole 4"/>
          <p:cNvSpPr txBox="1">
            <a:spLocks noChangeArrowheads="1"/>
          </p:cNvSpPr>
          <p:nvPr/>
        </p:nvSpPr>
        <p:spPr bwMode="auto">
          <a:xfrm>
            <a:off x="1547664" y="43805"/>
            <a:ext cx="6240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Rozbor DN se smrtelným zraněním - 2016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28921"/>
              </p:ext>
            </p:extLst>
          </p:nvPr>
        </p:nvGraphicFramePr>
        <p:xfrm>
          <a:off x="323850" y="620713"/>
          <a:ext cx="1944688" cy="936624"/>
        </p:xfrm>
        <a:graphic>
          <a:graphicData uri="http://schemas.openxmlformats.org/drawingml/2006/table">
            <a:tbl>
              <a:tblPr/>
              <a:tblGrid>
                <a:gridCol w="938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5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09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obci</a:t>
                      </a:r>
                    </a:p>
                  </a:txBody>
                  <a:tcPr marL="9527" marR="9527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mimo obec</a:t>
                      </a:r>
                    </a:p>
                  </a:txBody>
                  <a:tcPr marL="9527" marR="9527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7" marR="9527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7" marR="9527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7" marR="9527" marT="95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9527" marR="9527" marT="95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47237"/>
              </p:ext>
            </p:extLst>
          </p:nvPr>
        </p:nvGraphicFramePr>
        <p:xfrm>
          <a:off x="4505677" y="620715"/>
          <a:ext cx="4319587" cy="1978793"/>
        </p:xfrm>
        <a:graphic>
          <a:graphicData uri="http://schemas.openxmlformats.org/drawingml/2006/table">
            <a:tbl>
              <a:tblPr/>
              <a:tblGrid>
                <a:gridCol w="19456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6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967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příčina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usmrceno osob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rychlost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44,4 % 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nesprávný způsob jízdy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37,0 %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přednost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14,8 %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78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předjíždění</a:t>
                      </a:r>
                    </a:p>
                  </a:txBody>
                  <a:tcPr marL="9525" marR="9525" marT="95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3,7 %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68026"/>
              </p:ext>
            </p:extLst>
          </p:nvPr>
        </p:nvGraphicFramePr>
        <p:xfrm>
          <a:off x="4505677" y="2945582"/>
          <a:ext cx="4319587" cy="2355078"/>
        </p:xfrm>
        <a:graphic>
          <a:graphicData uri="http://schemas.openxmlformats.org/drawingml/2006/table">
            <a:tbl>
              <a:tblPr/>
              <a:tblGrid>
                <a:gridCol w="2055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6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76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2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druh komunikace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usmrceno osob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dálnice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3,7 % 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2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sil. I. třídy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33,3 %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sil. II. třídy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33,3 %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sil. III. třídy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18,5 % 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5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místní komunikace</a:t>
                      </a:r>
                    </a:p>
                  </a:txBody>
                  <a:tcPr marL="9523" marR="9523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11,1 %</a:t>
                      </a:r>
                    </a:p>
                  </a:txBody>
                  <a:tcPr marL="9523" marR="9523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30309"/>
              </p:ext>
            </p:extLst>
          </p:nvPr>
        </p:nvGraphicFramePr>
        <p:xfrm>
          <a:off x="228130" y="2945582"/>
          <a:ext cx="4105274" cy="2355080"/>
        </p:xfrm>
        <a:graphic>
          <a:graphicData uri="http://schemas.openxmlformats.org/drawingml/2006/table">
            <a:tbl>
              <a:tblPr/>
              <a:tblGrid>
                <a:gridCol w="1008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2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2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2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2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4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usmrcené osoby dle účastníků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poškozený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podezřelý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4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chodec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11,1 %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4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řidič OA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48,1 % 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13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4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cyklista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18,5 %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4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spolujezdec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7,4 %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4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motorkář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7,4 %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24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řidič NA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7,4 %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</a:p>
                  </a:txBody>
                  <a:tcPr marL="9527" marR="9527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59899"/>
              </p:ext>
            </p:extLst>
          </p:nvPr>
        </p:nvGraphicFramePr>
        <p:xfrm>
          <a:off x="2318170" y="1707331"/>
          <a:ext cx="2016125" cy="892176"/>
        </p:xfrm>
        <a:graphic>
          <a:graphicData uri="http://schemas.openxmlformats.org/drawingml/2006/table">
            <a:tbl>
              <a:tblPr/>
              <a:tblGrid>
                <a:gridCol w="902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3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30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usmrceno</a:t>
                      </a: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muž</a:t>
                      </a: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žena</a:t>
                      </a:r>
                    </a:p>
                  </a:txBody>
                  <a:tcPr marL="9525" marR="9525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04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129993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4CE2F-B780-4FBB-ADD3-BCAC244FCFA4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983261" y="117345"/>
            <a:ext cx="4960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Výběr závažných DN v roce 2016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763688" y="6121400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975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18.1.2016 v 16:35 hod. – sil. II/438 u obce Bystřice pod Hostýnem – čelní střet dvou vozidel + další vozidlo, 1 osoba usmrcena, 1 osoba lehce zraněna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67" y="63426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26581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5980E-8937-4BCE-9027-C7BEE39D431C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983261" y="117345"/>
            <a:ext cx="4960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Výběr závažných DN v roce 2016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763688" y="6121604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975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16.10.2016 v 19:20 hod. – sil. II/438 u obce Bystřice pod Hostýnem – střet dvou protijedoucích  vozidel, 2 osoby usmrceny, 1 osoba těžce zraněna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66" y="623246"/>
            <a:ext cx="5774545" cy="43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2600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D91EB1-DA61-48F6-BBC5-9BAD803E10F3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983261" y="117345"/>
            <a:ext cx="4960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Výběr závažných DN v roce 2016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763688" y="6121604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975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22.8.2016 v 17:10 hod. – sil. I/50 u obce Staré Hutě – havárie jízdní soupravy do stromu s následným požárem, 1 osoba usmrcena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67" y="646927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238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12A9B0-BEB0-49AA-BC73-1FF5AAA7717C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983261" y="117345"/>
            <a:ext cx="4960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Výběr závažných DN v roce 2016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763688" y="6138382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975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5.12.2016 v 09:15 hod. – sil. I/50 u obce Staré Hutě – střet dvou protijedoucích vozidel, 1 osoba usmrcena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67" y="604676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90421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41DE4-41FB-4E8A-BA5A-A9781817DA4D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983261" y="119949"/>
            <a:ext cx="4960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Výběr závažných DN v roce 2016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763688" y="6121400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4975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7.4.2016 v 15:08 hod. – sil. I/58 z  Rožnova p. R. na Frenštát p. R – čelní střet dvou vozidel, 1 osoba usmrcena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62417"/>
            <a:ext cx="6431319" cy="42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4772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FE3A65-C357-4AE6-A632-369D750C1F1D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983261" y="119949"/>
            <a:ext cx="4960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Výběr závažných DN v roce 2016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763688" y="6121400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17" y="670509"/>
            <a:ext cx="6457900" cy="430526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95536" y="4975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16.12.2016 v 14:40 hod. – sil. I/58 z  Rožnova p. R. na Frenštát p. R – čelní střet dvou vozidel, 1 osoba usmrcena, 1 osoba těžce zraněna</a:t>
            </a:r>
          </a:p>
        </p:txBody>
      </p:sp>
    </p:spTree>
    <p:extLst>
      <p:ext uri="{BB962C8B-B14F-4D97-AF65-F5344CB8AC3E}">
        <p14:creationId xmlns:p14="http://schemas.microsoft.com/office/powerpoint/2010/main" val="4262465272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1483"/>
            <a:ext cx="8229600" cy="757237"/>
          </a:xfrm>
        </p:spPr>
        <p:txBody>
          <a:bodyPr/>
          <a:lstStyle/>
          <a:p>
            <a:pPr algn="ctr">
              <a:defRPr/>
            </a:pPr>
            <a:r>
              <a:rPr lang="cs-CZ" sz="3200" b="1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Rok 2017 – aktuální vývoj nehodovosti</a:t>
            </a:r>
            <a:endParaRPr lang="cs-CZ" sz="3200" dirty="0"/>
          </a:p>
        </p:txBody>
      </p:sp>
      <p:sp>
        <p:nvSpPr>
          <p:cNvPr id="409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24050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80B4CA-0B35-474A-8061-D58D1039A268}" type="datetime1">
              <a:rPr lang="cs-CZ" sz="1200" smtClean="0"/>
              <a:t>6.12.2017</a:t>
            </a:fld>
            <a:endParaRPr lang="cs-CZ" sz="1200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763713" y="6210260"/>
            <a:ext cx="4895850" cy="2153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200"/>
              <a:t>Dopravní konference s BESIPem &amp; Fondem zábrany škod 2017               kpt. Bc. Tomáš Horsák</a:t>
            </a:r>
            <a:endParaRPr lang="cs-CZ" sz="120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622130"/>
          </a:xfrm>
        </p:spPr>
        <p:txBody>
          <a:bodyPr/>
          <a:lstStyle/>
          <a:p>
            <a:pPr>
              <a:buFontTx/>
              <a:buNone/>
            </a:pPr>
            <a:r>
              <a:rPr lang="cs-CZ" sz="1600" b="1" dirty="0"/>
              <a:t>Základní  čísla za leden – srpen 2017</a:t>
            </a:r>
            <a:endParaRPr lang="cs-CZ" sz="1600" dirty="0"/>
          </a:p>
          <a:p>
            <a:r>
              <a:rPr lang="cs-CZ" sz="1600" dirty="0"/>
              <a:t>celkem nehod 				2 689</a:t>
            </a:r>
          </a:p>
          <a:p>
            <a:r>
              <a:rPr lang="cs-CZ" sz="1600" dirty="0"/>
              <a:t>usmrceno osob   			19  </a:t>
            </a:r>
          </a:p>
          <a:p>
            <a:r>
              <a:rPr lang="cs-CZ" sz="1600" dirty="0"/>
              <a:t>těžce  zraněno osob 			103   </a:t>
            </a:r>
          </a:p>
          <a:p>
            <a:r>
              <a:rPr lang="cs-CZ" sz="1600" dirty="0"/>
              <a:t>lehce  zraněno osob			915</a:t>
            </a:r>
          </a:p>
          <a:p>
            <a:r>
              <a:rPr lang="cs-CZ" sz="1600" dirty="0"/>
              <a:t>odhadnutá hmotná škoda  		133 mil. Kč</a:t>
            </a:r>
            <a:r>
              <a:rPr lang="cs-CZ" sz="1600" i="1" dirty="0"/>
              <a:t>	</a:t>
            </a:r>
            <a:endParaRPr lang="cs-CZ" sz="1600" dirty="0"/>
          </a:p>
          <a:p>
            <a:pPr>
              <a:buFontTx/>
              <a:buNone/>
            </a:pPr>
            <a:r>
              <a:rPr lang="cs-CZ" sz="1600" dirty="0"/>
              <a:t> </a:t>
            </a:r>
          </a:p>
          <a:p>
            <a:pPr>
              <a:buFontTx/>
              <a:buNone/>
            </a:pPr>
            <a:r>
              <a:rPr lang="cs-CZ" sz="1600" b="1" dirty="0"/>
              <a:t>Pokles zaznamenáváme v kategorii:</a:t>
            </a:r>
            <a:endParaRPr lang="cs-CZ" sz="1600" dirty="0"/>
          </a:p>
          <a:p>
            <a:r>
              <a:rPr lang="cs-CZ" sz="1600" dirty="0"/>
              <a:t>počet těžce zraněných		o	</a:t>
            </a:r>
            <a:r>
              <a:rPr lang="cs-CZ" sz="1600" b="1" dirty="0">
                <a:solidFill>
                  <a:srgbClr val="00B050"/>
                </a:solidFill>
              </a:rPr>
              <a:t>- 33 osob</a:t>
            </a:r>
            <a:r>
              <a:rPr lang="cs-CZ" sz="1600" dirty="0"/>
              <a:t>		tj. o  </a:t>
            </a:r>
            <a:r>
              <a:rPr lang="cs-CZ" sz="1600" b="1" dirty="0">
                <a:solidFill>
                  <a:srgbClr val="00B050"/>
                </a:solidFill>
              </a:rPr>
              <a:t>- 24,3%</a:t>
            </a:r>
          </a:p>
          <a:p>
            <a:r>
              <a:rPr lang="cs-CZ" sz="1600" dirty="0"/>
              <a:t>počet lehce zraněných 		o	</a:t>
            </a:r>
            <a:r>
              <a:rPr lang="cs-CZ" sz="1600" b="1" dirty="0">
                <a:solidFill>
                  <a:srgbClr val="00B050"/>
                </a:solidFill>
              </a:rPr>
              <a:t>- 35 osob</a:t>
            </a:r>
            <a:r>
              <a:rPr lang="cs-CZ" sz="1600" dirty="0"/>
              <a:t>		tj. o  </a:t>
            </a:r>
            <a:r>
              <a:rPr lang="cs-CZ" sz="1600" b="1" dirty="0">
                <a:solidFill>
                  <a:srgbClr val="00B050"/>
                </a:solidFill>
              </a:rPr>
              <a:t>- 3,7%</a:t>
            </a:r>
          </a:p>
          <a:p>
            <a:r>
              <a:rPr lang="cs-CZ" sz="1600" dirty="0"/>
              <a:t>odhad hmotné škody		o	</a:t>
            </a:r>
            <a:r>
              <a:rPr lang="cs-CZ" sz="1600" b="1" dirty="0">
                <a:solidFill>
                  <a:srgbClr val="00B050"/>
                </a:solidFill>
              </a:rPr>
              <a:t>- 62 mil. Kč </a:t>
            </a:r>
            <a:r>
              <a:rPr lang="cs-CZ" sz="1600" dirty="0"/>
              <a:t>	tj. o  </a:t>
            </a:r>
            <a:r>
              <a:rPr lang="cs-CZ" sz="1600" b="1" dirty="0">
                <a:solidFill>
                  <a:srgbClr val="00B050"/>
                </a:solidFill>
              </a:rPr>
              <a:t>- 3,1%</a:t>
            </a:r>
          </a:p>
          <a:p>
            <a:pPr>
              <a:buFontTx/>
              <a:buNone/>
            </a:pPr>
            <a:endParaRPr lang="cs-CZ" sz="1600" b="1" dirty="0"/>
          </a:p>
          <a:p>
            <a:pPr>
              <a:buFontTx/>
              <a:buNone/>
            </a:pPr>
            <a:r>
              <a:rPr lang="cs-CZ" sz="1600" b="1" dirty="0"/>
              <a:t>Nárůst zaznamenáváme v kategorii:</a:t>
            </a:r>
            <a:endParaRPr lang="cs-CZ" sz="1600" dirty="0"/>
          </a:p>
          <a:p>
            <a:r>
              <a:rPr lang="cs-CZ" sz="1600" dirty="0"/>
              <a:t>počet usmrcených osob		o	</a:t>
            </a:r>
            <a:r>
              <a:rPr lang="cs-CZ" sz="1600" b="1" dirty="0">
                <a:solidFill>
                  <a:srgbClr val="C00000"/>
                </a:solidFill>
              </a:rPr>
              <a:t>+ 6 osob</a:t>
            </a:r>
            <a:r>
              <a:rPr lang="cs-CZ" sz="1600" dirty="0"/>
              <a:t>		tj. o  </a:t>
            </a:r>
            <a:r>
              <a:rPr lang="cs-CZ" sz="1600" b="1" dirty="0">
                <a:solidFill>
                  <a:srgbClr val="C00000"/>
                </a:solidFill>
              </a:rPr>
              <a:t>+ 46,2%</a:t>
            </a:r>
          </a:p>
          <a:p>
            <a:r>
              <a:rPr lang="cs-CZ" sz="1600" dirty="0"/>
              <a:t>počet nehod			o	</a:t>
            </a:r>
            <a:r>
              <a:rPr lang="cs-CZ" sz="1600" b="1" dirty="0">
                <a:solidFill>
                  <a:srgbClr val="C00000"/>
                </a:solidFill>
              </a:rPr>
              <a:t>+ 49 nehod</a:t>
            </a:r>
            <a:r>
              <a:rPr lang="cs-CZ" sz="1600" dirty="0"/>
              <a:t>	tj. o  </a:t>
            </a:r>
            <a:r>
              <a:rPr lang="cs-CZ" sz="1600" b="1" dirty="0">
                <a:solidFill>
                  <a:srgbClr val="C00000"/>
                </a:solidFill>
              </a:rPr>
              <a:t>+ 1,8%</a:t>
            </a:r>
          </a:p>
        </p:txBody>
      </p:sp>
    </p:spTree>
    <p:extLst>
      <p:ext uri="{BB962C8B-B14F-4D97-AF65-F5344CB8AC3E}">
        <p14:creationId xmlns:p14="http://schemas.microsoft.com/office/powerpoint/2010/main" val="803430917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1483"/>
            <a:ext cx="8229600" cy="757237"/>
          </a:xfrm>
        </p:spPr>
        <p:txBody>
          <a:bodyPr/>
          <a:lstStyle/>
          <a:p>
            <a:pPr algn="ctr">
              <a:defRPr/>
            </a:pPr>
            <a:r>
              <a:rPr lang="cs-CZ" sz="3200" b="1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Rok 2017 – aktuální vývoj nehodovosti</a:t>
            </a:r>
            <a:endParaRPr lang="cs-CZ" sz="3200" dirty="0"/>
          </a:p>
        </p:txBody>
      </p:sp>
      <p:sp>
        <p:nvSpPr>
          <p:cNvPr id="409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24050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7EF69D-DFFE-4196-A27B-860668F77E7C}" type="datetime1">
              <a:rPr lang="cs-CZ" sz="1200" smtClean="0"/>
              <a:t>6.12.2017</a:t>
            </a:fld>
            <a:endParaRPr lang="cs-CZ" sz="1200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763713" y="6210260"/>
            <a:ext cx="4895850" cy="2153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200"/>
              <a:t>Dopravní konference s BESIPem &amp; Fondem zábrany škod 2017               kpt. Bc. Tomáš Horsák</a:t>
            </a:r>
            <a:endParaRPr lang="cs-CZ" sz="120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766146"/>
          </a:xfrm>
        </p:spPr>
        <p:txBody>
          <a:bodyPr/>
          <a:lstStyle/>
          <a:p>
            <a:pPr algn="ctr">
              <a:buFontTx/>
              <a:buNone/>
            </a:pPr>
            <a:endParaRPr lang="cs-CZ" sz="1600" b="1" dirty="0"/>
          </a:p>
          <a:p>
            <a:pPr algn="ctr">
              <a:buFontTx/>
              <a:buNone/>
            </a:pPr>
            <a:r>
              <a:rPr lang="cs-CZ" sz="1600" b="1" dirty="0"/>
              <a:t>Základní  čísla za leden – srpen 2017</a:t>
            </a:r>
          </a:p>
          <a:p>
            <a:pPr algn="ctr">
              <a:buFontTx/>
              <a:buNone/>
            </a:pPr>
            <a:endParaRPr lang="cs-CZ" sz="1600" b="1" dirty="0"/>
          </a:p>
          <a:p>
            <a:pPr>
              <a:buFontTx/>
              <a:buNone/>
            </a:pPr>
            <a:r>
              <a:rPr lang="cs-CZ" sz="1600" b="1" dirty="0"/>
              <a:t>Usmrcené osoby:				Příčina:	</a:t>
            </a:r>
          </a:p>
          <a:p>
            <a:pPr>
              <a:buFontTx/>
              <a:buNone/>
            </a:pPr>
            <a:r>
              <a:rPr lang="cs-CZ" sz="1600" dirty="0"/>
              <a:t>Motocyklista – 5x				Rychlost – 11x</a:t>
            </a:r>
          </a:p>
          <a:p>
            <a:pPr>
              <a:buFontTx/>
              <a:buNone/>
            </a:pPr>
            <a:r>
              <a:rPr lang="cs-CZ" sz="1600" dirty="0"/>
              <a:t>Řidič OA – 4x				Přednost – 6x</a:t>
            </a:r>
          </a:p>
          <a:p>
            <a:pPr>
              <a:buFontTx/>
              <a:buNone/>
            </a:pPr>
            <a:r>
              <a:rPr lang="cs-CZ" sz="1600" dirty="0"/>
              <a:t>Spolujezdec – 4x (z toho 1x na moto)		Předjíždění- 2x</a:t>
            </a:r>
          </a:p>
          <a:p>
            <a:pPr>
              <a:buFontTx/>
              <a:buNone/>
            </a:pPr>
            <a:r>
              <a:rPr lang="cs-CZ" sz="1600" dirty="0"/>
              <a:t>Chodec – 3x</a:t>
            </a:r>
          </a:p>
          <a:p>
            <a:pPr>
              <a:buFontTx/>
              <a:buNone/>
            </a:pPr>
            <a:r>
              <a:rPr lang="cs-CZ" sz="1600" dirty="0"/>
              <a:t>Cyklista – 3x</a:t>
            </a:r>
          </a:p>
          <a:p>
            <a:pPr>
              <a:buFontTx/>
              <a:buNone/>
            </a:pPr>
            <a:endParaRPr lang="cs-CZ" sz="1600" dirty="0"/>
          </a:p>
          <a:p>
            <a:pPr>
              <a:buFontTx/>
              <a:buNone/>
            </a:pPr>
            <a:r>
              <a:rPr lang="cs-CZ" sz="1600" b="1" dirty="0"/>
              <a:t>Místa smrtelných  DN:			Usmrcené osoby dle zavinění:</a:t>
            </a:r>
          </a:p>
          <a:p>
            <a:pPr>
              <a:buFontTx/>
              <a:buNone/>
            </a:pPr>
            <a:r>
              <a:rPr lang="cs-CZ" sz="1600" dirty="0"/>
              <a:t>V obci – 6x				Podezřelý – 9x</a:t>
            </a:r>
          </a:p>
          <a:p>
            <a:pPr>
              <a:buFontTx/>
              <a:buNone/>
            </a:pPr>
            <a:r>
              <a:rPr lang="cs-CZ" sz="1600" dirty="0"/>
              <a:t>Mimo obec – 13x 				Poškozený – 10x</a:t>
            </a:r>
          </a:p>
          <a:p>
            <a:pPr>
              <a:buFontTx/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6221941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1483"/>
            <a:ext cx="8229600" cy="757237"/>
          </a:xfrm>
        </p:spPr>
        <p:txBody>
          <a:bodyPr/>
          <a:lstStyle/>
          <a:p>
            <a:pPr algn="ctr">
              <a:defRPr/>
            </a:pPr>
            <a:r>
              <a:rPr lang="cs-CZ" sz="3200" b="1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Rok 2016 – dopravní nehody</a:t>
            </a:r>
            <a:endParaRPr lang="cs-CZ" sz="3200" dirty="0"/>
          </a:p>
        </p:txBody>
      </p:sp>
      <p:sp>
        <p:nvSpPr>
          <p:cNvPr id="409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24050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C420D3D-56C2-4F81-BF00-C4DC02DFE991}" type="datetime1">
              <a:rPr lang="cs-CZ" sz="1200" smtClean="0"/>
              <a:t>6.12.2017</a:t>
            </a:fld>
            <a:endParaRPr lang="cs-CZ" sz="1200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763713" y="6210260"/>
            <a:ext cx="4895850" cy="2153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200"/>
              <a:t>Dopravní konference s BESIPem &amp; Fondem zábrany škod 2017               kpt. Bc. Tomáš Horsák</a:t>
            </a:r>
            <a:endParaRPr lang="cs-CZ" sz="120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622130"/>
          </a:xfrm>
        </p:spPr>
        <p:txBody>
          <a:bodyPr/>
          <a:lstStyle/>
          <a:p>
            <a:pPr>
              <a:buFontTx/>
              <a:buNone/>
            </a:pPr>
            <a:r>
              <a:rPr lang="cs-CZ" sz="1600" b="1" dirty="0"/>
              <a:t>Základní  čísla</a:t>
            </a:r>
            <a:endParaRPr lang="cs-CZ" sz="1600" dirty="0"/>
          </a:p>
          <a:p>
            <a:r>
              <a:rPr lang="cs-CZ" sz="1600" dirty="0"/>
              <a:t>celkem nehod 				4 044</a:t>
            </a:r>
          </a:p>
          <a:p>
            <a:r>
              <a:rPr lang="cs-CZ" sz="1600" dirty="0"/>
              <a:t>usmrceno osob   			</a:t>
            </a:r>
            <a:r>
              <a:rPr lang="cs-CZ" sz="1600" b="1" dirty="0"/>
              <a:t>27</a:t>
            </a:r>
            <a:r>
              <a:rPr lang="cs-CZ" sz="1600" dirty="0"/>
              <a:t>  </a:t>
            </a:r>
          </a:p>
          <a:p>
            <a:r>
              <a:rPr lang="cs-CZ" sz="1600" dirty="0"/>
              <a:t>těžce  zraněno osob 			190   </a:t>
            </a:r>
          </a:p>
          <a:p>
            <a:r>
              <a:rPr lang="cs-CZ" sz="1600" dirty="0"/>
              <a:t>lehce  zraněno osob			1 327   </a:t>
            </a:r>
          </a:p>
          <a:p>
            <a:r>
              <a:rPr lang="cs-CZ" sz="1600" dirty="0"/>
              <a:t>odhadnutá hmotná škoda  		223 mil. Kč</a:t>
            </a:r>
            <a:r>
              <a:rPr lang="cs-CZ" sz="1600" i="1" dirty="0"/>
              <a:t>	</a:t>
            </a:r>
            <a:endParaRPr lang="cs-CZ" sz="1600" dirty="0"/>
          </a:p>
          <a:p>
            <a:pPr>
              <a:buFontTx/>
              <a:buNone/>
            </a:pPr>
            <a:r>
              <a:rPr lang="cs-CZ" sz="1600" dirty="0"/>
              <a:t> </a:t>
            </a:r>
          </a:p>
          <a:p>
            <a:pPr>
              <a:buFontTx/>
              <a:buNone/>
            </a:pPr>
            <a:r>
              <a:rPr lang="cs-CZ" sz="1600" b="1" dirty="0"/>
              <a:t>Pokles zaznamenáváme v kategorii:</a:t>
            </a:r>
            <a:endParaRPr lang="cs-CZ" sz="1600" dirty="0"/>
          </a:p>
          <a:p>
            <a:r>
              <a:rPr lang="cs-CZ" sz="1600" dirty="0"/>
              <a:t>počet usmrcených osob		o	</a:t>
            </a:r>
            <a:r>
              <a:rPr lang="cs-CZ" sz="1600" b="1" dirty="0">
                <a:solidFill>
                  <a:srgbClr val="00B050"/>
                </a:solidFill>
              </a:rPr>
              <a:t>-</a:t>
            </a:r>
            <a:r>
              <a:rPr lang="cs-CZ" sz="1600" dirty="0"/>
              <a:t> </a:t>
            </a:r>
            <a:r>
              <a:rPr lang="cs-CZ" sz="1600" b="1" dirty="0">
                <a:solidFill>
                  <a:srgbClr val="00B050"/>
                </a:solidFill>
              </a:rPr>
              <a:t>14 osob</a:t>
            </a:r>
            <a:r>
              <a:rPr lang="cs-CZ" sz="1600" dirty="0"/>
              <a:t>		tj. o   </a:t>
            </a:r>
            <a:r>
              <a:rPr lang="cs-CZ" sz="1600" b="1" dirty="0">
                <a:solidFill>
                  <a:srgbClr val="00B050"/>
                </a:solidFill>
              </a:rPr>
              <a:t>- 34,1%</a:t>
            </a:r>
          </a:p>
          <a:p>
            <a:pPr>
              <a:buFontTx/>
              <a:buNone/>
            </a:pPr>
            <a:endParaRPr lang="cs-CZ" sz="1600" b="1" dirty="0"/>
          </a:p>
          <a:p>
            <a:pPr>
              <a:buFontTx/>
              <a:buNone/>
            </a:pPr>
            <a:r>
              <a:rPr lang="cs-CZ" sz="1600" b="1" dirty="0"/>
              <a:t>Nárůst zaznamenáváme v kategorii:</a:t>
            </a:r>
            <a:endParaRPr lang="cs-CZ" sz="1600" dirty="0"/>
          </a:p>
          <a:p>
            <a:r>
              <a:rPr lang="cs-CZ" sz="1600" dirty="0"/>
              <a:t>počet těžce zraněných		o	</a:t>
            </a:r>
            <a:r>
              <a:rPr lang="cs-CZ" sz="1600" b="1" dirty="0">
                <a:solidFill>
                  <a:srgbClr val="C00000"/>
                </a:solidFill>
              </a:rPr>
              <a:t>+ 23 osob</a:t>
            </a:r>
            <a:r>
              <a:rPr lang="cs-CZ" sz="1600" dirty="0"/>
              <a:t>	tj. o  </a:t>
            </a:r>
            <a:r>
              <a:rPr lang="cs-CZ" sz="1600" b="1" dirty="0">
                <a:solidFill>
                  <a:srgbClr val="C00000"/>
                </a:solidFill>
              </a:rPr>
              <a:t>+ 13,7%</a:t>
            </a:r>
          </a:p>
          <a:p>
            <a:r>
              <a:rPr lang="cs-CZ" sz="1600" dirty="0"/>
              <a:t>počet lehce zraněných 		o	</a:t>
            </a:r>
            <a:r>
              <a:rPr lang="cs-CZ" sz="1600" b="1" dirty="0">
                <a:solidFill>
                  <a:srgbClr val="C00000"/>
                </a:solidFill>
              </a:rPr>
              <a:t>+ 21 osob</a:t>
            </a:r>
            <a:r>
              <a:rPr lang="cs-CZ" sz="1600" dirty="0"/>
              <a:t>	tj. o  </a:t>
            </a:r>
            <a:r>
              <a:rPr lang="cs-CZ" sz="1600" b="1" dirty="0">
                <a:solidFill>
                  <a:srgbClr val="C00000"/>
                </a:solidFill>
              </a:rPr>
              <a:t>+ 1,6%</a:t>
            </a:r>
          </a:p>
          <a:p>
            <a:r>
              <a:rPr lang="cs-CZ" sz="1600" dirty="0"/>
              <a:t>počet nehod			o	</a:t>
            </a:r>
            <a:r>
              <a:rPr lang="cs-CZ" sz="1600" b="1" dirty="0">
                <a:solidFill>
                  <a:srgbClr val="C00000"/>
                </a:solidFill>
              </a:rPr>
              <a:t>+ 364 nehod</a:t>
            </a:r>
            <a:r>
              <a:rPr lang="cs-CZ" sz="1600" dirty="0"/>
              <a:t>	tj. o  </a:t>
            </a:r>
            <a:r>
              <a:rPr lang="cs-CZ" sz="1600" b="1" dirty="0">
                <a:solidFill>
                  <a:srgbClr val="C00000"/>
                </a:solidFill>
              </a:rPr>
              <a:t>+ 9,9%</a:t>
            </a:r>
          </a:p>
          <a:p>
            <a:r>
              <a:rPr lang="cs-CZ" sz="1600" dirty="0"/>
              <a:t>odhad hmotné škody		o	</a:t>
            </a:r>
            <a:r>
              <a:rPr lang="cs-CZ" sz="1600" b="1" dirty="0">
                <a:solidFill>
                  <a:srgbClr val="C00000"/>
                </a:solidFill>
              </a:rPr>
              <a:t>+ 30 mil. Kč </a:t>
            </a:r>
            <a:r>
              <a:rPr lang="cs-CZ" sz="1600" dirty="0"/>
              <a:t>	tj. o  </a:t>
            </a:r>
            <a:r>
              <a:rPr lang="cs-CZ" sz="1600" b="1" dirty="0">
                <a:solidFill>
                  <a:srgbClr val="C00000"/>
                </a:solidFill>
              </a:rPr>
              <a:t>+ 15,5%</a:t>
            </a:r>
          </a:p>
        </p:txBody>
      </p:sp>
    </p:spTree>
    <p:extLst>
      <p:ext uri="{BB962C8B-B14F-4D97-AF65-F5344CB8AC3E}">
        <p14:creationId xmlns:p14="http://schemas.microsoft.com/office/powerpoint/2010/main" val="112262535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1483"/>
            <a:ext cx="8229600" cy="757237"/>
          </a:xfrm>
        </p:spPr>
        <p:txBody>
          <a:bodyPr/>
          <a:lstStyle/>
          <a:p>
            <a:pPr algn="ctr">
              <a:defRPr/>
            </a:pPr>
            <a:r>
              <a:rPr lang="cs-CZ" sz="3200" b="1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Rok 2017 – priority PČR v oblasti BESIP</a:t>
            </a:r>
            <a:endParaRPr lang="cs-CZ" sz="3200" dirty="0"/>
          </a:p>
        </p:txBody>
      </p:sp>
      <p:sp>
        <p:nvSpPr>
          <p:cNvPr id="4099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3" y="6324050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AB98B5-F14D-45FD-B2EE-071E87BAD7FC}" type="datetime1">
              <a:rPr lang="cs-CZ" sz="1200" smtClean="0"/>
              <a:t>6.12.2017</a:t>
            </a:fld>
            <a:endParaRPr lang="cs-CZ" sz="1200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1763713" y="6210260"/>
            <a:ext cx="4895850" cy="2153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a-DK" sz="1200"/>
              <a:t>Dopravní konference s BESIPem &amp; Fondem zábrany škod 2017               kpt. Bc. Tomáš Horsák</a:t>
            </a:r>
            <a:endParaRPr lang="cs-CZ" sz="1200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766146"/>
          </a:xfrm>
        </p:spPr>
        <p:txBody>
          <a:bodyPr/>
          <a:lstStyle/>
          <a:p>
            <a:pPr algn="ctr">
              <a:buFontTx/>
              <a:buNone/>
            </a:pPr>
            <a:endParaRPr lang="cs-CZ" sz="1600" b="1" dirty="0"/>
          </a:p>
          <a:p>
            <a:pPr>
              <a:buFontTx/>
              <a:buNone/>
            </a:pPr>
            <a:r>
              <a:rPr lang="cs-CZ" sz="1600" b="1" dirty="0"/>
              <a:t>Prevence:</a:t>
            </a:r>
          </a:p>
          <a:p>
            <a:pPr>
              <a:buFontTx/>
              <a:buChar char="-"/>
            </a:pPr>
            <a:r>
              <a:rPr lang="cs-CZ" sz="1600" dirty="0"/>
              <a:t>Reflexní prvky pro nemotorizované účastníky silničního provozu</a:t>
            </a:r>
          </a:p>
          <a:p>
            <a:pPr>
              <a:buFontTx/>
              <a:buChar char="-"/>
            </a:pPr>
            <a:r>
              <a:rPr lang="cs-CZ" sz="1600" dirty="0"/>
              <a:t>Řídím, piju nealko</a:t>
            </a:r>
          </a:p>
          <a:p>
            <a:pPr>
              <a:buFontTx/>
              <a:buChar char="-"/>
            </a:pPr>
            <a:r>
              <a:rPr lang="cs-CZ" sz="1600" dirty="0"/>
              <a:t>Zebra se za tebe nerozhlédne (dohled na přechodech, přednášky ve školách apod.)</a:t>
            </a:r>
          </a:p>
          <a:p>
            <a:pPr>
              <a:buFontTx/>
              <a:buChar char="-"/>
            </a:pPr>
            <a:r>
              <a:rPr lang="cs-CZ" sz="1600" dirty="0"/>
              <a:t>Reflexní vesty pro spolujezdce ve vozidlech</a:t>
            </a:r>
          </a:p>
          <a:p>
            <a:pPr>
              <a:buFontTx/>
              <a:buChar char="-"/>
            </a:pPr>
            <a:r>
              <a:rPr lang="cs-CZ" sz="1600" dirty="0"/>
              <a:t>Reflexní šle pro motocyklisty</a:t>
            </a:r>
          </a:p>
          <a:p>
            <a:pPr>
              <a:buFontTx/>
              <a:buChar char="-"/>
            </a:pPr>
            <a:endParaRPr lang="cs-CZ" sz="1600" dirty="0"/>
          </a:p>
          <a:p>
            <a:pPr>
              <a:buFontTx/>
              <a:buNone/>
            </a:pPr>
            <a:endParaRPr lang="cs-CZ" sz="1600" b="1" dirty="0"/>
          </a:p>
          <a:p>
            <a:pPr>
              <a:buFontTx/>
              <a:buNone/>
            </a:pPr>
            <a:r>
              <a:rPr lang="cs-CZ" sz="1600" b="1" dirty="0"/>
              <a:t>Represe:</a:t>
            </a:r>
          </a:p>
          <a:p>
            <a:pPr>
              <a:buFontTx/>
              <a:buChar char="-"/>
            </a:pPr>
            <a:r>
              <a:rPr lang="cs-CZ" sz="1600" dirty="0"/>
              <a:t>Alkohol a jiné návykové látky</a:t>
            </a:r>
          </a:p>
          <a:p>
            <a:pPr>
              <a:buFontTx/>
              <a:buChar char="-"/>
            </a:pPr>
            <a:r>
              <a:rPr lang="cs-CZ" sz="1600" dirty="0"/>
              <a:t>Dodržování maximální dovolené rychlosti</a:t>
            </a:r>
          </a:p>
          <a:p>
            <a:pPr>
              <a:buFontTx/>
              <a:buChar char="-"/>
            </a:pPr>
            <a:r>
              <a:rPr lang="cs-CZ" sz="1600" dirty="0"/>
              <a:t>Respektování světelného signalizačního zařízení (jízda na červenou, žel. přejezdy)</a:t>
            </a:r>
          </a:p>
        </p:txBody>
      </p:sp>
    </p:spTree>
    <p:extLst>
      <p:ext uri="{BB962C8B-B14F-4D97-AF65-F5344CB8AC3E}">
        <p14:creationId xmlns:p14="http://schemas.microsoft.com/office/powerpoint/2010/main" val="2581051746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65958-15C8-42E0-86E1-084834949D5C}" type="datetime1">
              <a:rPr lang="cs-CZ" smtClean="0"/>
              <a:t>6.12.2017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/>
          <a:stretch/>
        </p:blipFill>
        <p:spPr>
          <a:xfrm>
            <a:off x="-36513" y="-27384"/>
            <a:ext cx="9180513" cy="6885384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 rotWithShape="1">
          <a:blip r:embed="rId4"/>
          <a:srcRect l="28588" t="65704" r="41785" b="17834"/>
          <a:stretch/>
        </p:blipFill>
        <p:spPr bwMode="auto">
          <a:xfrm>
            <a:off x="-36513" y="4581128"/>
            <a:ext cx="5027930" cy="15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 bwMode="auto">
          <a:xfrm>
            <a:off x="881335" y="2070894"/>
            <a:ext cx="7344816" cy="214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cs-CZ" b="1" kern="0" dirty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8700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datum 1"/>
          <p:cNvSpPr>
            <a:spLocks noGrp="1"/>
          </p:cNvSpPr>
          <p:nvPr>
            <p:ph type="dt" sz="quarter" idx="10"/>
          </p:nvPr>
        </p:nvSpPr>
        <p:spPr>
          <a:xfrm>
            <a:off x="6660232" y="6309320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7A8AD3-C13E-49E7-9157-1CD269A740A1}" type="datetime1">
              <a:rPr lang="cs-CZ" altLang="cs-CZ" sz="1200" smtClean="0"/>
              <a:t>6.12.2017</a:t>
            </a:fld>
            <a:endParaRPr lang="cs-CZ" altLang="cs-CZ" sz="1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68288" y="830263"/>
            <a:ext cx="8609012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-    </a:t>
            </a:r>
            <a:r>
              <a:rPr lang="cs-CZ" b="1" dirty="0"/>
              <a:t>1 230 DN </a:t>
            </a:r>
            <a:r>
              <a:rPr lang="cs-CZ" dirty="0"/>
              <a:t>se zraněním osob (30%)</a:t>
            </a:r>
          </a:p>
          <a:p>
            <a:pPr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b="1" dirty="0"/>
              <a:t>275</a:t>
            </a:r>
            <a:r>
              <a:rPr lang="cs-CZ" dirty="0"/>
              <a:t> </a:t>
            </a:r>
            <a:r>
              <a:rPr lang="cs-CZ" b="1" dirty="0"/>
              <a:t>DN</a:t>
            </a:r>
            <a:r>
              <a:rPr lang="cs-CZ" dirty="0"/>
              <a:t> </a:t>
            </a:r>
            <a:r>
              <a:rPr lang="cs-CZ" u="sng" dirty="0"/>
              <a:t>zaviněných</a:t>
            </a:r>
            <a:r>
              <a:rPr lang="cs-CZ" dirty="0"/>
              <a:t> pod vlivem alkoholu (pokles o 9 DN), kdy u více jak 2/3 DN (67%) byla zjištěna hodnota alkoholu nad 1,5 promile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b="1" dirty="0"/>
              <a:t>9 DN </a:t>
            </a:r>
            <a:r>
              <a:rPr lang="cs-CZ" u="sng" dirty="0"/>
              <a:t>zaviněných</a:t>
            </a:r>
            <a:r>
              <a:rPr lang="cs-CZ" dirty="0"/>
              <a:t> pod vlivem drog (pokles o 3 DN)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nejčastější příčina DN: nesprávný způsob jízdy (1955 DN = 48%)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nejtragičtější příčina DN: nepřiměřená rychlost (12 usmrcených osob = 44%)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výrazný pokles usmrcených osob v kategorie nemotorizovaných účastníků silničního provozu:  chodci </a:t>
            </a:r>
            <a:r>
              <a:rPr lang="cs-CZ" b="1" dirty="0"/>
              <a:t>3</a:t>
            </a:r>
            <a:r>
              <a:rPr lang="cs-CZ" dirty="0"/>
              <a:t> (pokles </a:t>
            </a:r>
            <a:r>
              <a:rPr lang="cs-CZ" b="1" dirty="0"/>
              <a:t>o 12</a:t>
            </a:r>
            <a:r>
              <a:rPr lang="cs-CZ" dirty="0"/>
              <a:t>), cyklisté </a:t>
            </a:r>
            <a:r>
              <a:rPr lang="cs-CZ" b="1" dirty="0"/>
              <a:t>5</a:t>
            </a:r>
            <a:r>
              <a:rPr lang="cs-CZ" dirty="0"/>
              <a:t> (pokles o 2)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r>
              <a:rPr lang="cs-CZ" dirty="0"/>
              <a:t>nejtragičtější měsíc - prosinec (7 usmrcených osob) </a:t>
            </a:r>
          </a:p>
          <a:p>
            <a:pPr>
              <a:defRPr/>
            </a:pPr>
            <a:r>
              <a:rPr lang="cs-CZ" dirty="0"/>
              <a:t>     nejtragičtější den – neděle 16.10. a pátek 9.12. (2 usmrcené osoby)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8313" y="188913"/>
            <a:ext cx="8229600" cy="757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cs-CZ" sz="3200" b="1" kern="1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Rok 2016 – dopravní nehody</a:t>
            </a:r>
            <a:endParaRPr lang="cs-CZ" sz="3200" kern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763688" y="6053108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DAB210-0CC7-44B9-99C2-4CCF16E672C3}" type="datetime1">
              <a:rPr lang="cs-CZ" altLang="cs-CZ" sz="1200" smtClean="0"/>
              <a:t>6.12.2017</a:t>
            </a:fld>
            <a:endParaRPr lang="cs-CZ" altLang="cs-CZ" sz="1200" dirty="0"/>
          </a:p>
        </p:txBody>
      </p:sp>
      <p:sp>
        <p:nvSpPr>
          <p:cNvPr id="2" name="Obdélník 1"/>
          <p:cNvSpPr/>
          <p:nvPr/>
        </p:nvSpPr>
        <p:spPr>
          <a:xfrm>
            <a:off x="254000" y="115888"/>
            <a:ext cx="864076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Usmrcené osoby podle krajů v roce 2016</a:t>
            </a:r>
            <a:endParaRPr lang="cs-CZ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1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097117"/>
            <a:ext cx="496887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cs-CZ" sz="1200"/>
              <a:t>Dopravní konference s BESIPem &amp; Fondem zábrany škod 2017               kpt. Bc. Tomáš Horsák</a:t>
            </a:r>
            <a:endParaRPr lang="cs-CZ" altLang="cs-CZ" sz="1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7749"/>
            <a:ext cx="8483674" cy="52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128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F9C88A-C12E-4804-87C6-71B1227FE052}" type="datetime1">
              <a:rPr lang="cs-CZ" altLang="cs-CZ" sz="1200" smtClean="0"/>
              <a:t>6.12.2017</a:t>
            </a:fld>
            <a:endParaRPr lang="cs-CZ" altLang="cs-CZ" sz="1200"/>
          </a:p>
        </p:txBody>
      </p:sp>
      <p:sp>
        <p:nvSpPr>
          <p:cNvPr id="2" name="Obdélník 1"/>
          <p:cNvSpPr/>
          <p:nvPr/>
        </p:nvSpPr>
        <p:spPr>
          <a:xfrm>
            <a:off x="254000" y="115888"/>
            <a:ext cx="864076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20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Nehody s následky na životě a zdraví podle krajů v roce 2016</a:t>
            </a:r>
            <a:endParaRPr lang="cs-CZ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31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26364" y="6097648"/>
            <a:ext cx="496887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cs-CZ" sz="1200"/>
              <a:t>Dopravní konference s BESIPem &amp; Fondem zábrany škod 2017               kpt. Bc. Tomáš Horsák</a:t>
            </a:r>
            <a:endParaRPr lang="cs-CZ" altLang="cs-CZ" sz="1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7" y="476901"/>
            <a:ext cx="8782687" cy="53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340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9D1844-BC81-4EA3-97E7-018A0C8FE472}" type="datetime1">
              <a:rPr lang="cs-CZ" altLang="cs-CZ" sz="1200" smtClean="0"/>
              <a:t>6.12.2017</a:t>
            </a:fld>
            <a:endParaRPr lang="cs-CZ" altLang="cs-CZ" sz="120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55716"/>
              </p:ext>
            </p:extLst>
          </p:nvPr>
        </p:nvGraphicFramePr>
        <p:xfrm>
          <a:off x="509128" y="908720"/>
          <a:ext cx="7940323" cy="3168651"/>
        </p:xfrm>
        <a:graphic>
          <a:graphicData uri="http://schemas.openxmlformats.org/drawingml/2006/table">
            <a:tbl>
              <a:tblPr/>
              <a:tblGrid>
                <a:gridCol w="175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28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2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28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28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43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28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328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8913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Územní odbory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Porovnání 2016/2015</a:t>
                      </a:r>
                    </a:p>
                  </a:txBody>
                  <a:tcPr marL="9526" marR="9526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1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DN</a:t>
                      </a:r>
                    </a:p>
                  </a:txBody>
                  <a:tcPr marL="9526" marR="9526" marT="9526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Následky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Škoda v tis.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Alkohol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OPL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6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 </a:t>
                      </a:r>
                      <a:r>
                        <a:rPr lang="cs-CZ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(do 24h)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1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Kroměříž 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+ 1 218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1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Uherské Hradiště 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+ 68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cs-CZ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+ 12 099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1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Zlín 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cs-CZ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16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+ 8 147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6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Vsetín 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+ 78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+ 8 516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905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cs-CZ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66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+ 364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+ 29 982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1075"/>
              </p:ext>
            </p:extLst>
          </p:nvPr>
        </p:nvGraphicFramePr>
        <p:xfrm>
          <a:off x="1151731" y="4437112"/>
          <a:ext cx="6840538" cy="863600"/>
        </p:xfrm>
        <a:graphic>
          <a:graphicData uri="http://schemas.openxmlformats.org/drawingml/2006/table">
            <a:tbl>
              <a:tblPr/>
              <a:tblGrid>
                <a:gridCol w="2021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5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5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52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752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24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526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395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Počet DN</a:t>
                      </a:r>
                    </a:p>
                  </a:txBody>
                  <a:tcPr marL="9525" marR="9525" marT="9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Umrtí</a:t>
                      </a: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Těžké</a:t>
                      </a: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Lehké</a:t>
                      </a: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Škoda</a:t>
                      </a: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Alkohol</a:t>
                      </a: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Toxi</a:t>
                      </a:r>
                    </a:p>
                  </a:txBody>
                  <a:tcPr marL="9525" marR="9525" marT="9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7E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641">
                <a:tc>
                  <a:txBody>
                    <a:bodyPr/>
                    <a:lstStyle/>
                    <a:p>
                      <a:pPr marL="1905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+ 10 %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- 34 %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+ 14 %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+ 2 %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+ 16 %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- 3 %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- 44 %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688" y="6121400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11560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+mn-lt"/>
              </a:rPr>
              <a:t>Meziroční porovnání DN absolutně a v %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076F00-849F-4113-8FEC-8831F1AC58F7}" type="datetime1">
              <a:rPr lang="cs-CZ" altLang="cs-CZ" sz="1200" smtClean="0"/>
              <a:t>6.12.2017</a:t>
            </a:fld>
            <a:endParaRPr lang="cs-CZ" altLang="cs-CZ" sz="120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550627"/>
              </p:ext>
            </p:extLst>
          </p:nvPr>
        </p:nvGraphicFramePr>
        <p:xfrm>
          <a:off x="251520" y="188640"/>
          <a:ext cx="8424936" cy="532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688" y="6121400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97B754-CD7C-4ADE-A483-13C93420B433}" type="datetime1">
              <a:rPr lang="cs-CZ" altLang="cs-CZ" sz="1200" smtClean="0"/>
              <a:t>6.12.2017</a:t>
            </a:fld>
            <a:endParaRPr lang="cs-CZ" altLang="cs-CZ" sz="120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506850"/>
              </p:ext>
            </p:extLst>
          </p:nvPr>
        </p:nvGraphicFramePr>
        <p:xfrm>
          <a:off x="251520" y="188640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63688" y="6121604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387875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datum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5BCD5E-8620-4EDB-A27B-E4656D233334}" type="datetime1">
              <a:rPr lang="cs-CZ" altLang="cs-CZ" sz="1200" smtClean="0"/>
              <a:t>6.12.2017</a:t>
            </a:fld>
            <a:endParaRPr lang="cs-CZ" altLang="cs-CZ" sz="120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576676"/>
              </p:ext>
            </p:extLst>
          </p:nvPr>
        </p:nvGraphicFramePr>
        <p:xfrm>
          <a:off x="-108520" y="32089"/>
          <a:ext cx="48245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606464"/>
              </p:ext>
            </p:extLst>
          </p:nvPr>
        </p:nvGraphicFramePr>
        <p:xfrm>
          <a:off x="4211960" y="45263"/>
          <a:ext cx="4860032" cy="450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07504" y="360989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Chodci</a:t>
            </a:r>
            <a:r>
              <a:rPr lang="cs-CZ" dirty="0"/>
              <a:t> – pokles usmrcených chodců o 12 = o 80 % (z 15 na 3), kdy celá ČR měla 	  pokles o 20             </a:t>
            </a:r>
            <a:r>
              <a:rPr lang="cs-CZ" u="sng" dirty="0"/>
              <a:t>Zlínský kraj se 60% podílel na celorepublikovém poklesu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2555776" y="3980359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7504" y="4546037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Celkem usmrceno </a:t>
            </a:r>
            <a:r>
              <a:rPr lang="cs-CZ" dirty="0"/>
              <a:t>– pokles o 14 osob = o 34%, kdy celá ČR měla pokles 	usmrcených osob o 115             </a:t>
            </a:r>
            <a:r>
              <a:rPr lang="cs-CZ" u="sng" dirty="0"/>
              <a:t>Zlínský kraj se na celorepublikovém </a:t>
            </a:r>
            <a:r>
              <a:rPr lang="cs-CZ" dirty="0"/>
              <a:t>	</a:t>
            </a:r>
            <a:r>
              <a:rPr lang="cs-CZ" u="sng" dirty="0"/>
              <a:t>poklesu podílel 12 % a zaznamenal druhý největší pokles usmrcených osob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>
            <a:off x="3700907" y="489969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688" y="6121604"/>
            <a:ext cx="4679950" cy="187325"/>
          </a:xfrm>
        </p:spPr>
        <p:txBody>
          <a:bodyPr/>
          <a:lstStyle/>
          <a:p>
            <a:pPr>
              <a:defRPr/>
            </a:pPr>
            <a:r>
              <a:rPr lang="da-DK"/>
              <a:t>Dopravní konference s BESIPem &amp; Fondem zábrany škod 2017               kpt. Bc. Tomáš Horsák</a:t>
            </a:r>
            <a:endParaRPr lang="cs-CZ" dirty="0"/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B7B6B7"/>
    </a:lt2>
    <a:accent1>
      <a:srgbClr val="3B7EA9"/>
    </a:accent1>
    <a:accent2>
      <a:srgbClr val="3F94D3"/>
    </a:accent2>
    <a:accent3>
      <a:srgbClr val="FFFFFF"/>
    </a:accent3>
    <a:accent4>
      <a:srgbClr val="000000"/>
    </a:accent4>
    <a:accent5>
      <a:srgbClr val="AFC0D1"/>
    </a:accent5>
    <a:accent6>
      <a:srgbClr val="3886BF"/>
    </a:accent6>
    <a:hlink>
      <a:srgbClr val="A8C8EB"/>
    </a:hlink>
    <a:folHlink>
      <a:srgbClr val="368E2B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B7B6B7"/>
    </a:lt2>
    <a:accent1>
      <a:srgbClr val="3B7EA9"/>
    </a:accent1>
    <a:accent2>
      <a:srgbClr val="3F94D3"/>
    </a:accent2>
    <a:accent3>
      <a:srgbClr val="FFFFFF"/>
    </a:accent3>
    <a:accent4>
      <a:srgbClr val="000000"/>
    </a:accent4>
    <a:accent5>
      <a:srgbClr val="AFC0D1"/>
    </a:accent5>
    <a:accent6>
      <a:srgbClr val="3886BF"/>
    </a:accent6>
    <a:hlink>
      <a:srgbClr val="A8C8EB"/>
    </a:hlink>
    <a:folHlink>
      <a:srgbClr val="368E2B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12204</TotalTime>
  <Words>1430</Words>
  <Application>Microsoft Office PowerPoint</Application>
  <PresentationFormat>Předvádění na obrazovce (4:3)</PresentationFormat>
  <Paragraphs>362</Paragraphs>
  <Slides>21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Výchozí návrh</vt:lpstr>
      <vt:lpstr>Prezentace aplikace PowerPoint</vt:lpstr>
      <vt:lpstr>Rok 2016 – dopravní nehody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Rok 2017 – aktuální vývoj nehodovosti</vt:lpstr>
      <vt:lpstr>Rok 2017 – aktuální vývoj nehodovosti</vt:lpstr>
      <vt:lpstr>Rok 2017 – priority PČR v oblasti BESIP</vt:lpstr>
      <vt:lpstr>Prezentace aplikace PowerPoint</vt:lpstr>
    </vt:vector>
  </TitlesOfParts>
  <Company>GOPAS,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Střítezská Alena</cp:lastModifiedBy>
  <cp:revision>1106</cp:revision>
  <cp:lastPrinted>2017-01-16T11:27:57Z</cp:lastPrinted>
  <dcterms:created xsi:type="dcterms:W3CDTF">2008-10-28T13:44:22Z</dcterms:created>
  <dcterms:modified xsi:type="dcterms:W3CDTF">2017-12-06T11:59:20Z</dcterms:modified>
</cp:coreProperties>
</file>