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61" r:id="rId2"/>
  </p:sldMasterIdLst>
  <p:notesMasterIdLst>
    <p:notesMasterId r:id="rId10"/>
  </p:notesMasterIdLst>
  <p:sldIdLst>
    <p:sldId id="262" r:id="rId3"/>
    <p:sldId id="283" r:id="rId4"/>
    <p:sldId id="273" r:id="rId5"/>
    <p:sldId id="274" r:id="rId6"/>
    <p:sldId id="284" r:id="rId7"/>
    <p:sldId id="286" r:id="rId8"/>
    <p:sldId id="285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1F70"/>
    <a:srgbClr val="00284D"/>
    <a:srgbClr val="C3001D"/>
    <a:srgbClr val="DA6CE6"/>
    <a:srgbClr val="623D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Světlý styl 1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457" autoAdjust="0"/>
  </p:normalViewPr>
  <p:slideViewPr>
    <p:cSldViewPr snapToGrid="0">
      <p:cViewPr varScale="1">
        <p:scale>
          <a:sx n="115" d="100"/>
          <a:sy n="115" d="100"/>
        </p:scale>
        <p:origin x="1098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docas\DPO_Kodis\Statistika%20prodej&#367;%20j&#237;zdenek%202016%20-%202018_MP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9628936"/>
        <c:axId val="569633856"/>
      </c:barChart>
      <c:catAx>
        <c:axId val="5696289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69633856"/>
        <c:crosses val="autoZero"/>
        <c:auto val="1"/>
        <c:lblAlgn val="ctr"/>
        <c:lblOffset val="100"/>
        <c:noMultiLvlLbl val="0"/>
      </c:catAx>
      <c:valAx>
        <c:axId val="56963385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69628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7A0EB-A4D9-4D6F-8153-B3DC4EE48CA5}" type="datetimeFigureOut">
              <a:rPr lang="cs-CZ" smtClean="0"/>
              <a:pPr/>
              <a:t>23.08.2021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E3F6D-0398-4111-8853-7698A316C2C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6969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E3F6D-0398-4111-8853-7698A316C2C9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544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E3F6D-0398-4111-8853-7698A316C2C9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033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E3F6D-0398-4111-8853-7698A316C2C9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033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E3F6D-0398-4111-8853-7698A316C2C9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3070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E3F6D-0398-4111-8853-7698A316C2C9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8483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482B8-3A83-49B8-90D7-1919CC29A6F9}" type="datetimeFigureOut">
              <a:rPr lang="cs-CZ" smtClean="0"/>
              <a:pPr/>
              <a:t>23.08.2021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32FC-9365-4B93-9ECC-6BB93199B87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2046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482B8-3A83-49B8-90D7-1919CC29A6F9}" type="datetimeFigureOut">
              <a:rPr lang="cs-CZ" smtClean="0"/>
              <a:pPr/>
              <a:t>23.08.2021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32FC-9365-4B93-9ECC-6BB93199B87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8145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0" y="0"/>
            <a:ext cx="12192000" cy="583131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264716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37543"/>
            <a:ext cx="10515600" cy="554937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985995"/>
            <a:ext cx="10591800" cy="4708792"/>
          </a:xfr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D486DD-CE4B-416D-BEC4-638FBC3E4F0A}" type="datetimeFigureOut">
              <a:rPr lang="cs-CZ" smtClean="0"/>
              <a:pPr/>
              <a:t>23.08.2021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B27BF8-609D-4B33-B936-74DCE5AF6DE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4599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1024128"/>
            <a:ext cx="5157787" cy="4670659"/>
          </a:xfr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1024128"/>
            <a:ext cx="5183188" cy="4670659"/>
          </a:xfr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D486DD-CE4B-416D-BEC4-638FBC3E4F0A}" type="datetimeFigureOut">
              <a:rPr lang="cs-CZ" smtClean="0"/>
              <a:pPr/>
              <a:t>23.08.2021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B27BF8-609D-4B33-B936-74DCE5AF6DE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914400" y="237543"/>
            <a:ext cx="10515600" cy="554937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381672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D486DD-CE4B-416D-BEC4-638FBC3E4F0A}" type="datetimeFigureOut">
              <a:rPr lang="cs-CZ" smtClean="0"/>
              <a:pPr/>
              <a:t>23.08.2021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B27BF8-609D-4B33-B936-74DCE5AF6DE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3291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916313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D486DD-CE4B-416D-BEC4-638FBC3E4F0A}" type="datetimeFigureOut">
              <a:rPr lang="cs-CZ" smtClean="0"/>
              <a:pPr/>
              <a:t>23.08.2021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B27BF8-609D-4B33-B936-74DCE5AF6DE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7539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81F4D-A934-4686-8C54-A9FA906362EE}" type="datetimeFigureOut">
              <a:rPr lang="cs-CZ" smtClean="0"/>
              <a:pPr/>
              <a:t>23.08.2021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794C6-985F-4469-849A-35C9103AA25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2712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81F4D-A934-4686-8C54-A9FA906362EE}" type="datetimeFigureOut">
              <a:rPr lang="cs-CZ" smtClean="0"/>
              <a:pPr/>
              <a:t>23.08.2021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794C6-985F-4469-849A-35C9103AA25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05482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81F4D-A934-4686-8C54-A9FA906362EE}" type="datetimeFigureOut">
              <a:rPr lang="cs-CZ" smtClean="0"/>
              <a:pPr/>
              <a:t>23.08.2021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794C6-985F-4469-849A-35C9103AA25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41498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81F4D-A934-4686-8C54-A9FA906362EE}" type="datetimeFigureOut">
              <a:rPr lang="cs-CZ" smtClean="0"/>
              <a:pPr/>
              <a:t>23.08.2021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794C6-985F-4469-849A-35C9103AA25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9054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482B8-3A83-49B8-90D7-1919CC29A6F9}" type="datetimeFigureOut">
              <a:rPr lang="cs-CZ" smtClean="0"/>
              <a:pPr/>
              <a:t>23.08.2021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32FC-9365-4B93-9ECC-6BB93199B87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02438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81F4D-A934-4686-8C54-A9FA906362EE}" type="datetimeFigureOut">
              <a:rPr lang="cs-CZ" smtClean="0"/>
              <a:pPr/>
              <a:t>23.08.2021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794C6-985F-4469-849A-35C9103AA25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14680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81F4D-A934-4686-8C54-A9FA906362EE}" type="datetimeFigureOut">
              <a:rPr lang="cs-CZ" smtClean="0"/>
              <a:pPr/>
              <a:t>23.08.2021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794C6-985F-4469-849A-35C9103AA25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4633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81F4D-A934-4686-8C54-A9FA906362EE}" type="datetimeFigureOut">
              <a:rPr lang="cs-CZ" smtClean="0"/>
              <a:pPr/>
              <a:t>23.08.2021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794C6-985F-4469-849A-35C9103AA25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38084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81F4D-A934-4686-8C54-A9FA906362EE}" type="datetimeFigureOut">
              <a:rPr lang="cs-CZ" smtClean="0"/>
              <a:pPr/>
              <a:t>23.08.2021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794C6-985F-4469-849A-35C9103AA25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35148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81F4D-A934-4686-8C54-A9FA906362EE}" type="datetimeFigureOut">
              <a:rPr lang="cs-CZ" smtClean="0"/>
              <a:pPr/>
              <a:t>23.08.2021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794C6-985F-4469-849A-35C9103AA25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53056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81F4D-A934-4686-8C54-A9FA906362EE}" type="datetimeFigureOut">
              <a:rPr lang="cs-CZ" smtClean="0"/>
              <a:pPr/>
              <a:t>23.08.2021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794C6-985F-4469-849A-35C9103AA25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94301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81F4D-A934-4686-8C54-A9FA906362EE}" type="datetimeFigureOut">
              <a:rPr lang="cs-CZ" smtClean="0"/>
              <a:pPr/>
              <a:t>23.08.2021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794C6-985F-4469-849A-35C9103AA25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50361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37543"/>
            <a:ext cx="10515600" cy="554937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985995"/>
            <a:ext cx="10591800" cy="4708792"/>
          </a:xfr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D486DD-CE4B-416D-BEC4-638FBC3E4F0A}" type="datetimeFigureOut">
              <a:rPr lang="cs-CZ" smtClean="0"/>
              <a:pPr/>
              <a:t>23.08.2021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B27BF8-609D-4B33-B936-74DCE5AF6DE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4599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482B8-3A83-49B8-90D7-1919CC29A6F9}" type="datetimeFigureOut">
              <a:rPr lang="cs-CZ" smtClean="0"/>
              <a:pPr/>
              <a:t>23.08.2021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32FC-9365-4B93-9ECC-6BB93199B87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7926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482B8-3A83-49B8-90D7-1919CC29A6F9}" type="datetimeFigureOut">
              <a:rPr lang="cs-CZ" smtClean="0"/>
              <a:pPr/>
              <a:t>23.08.2021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32FC-9365-4B93-9ECC-6BB93199B87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6898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482B8-3A83-49B8-90D7-1919CC29A6F9}" type="datetimeFigureOut">
              <a:rPr lang="cs-CZ" smtClean="0"/>
              <a:pPr/>
              <a:t>23.08.2021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32FC-9365-4B93-9ECC-6BB93199B87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2211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482B8-3A83-49B8-90D7-1919CC29A6F9}" type="datetimeFigureOut">
              <a:rPr lang="cs-CZ" smtClean="0"/>
              <a:pPr/>
              <a:t>23.08.2021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32FC-9365-4B93-9ECC-6BB93199B87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8639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482B8-3A83-49B8-90D7-1919CC29A6F9}" type="datetimeFigureOut">
              <a:rPr lang="cs-CZ" smtClean="0"/>
              <a:pPr/>
              <a:t>23.08.2021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32FC-9365-4B93-9ECC-6BB93199B87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4779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482B8-3A83-49B8-90D7-1919CC29A6F9}" type="datetimeFigureOut">
              <a:rPr lang="cs-CZ" smtClean="0"/>
              <a:pPr/>
              <a:t>23.08.2021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32FC-9365-4B93-9ECC-6BB93199B87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1110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482B8-3A83-49B8-90D7-1919CC29A6F9}" type="datetimeFigureOut">
              <a:rPr lang="cs-CZ" smtClean="0"/>
              <a:pPr/>
              <a:t>23.08.2021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32FC-9365-4B93-9ECC-6BB93199B87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9761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482B8-3A83-49B8-90D7-1919CC29A6F9}" type="datetimeFigureOut">
              <a:rPr lang="cs-CZ" smtClean="0"/>
              <a:pPr/>
              <a:t>23.08.2021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D32FC-9365-4B93-9ECC-6BB93199B87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318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6" r:id="rId11"/>
    <p:sldLayoutId id="2147483687" r:id="rId12"/>
    <p:sldLayoutId id="2147483688" r:id="rId13"/>
    <p:sldLayoutId id="2147483655" r:id="rId14"/>
    <p:sldLayoutId id="214748366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81F4D-A934-4686-8C54-A9FA906362EE}" type="datetimeFigureOut">
              <a:rPr lang="cs-CZ" smtClean="0"/>
              <a:pPr/>
              <a:t>23.08.2021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794C6-985F-4469-849A-35C9103AA25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2628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8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393700" y="711199"/>
            <a:ext cx="11252200" cy="850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6200" dirty="0">
              <a:solidFill>
                <a:srgbClr val="00284D"/>
              </a:solidFill>
              <a:latin typeface="Museo"/>
              <a:cs typeface="Museo"/>
            </a:endParaRP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406400" y="4241800"/>
            <a:ext cx="10541000" cy="134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dirty="0">
              <a:solidFill>
                <a:srgbClr val="00284D"/>
              </a:solidFill>
              <a:latin typeface="Museo"/>
              <a:cs typeface="Museo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157" y="1837112"/>
            <a:ext cx="9800243" cy="3233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2717164" y="784833"/>
            <a:ext cx="7524115" cy="7036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576000" indent="-576000" algn="l" defTabSz="914400" rtl="0" eaLnBrk="1" latinLnBrk="0" hangingPunct="1">
              <a:spcBef>
                <a:spcPct val="0"/>
              </a:spcBef>
              <a:buFont typeface="Arial Black" pitchFamily="34" charset="0"/>
              <a:buChar char="█"/>
              <a:defRPr sz="4800" b="1" kern="1200">
                <a:solidFill>
                  <a:srgbClr val="003C6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indent="0" algn="ctr">
              <a:buNone/>
            </a:pPr>
            <a:r>
              <a:rPr lang="cs-CZ" sz="3200" smtClean="0">
                <a:solidFill>
                  <a:srgbClr val="00ADD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Elektronický </a:t>
            </a:r>
            <a:r>
              <a:rPr lang="cs-CZ" sz="3200" smtClean="0">
                <a:solidFill>
                  <a:srgbClr val="00ADD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systém </a:t>
            </a:r>
            <a:r>
              <a:rPr lang="cs-CZ" sz="3200" dirty="0" smtClean="0">
                <a:solidFill>
                  <a:srgbClr val="00ADD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odbavení v MHD Ostrava</a:t>
            </a:r>
            <a:endParaRPr lang="cs-CZ" sz="3200" dirty="0">
              <a:solidFill>
                <a:srgbClr val="00ADD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275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2600" y="469900"/>
            <a:ext cx="11201400" cy="6350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b="1" dirty="0">
                <a:solidFill>
                  <a:srgbClr val="00284D"/>
                </a:solidFill>
                <a:latin typeface="Museo"/>
                <a:cs typeface="Museo"/>
              </a:rPr>
              <a:t>Vývoj projektu – Cesta k </a:t>
            </a:r>
            <a:r>
              <a:rPr lang="en-GB" sz="3600" b="1" dirty="0" err="1">
                <a:solidFill>
                  <a:srgbClr val="00284D"/>
                </a:solidFill>
                <a:latin typeface="Museo"/>
                <a:cs typeface="Museo"/>
              </a:rPr>
              <a:t>elektronickému</a:t>
            </a:r>
            <a:r>
              <a:rPr lang="en-GB" sz="3600" b="1" dirty="0">
                <a:solidFill>
                  <a:srgbClr val="00284D"/>
                </a:solidFill>
                <a:latin typeface="Museo"/>
                <a:cs typeface="Museo"/>
              </a:rPr>
              <a:t> </a:t>
            </a:r>
            <a:r>
              <a:rPr lang="cs-CZ" sz="3600" b="1" dirty="0" smtClean="0">
                <a:solidFill>
                  <a:srgbClr val="00284D"/>
                </a:solidFill>
                <a:latin typeface="Museo"/>
                <a:cs typeface="Museo"/>
              </a:rPr>
              <a:t>a bezpapírovému </a:t>
            </a:r>
            <a:r>
              <a:rPr lang="en-GB" sz="3600" b="1" dirty="0" err="1" smtClean="0">
                <a:solidFill>
                  <a:srgbClr val="00284D"/>
                </a:solidFill>
                <a:latin typeface="Museo"/>
                <a:cs typeface="Museo"/>
              </a:rPr>
              <a:t>jízdnému</a:t>
            </a:r>
            <a:r>
              <a:rPr lang="cs-CZ" sz="3600" b="1" dirty="0" smtClean="0">
                <a:solidFill>
                  <a:srgbClr val="00284D"/>
                </a:solidFill>
                <a:latin typeface="Museo"/>
                <a:cs typeface="Museo"/>
              </a:rPr>
              <a:t> v MHD Ostrava</a:t>
            </a:r>
            <a:endParaRPr lang="cs-CZ" sz="3600" b="1" dirty="0">
              <a:solidFill>
                <a:srgbClr val="00284D"/>
              </a:solidFill>
              <a:latin typeface="Museo"/>
              <a:cs typeface="Museo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82598" y="1295400"/>
            <a:ext cx="5583949" cy="43993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1600" b="1" dirty="0">
                <a:solidFill>
                  <a:srgbClr val="00284D"/>
                </a:solidFill>
                <a:latin typeface="Museo"/>
                <a:cs typeface="Museo"/>
              </a:rPr>
              <a:t>Dopravce</a:t>
            </a:r>
            <a:r>
              <a:rPr lang="cs-CZ" sz="1600" dirty="0">
                <a:solidFill>
                  <a:srgbClr val="00284D"/>
                </a:solidFill>
                <a:latin typeface="Museo"/>
                <a:cs typeface="Museo"/>
              </a:rPr>
              <a:t>: </a:t>
            </a:r>
          </a:p>
          <a:p>
            <a:r>
              <a:rPr lang="cs-CZ" sz="1600" dirty="0">
                <a:solidFill>
                  <a:srgbClr val="00284D"/>
                </a:solidFill>
                <a:latin typeface="Museo"/>
                <a:cs typeface="Museo"/>
              </a:rPr>
              <a:t>Dopravní podnik Ostrava (DPO</a:t>
            </a:r>
            <a:r>
              <a:rPr lang="cs-CZ" sz="1600" dirty="0" smtClean="0">
                <a:solidFill>
                  <a:srgbClr val="00284D"/>
                </a:solidFill>
                <a:latin typeface="Museo"/>
                <a:cs typeface="Museo"/>
              </a:rPr>
              <a:t>)</a:t>
            </a:r>
          </a:p>
          <a:p>
            <a:endParaRPr lang="cs-CZ" sz="1600" dirty="0">
              <a:solidFill>
                <a:srgbClr val="00284D"/>
              </a:solidFill>
              <a:latin typeface="Museo"/>
              <a:cs typeface="Museo"/>
            </a:endParaRPr>
          </a:p>
          <a:p>
            <a:pPr marL="0" indent="0">
              <a:buNone/>
            </a:pPr>
            <a:r>
              <a:rPr lang="cs-CZ" sz="1600" b="1" dirty="0">
                <a:solidFill>
                  <a:srgbClr val="00284D"/>
                </a:solidFill>
                <a:latin typeface="Museo"/>
                <a:cs typeface="Museo"/>
              </a:rPr>
              <a:t>Organizátor</a:t>
            </a:r>
            <a:r>
              <a:rPr lang="cs-CZ" sz="1600" dirty="0">
                <a:solidFill>
                  <a:srgbClr val="00284D"/>
                </a:solidFill>
                <a:latin typeface="Museo"/>
                <a:cs typeface="Museo"/>
              </a:rPr>
              <a:t> krajského integrovaného systému:</a:t>
            </a:r>
          </a:p>
          <a:p>
            <a:r>
              <a:rPr lang="cs-CZ" sz="1600" dirty="0">
                <a:solidFill>
                  <a:srgbClr val="00284D"/>
                </a:solidFill>
                <a:latin typeface="Museo"/>
                <a:cs typeface="Museo"/>
              </a:rPr>
              <a:t>Koordinátor ODIS (KODIS)</a:t>
            </a:r>
          </a:p>
          <a:p>
            <a:endParaRPr lang="cs-CZ" sz="1600" dirty="0">
              <a:solidFill>
                <a:srgbClr val="00284D"/>
              </a:solidFill>
              <a:latin typeface="Museo"/>
              <a:cs typeface="Museo"/>
            </a:endParaRPr>
          </a:p>
          <a:p>
            <a:pPr marL="0" indent="0">
              <a:buNone/>
            </a:pPr>
            <a:r>
              <a:rPr lang="cs-CZ" sz="1600" b="1" dirty="0">
                <a:solidFill>
                  <a:srgbClr val="00284D"/>
                </a:solidFill>
                <a:latin typeface="Museo"/>
                <a:cs typeface="Museo"/>
              </a:rPr>
              <a:t>Možnosti</a:t>
            </a:r>
            <a:r>
              <a:rPr lang="cs-CZ" sz="1600" dirty="0">
                <a:solidFill>
                  <a:srgbClr val="00284D"/>
                </a:solidFill>
                <a:latin typeface="Museo"/>
                <a:cs typeface="Museo"/>
              </a:rPr>
              <a:t> jízdného k </a:t>
            </a:r>
            <a:r>
              <a:rPr lang="cs-CZ" sz="1600" dirty="0" smtClean="0">
                <a:solidFill>
                  <a:srgbClr val="00284D"/>
                </a:solidFill>
                <a:latin typeface="Museo"/>
                <a:cs typeface="Museo"/>
              </a:rPr>
              <a:t>2021: </a:t>
            </a:r>
            <a:endParaRPr lang="cs-CZ" sz="1600" dirty="0">
              <a:solidFill>
                <a:srgbClr val="00284D"/>
              </a:solidFill>
              <a:latin typeface="Museo"/>
              <a:cs typeface="Museo"/>
            </a:endParaRPr>
          </a:p>
          <a:p>
            <a:pPr lvl="1"/>
            <a:r>
              <a:rPr lang="cs-CZ" sz="1400" b="1" dirty="0" smtClean="0">
                <a:solidFill>
                  <a:srgbClr val="00284D"/>
                </a:solidFill>
                <a:latin typeface="Museo"/>
                <a:cs typeface="Museo"/>
              </a:rPr>
              <a:t>ODISka</a:t>
            </a:r>
            <a:r>
              <a:rPr lang="cs-CZ" sz="1400" dirty="0" smtClean="0">
                <a:solidFill>
                  <a:srgbClr val="00284D"/>
                </a:solidFill>
                <a:latin typeface="Museo"/>
                <a:cs typeface="Museo"/>
              </a:rPr>
              <a:t>:</a:t>
            </a:r>
            <a:endParaRPr lang="cs-CZ" sz="1400" dirty="0">
              <a:solidFill>
                <a:srgbClr val="00284D"/>
              </a:solidFill>
              <a:latin typeface="Museo"/>
              <a:cs typeface="Museo"/>
            </a:endParaRPr>
          </a:p>
          <a:p>
            <a:pPr lvl="2"/>
            <a:r>
              <a:rPr lang="cs-CZ" sz="1100" dirty="0" smtClean="0">
                <a:solidFill>
                  <a:srgbClr val="00284D"/>
                </a:solidFill>
                <a:latin typeface="Museo"/>
                <a:cs typeface="Museo"/>
              </a:rPr>
              <a:t>časové jízdenky dlouhodobé (od 24hod po 365denní),</a:t>
            </a:r>
            <a:endParaRPr lang="cs-CZ" sz="1100" dirty="0">
              <a:solidFill>
                <a:srgbClr val="00284D"/>
              </a:solidFill>
              <a:latin typeface="Museo"/>
              <a:cs typeface="Museo"/>
            </a:endParaRPr>
          </a:p>
          <a:p>
            <a:pPr lvl="2"/>
            <a:r>
              <a:rPr lang="cs-CZ" sz="1100" dirty="0">
                <a:solidFill>
                  <a:srgbClr val="00284D"/>
                </a:solidFill>
                <a:latin typeface="Museo"/>
                <a:cs typeface="Museo"/>
              </a:rPr>
              <a:t>j</a:t>
            </a:r>
            <a:r>
              <a:rPr lang="cs-CZ" sz="1100" dirty="0" smtClean="0">
                <a:solidFill>
                  <a:srgbClr val="00284D"/>
                </a:solidFill>
                <a:latin typeface="Museo"/>
                <a:cs typeface="Museo"/>
              </a:rPr>
              <a:t>ednotlivé jízdné z elektronické peněženky </a:t>
            </a:r>
            <a:r>
              <a:rPr lang="cs-CZ" sz="1100" dirty="0">
                <a:solidFill>
                  <a:srgbClr val="00284D"/>
                </a:solidFill>
                <a:latin typeface="Museo"/>
                <a:cs typeface="Museo"/>
              </a:rPr>
              <a:t>(EP</a:t>
            </a:r>
            <a:r>
              <a:rPr lang="cs-CZ" sz="1100" dirty="0" smtClean="0">
                <a:solidFill>
                  <a:srgbClr val="00284D"/>
                </a:solidFill>
                <a:latin typeface="Museo"/>
                <a:cs typeface="Museo"/>
              </a:rPr>
              <a:t>).</a:t>
            </a:r>
          </a:p>
          <a:p>
            <a:pPr lvl="1"/>
            <a:r>
              <a:rPr lang="cs-CZ" sz="1400" b="1" dirty="0" smtClean="0">
                <a:solidFill>
                  <a:srgbClr val="00284D"/>
                </a:solidFill>
                <a:latin typeface="Museo"/>
                <a:cs typeface="Museo"/>
              </a:rPr>
              <a:t>Bezkontaktní platební karta (BPK)</a:t>
            </a:r>
            <a:r>
              <a:rPr lang="cs-CZ" sz="1400" dirty="0" smtClean="0">
                <a:solidFill>
                  <a:srgbClr val="00284D"/>
                </a:solidFill>
                <a:latin typeface="Museo"/>
                <a:cs typeface="Museo"/>
              </a:rPr>
              <a:t>:</a:t>
            </a:r>
          </a:p>
          <a:p>
            <a:pPr lvl="2"/>
            <a:r>
              <a:rPr lang="cs-CZ" sz="1000" dirty="0">
                <a:solidFill>
                  <a:srgbClr val="00284D"/>
                </a:solidFill>
                <a:latin typeface="Museo"/>
                <a:cs typeface="Museo"/>
              </a:rPr>
              <a:t>č</a:t>
            </a:r>
            <a:r>
              <a:rPr lang="cs-CZ" sz="1000" dirty="0" smtClean="0">
                <a:solidFill>
                  <a:srgbClr val="00284D"/>
                </a:solidFill>
                <a:latin typeface="Museo"/>
                <a:cs typeface="Museo"/>
              </a:rPr>
              <a:t>asové jízdenky dlouhodobé,</a:t>
            </a:r>
          </a:p>
          <a:p>
            <a:pPr lvl="2"/>
            <a:r>
              <a:rPr lang="cs-CZ" sz="1000" dirty="0">
                <a:solidFill>
                  <a:srgbClr val="00284D"/>
                </a:solidFill>
                <a:latin typeface="Museo"/>
                <a:cs typeface="Museo"/>
              </a:rPr>
              <a:t>j</a:t>
            </a:r>
            <a:r>
              <a:rPr lang="cs-CZ" sz="1000" dirty="0" smtClean="0">
                <a:solidFill>
                  <a:srgbClr val="00284D"/>
                </a:solidFill>
                <a:latin typeface="Museo"/>
                <a:cs typeface="Museo"/>
              </a:rPr>
              <a:t>ednotlivé jízdné, vč. dokupovaného.</a:t>
            </a:r>
          </a:p>
          <a:p>
            <a:pPr lvl="1"/>
            <a:r>
              <a:rPr lang="cs-CZ" sz="1400" b="1" dirty="0" err="1" smtClean="0">
                <a:solidFill>
                  <a:srgbClr val="00284D"/>
                </a:solidFill>
                <a:latin typeface="Museo"/>
                <a:cs typeface="Museo"/>
              </a:rPr>
              <a:t>KREDITní</a:t>
            </a:r>
            <a:r>
              <a:rPr lang="cs-CZ" sz="1400" b="1" dirty="0" smtClean="0">
                <a:solidFill>
                  <a:srgbClr val="00284D"/>
                </a:solidFill>
                <a:latin typeface="Museo"/>
                <a:cs typeface="Museo"/>
              </a:rPr>
              <a:t> jízdenky</a:t>
            </a:r>
            <a:r>
              <a:rPr lang="cs-CZ" sz="1400" dirty="0" smtClean="0">
                <a:solidFill>
                  <a:srgbClr val="00284D"/>
                </a:solidFill>
                <a:latin typeface="Museo"/>
                <a:cs typeface="Museo"/>
              </a:rPr>
              <a:t> na prodejnách DPO, v automatech, u externích prodejců</a:t>
            </a:r>
          </a:p>
          <a:p>
            <a:pPr lvl="1"/>
            <a:r>
              <a:rPr lang="cs-CZ" sz="1400" b="1" dirty="0">
                <a:solidFill>
                  <a:srgbClr val="00284D"/>
                </a:solidFill>
                <a:latin typeface="Museo"/>
                <a:cs typeface="Museo"/>
              </a:rPr>
              <a:t>SMS</a:t>
            </a:r>
            <a:r>
              <a:rPr lang="cs-CZ" sz="1400" dirty="0">
                <a:solidFill>
                  <a:srgbClr val="00284D"/>
                </a:solidFill>
                <a:latin typeface="Museo"/>
                <a:cs typeface="Museo"/>
              </a:rPr>
              <a:t> jízdenky (platí pouze ve spojích DPO)</a:t>
            </a:r>
          </a:p>
          <a:p>
            <a:pPr lvl="1"/>
            <a:r>
              <a:rPr lang="cs-CZ" sz="1400" b="1" dirty="0">
                <a:solidFill>
                  <a:srgbClr val="00284D"/>
                </a:solidFill>
                <a:latin typeface="Museo"/>
                <a:cs typeface="Museo"/>
              </a:rPr>
              <a:t>Aplikace </a:t>
            </a:r>
            <a:r>
              <a:rPr lang="cs-CZ" sz="1400" b="1" dirty="0" err="1">
                <a:solidFill>
                  <a:srgbClr val="00284D"/>
                </a:solidFill>
                <a:latin typeface="Museo"/>
                <a:cs typeface="Museo"/>
              </a:rPr>
              <a:t>MojeDPO</a:t>
            </a:r>
            <a:r>
              <a:rPr lang="cs-CZ" sz="1400" b="1" dirty="0">
                <a:solidFill>
                  <a:srgbClr val="00284D"/>
                </a:solidFill>
                <a:latin typeface="Museo"/>
                <a:cs typeface="Museo"/>
              </a:rPr>
              <a:t> </a:t>
            </a:r>
            <a:r>
              <a:rPr lang="cs-CZ" sz="1400" dirty="0">
                <a:solidFill>
                  <a:srgbClr val="00284D"/>
                </a:solidFill>
                <a:latin typeface="Museo"/>
                <a:cs typeface="Museo"/>
              </a:rPr>
              <a:t>(platí pouze ve spojích DPO</a:t>
            </a:r>
            <a:r>
              <a:rPr lang="cs-CZ" sz="1400" dirty="0" smtClean="0">
                <a:solidFill>
                  <a:srgbClr val="00284D"/>
                </a:solidFill>
                <a:latin typeface="Museo"/>
                <a:cs typeface="Museo"/>
              </a:rPr>
              <a:t>)</a:t>
            </a:r>
          </a:p>
          <a:p>
            <a:pPr lvl="1"/>
            <a:r>
              <a:rPr lang="cs-CZ" sz="1400" b="1" dirty="0">
                <a:solidFill>
                  <a:srgbClr val="00284D"/>
                </a:solidFill>
                <a:latin typeface="Museo"/>
                <a:cs typeface="Museo"/>
              </a:rPr>
              <a:t>Aplikace </a:t>
            </a:r>
            <a:r>
              <a:rPr lang="cs-CZ" sz="1400" b="1" dirty="0" err="1" smtClean="0">
                <a:solidFill>
                  <a:srgbClr val="00284D"/>
                </a:solidFill>
                <a:latin typeface="Museo"/>
                <a:cs typeface="Museo"/>
              </a:rPr>
              <a:t>ODISapka</a:t>
            </a:r>
            <a:endParaRPr lang="cs-CZ" sz="1400" dirty="0" smtClean="0">
              <a:solidFill>
                <a:srgbClr val="00284D"/>
              </a:solidFill>
              <a:latin typeface="Museo"/>
              <a:cs typeface="Museo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63BC49F-A85D-492C-A647-A097509244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847652"/>
              </p:ext>
            </p:extLst>
          </p:nvPr>
        </p:nvGraphicFramePr>
        <p:xfrm>
          <a:off x="6293648" y="1522182"/>
          <a:ext cx="5706763" cy="4602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1081">
                  <a:extLst>
                    <a:ext uri="{9D8B030D-6E8A-4147-A177-3AD203B41FA5}">
                      <a16:colId xmlns:a16="http://schemas.microsoft.com/office/drawing/2014/main" val="1370236613"/>
                    </a:ext>
                  </a:extLst>
                </a:gridCol>
                <a:gridCol w="4535682">
                  <a:extLst>
                    <a:ext uri="{9D8B030D-6E8A-4147-A177-3AD203B41FA5}">
                      <a16:colId xmlns:a16="http://schemas.microsoft.com/office/drawing/2014/main" val="1185996828"/>
                    </a:ext>
                  </a:extLst>
                </a:gridCol>
              </a:tblGrid>
              <a:tr h="92176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400" b="1" kern="1200" noProof="0" dirty="0" smtClean="0">
                          <a:solidFill>
                            <a:srgbClr val="00284D"/>
                          </a:solidFill>
                          <a:latin typeface="Museo"/>
                          <a:ea typeface="+mn-ea"/>
                          <a:cs typeface="+mn-cs"/>
                        </a:rPr>
                        <a:t>02-2009</a:t>
                      </a:r>
                    </a:p>
                    <a:p>
                      <a:pPr marL="0" algn="l" defTabSz="914400" rtl="0" eaLnBrk="1" latinLnBrk="0" hangingPunct="1"/>
                      <a:r>
                        <a:rPr lang="cs-CZ" sz="1400" b="1" kern="1200" noProof="0" dirty="0" smtClean="0">
                          <a:solidFill>
                            <a:srgbClr val="00284D"/>
                          </a:solidFill>
                          <a:latin typeface="Museo"/>
                          <a:ea typeface="+mn-ea"/>
                          <a:cs typeface="+mn-cs"/>
                        </a:rPr>
                        <a:t>02-2011</a:t>
                      </a:r>
                      <a:endParaRPr lang="cs-CZ" sz="1400" b="1" kern="1200" noProof="0" dirty="0">
                        <a:solidFill>
                          <a:srgbClr val="00284D"/>
                        </a:solidFill>
                        <a:latin typeface="Museo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kern="1200" dirty="0" smtClean="0">
                          <a:solidFill>
                            <a:srgbClr val="00284D"/>
                          </a:solidFill>
                          <a:latin typeface="Museo"/>
                          <a:ea typeface="+mn-ea"/>
                          <a:cs typeface="+mn-cs"/>
                        </a:rPr>
                        <a:t>SMS jízdenka</a:t>
                      </a:r>
                      <a:endParaRPr lang="cs-CZ" sz="1400" kern="1200" noProof="0" dirty="0" smtClean="0">
                        <a:solidFill>
                          <a:srgbClr val="00284D"/>
                        </a:solidFill>
                        <a:latin typeface="Museo"/>
                        <a:ea typeface="+mn-ea"/>
                        <a:cs typeface="+mn-cs"/>
                      </a:endParaRPr>
                    </a:p>
                    <a:p>
                      <a:r>
                        <a:rPr lang="cs-CZ" sz="1400" kern="1200" noProof="0" dirty="0" err="1" smtClean="0">
                          <a:solidFill>
                            <a:srgbClr val="00284D"/>
                          </a:solidFill>
                          <a:latin typeface="Museo"/>
                          <a:ea typeface="+mn-ea"/>
                        </a:rPr>
                        <a:t>ODISka</a:t>
                      </a:r>
                      <a:r>
                        <a:rPr lang="cs-CZ" sz="1400" kern="1200" noProof="0" dirty="0" smtClean="0">
                          <a:solidFill>
                            <a:srgbClr val="00284D"/>
                          </a:solidFill>
                          <a:latin typeface="Museo"/>
                          <a:ea typeface="+mn-ea"/>
                        </a:rPr>
                        <a:t> pro dlouhodobé jízdné</a:t>
                      </a:r>
                    </a:p>
                    <a:p>
                      <a:r>
                        <a:rPr lang="cs-CZ" sz="1400" kern="1200" noProof="0" dirty="0" smtClean="0">
                          <a:solidFill>
                            <a:srgbClr val="00284D"/>
                          </a:solidFill>
                          <a:latin typeface="Museo"/>
                          <a:ea typeface="+mn-ea"/>
                        </a:rPr>
                        <a:t>Spuštěn</a:t>
                      </a:r>
                      <a:r>
                        <a:rPr lang="cs-CZ" sz="1400" kern="1200" baseline="0" noProof="0" dirty="0" smtClean="0">
                          <a:solidFill>
                            <a:srgbClr val="00284D"/>
                          </a:solidFill>
                          <a:latin typeface="Museo"/>
                          <a:ea typeface="+mn-ea"/>
                        </a:rPr>
                        <a:t> e-</a:t>
                      </a:r>
                      <a:r>
                        <a:rPr lang="cs-CZ" sz="1400" kern="1200" baseline="0" noProof="0" dirty="0" err="1" smtClean="0">
                          <a:solidFill>
                            <a:srgbClr val="00284D"/>
                          </a:solidFill>
                          <a:latin typeface="Museo"/>
                          <a:ea typeface="+mn-ea"/>
                        </a:rPr>
                        <a:t>shop</a:t>
                      </a:r>
                      <a:r>
                        <a:rPr lang="cs-CZ" sz="1400" kern="1200" baseline="0" noProof="0" dirty="0" smtClean="0">
                          <a:solidFill>
                            <a:srgbClr val="00284D"/>
                          </a:solidFill>
                          <a:latin typeface="Museo"/>
                          <a:ea typeface="+mn-ea"/>
                        </a:rPr>
                        <a:t> pro nákup dlouhodobého jízdného a objednání </a:t>
                      </a:r>
                      <a:r>
                        <a:rPr lang="cs-CZ" sz="1400" kern="1200" baseline="0" noProof="0" dirty="0" err="1" smtClean="0">
                          <a:solidFill>
                            <a:srgbClr val="00284D"/>
                          </a:solidFill>
                          <a:latin typeface="Museo"/>
                          <a:ea typeface="+mn-ea"/>
                        </a:rPr>
                        <a:t>ODISek</a:t>
                      </a:r>
                      <a:endParaRPr lang="cs-CZ" sz="1400" kern="1200" noProof="0" dirty="0">
                        <a:solidFill>
                          <a:srgbClr val="00284D"/>
                        </a:solidFill>
                        <a:latin typeface="Museo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3321717"/>
                  </a:ext>
                </a:extLst>
              </a:tr>
              <a:tr h="1181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400" b="1" kern="1200" noProof="0" dirty="0" smtClean="0">
                          <a:solidFill>
                            <a:srgbClr val="00284D"/>
                          </a:solidFill>
                          <a:latin typeface="Museo"/>
                          <a:ea typeface="+mn-ea"/>
                          <a:cs typeface="+mn-cs"/>
                        </a:rPr>
                        <a:t>11-2015</a:t>
                      </a:r>
                      <a:endParaRPr lang="cs-CZ" sz="1400" b="1" kern="1200" noProof="0" dirty="0">
                        <a:solidFill>
                          <a:srgbClr val="00284D"/>
                        </a:solidFill>
                        <a:latin typeface="Museo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kern="1200" noProof="0" dirty="0" smtClean="0">
                          <a:solidFill>
                            <a:srgbClr val="00284D"/>
                          </a:solidFill>
                          <a:latin typeface="Museo"/>
                          <a:ea typeface="+mn-ea"/>
                        </a:rPr>
                        <a:t>Elektronická peněženka (EP) na </a:t>
                      </a:r>
                      <a:r>
                        <a:rPr lang="cs-CZ" sz="1400" kern="1200" noProof="0" dirty="0" err="1" smtClean="0">
                          <a:solidFill>
                            <a:srgbClr val="00284D"/>
                          </a:solidFill>
                          <a:latin typeface="Museo"/>
                          <a:ea typeface="+mn-ea"/>
                        </a:rPr>
                        <a:t>ODISce</a:t>
                      </a:r>
                      <a:endParaRPr lang="cs-CZ" sz="1400" kern="1200" noProof="0" dirty="0">
                        <a:solidFill>
                          <a:srgbClr val="00284D"/>
                        </a:solidFill>
                        <a:latin typeface="Museo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386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b="1" kern="1200" noProof="0" dirty="0" smtClean="0">
                          <a:solidFill>
                            <a:srgbClr val="00284D"/>
                          </a:solidFill>
                          <a:latin typeface="Museo"/>
                          <a:ea typeface="+mn-ea"/>
                        </a:rPr>
                        <a:t>03-2016</a:t>
                      </a:r>
                      <a:endParaRPr lang="cs-CZ" sz="1400" b="1" kern="1200" noProof="0" dirty="0">
                        <a:solidFill>
                          <a:srgbClr val="00284D"/>
                        </a:solidFill>
                        <a:latin typeface="Museo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kern="1200" noProof="0" dirty="0" smtClean="0">
                          <a:solidFill>
                            <a:srgbClr val="00284D"/>
                          </a:solidFill>
                          <a:latin typeface="Museo"/>
                          <a:ea typeface="+mn-ea"/>
                        </a:rPr>
                        <a:t>Dlouhodobé jízdné pouze na </a:t>
                      </a:r>
                      <a:r>
                        <a:rPr lang="cs-CZ" sz="1400" kern="1200" noProof="0" dirty="0" err="1" smtClean="0">
                          <a:solidFill>
                            <a:srgbClr val="00284D"/>
                          </a:solidFill>
                          <a:latin typeface="Museo"/>
                          <a:ea typeface="+mn-ea"/>
                        </a:rPr>
                        <a:t>ODISce</a:t>
                      </a:r>
                      <a:r>
                        <a:rPr lang="cs-CZ" sz="1400" kern="1200" noProof="0" dirty="0" smtClean="0">
                          <a:solidFill>
                            <a:srgbClr val="00284D"/>
                          </a:solidFill>
                          <a:latin typeface="Museo"/>
                          <a:ea typeface="+mn-ea"/>
                        </a:rPr>
                        <a:t/>
                      </a:r>
                      <a:br>
                        <a:rPr lang="cs-CZ" sz="1400" kern="1200" noProof="0" dirty="0" smtClean="0">
                          <a:solidFill>
                            <a:srgbClr val="00284D"/>
                          </a:solidFill>
                          <a:latin typeface="Museo"/>
                          <a:ea typeface="+mn-ea"/>
                        </a:rPr>
                      </a:br>
                      <a:r>
                        <a:rPr lang="cs-CZ" sz="1400" kern="1200" noProof="0" dirty="0" smtClean="0">
                          <a:solidFill>
                            <a:srgbClr val="00284D"/>
                          </a:solidFill>
                          <a:latin typeface="Museo"/>
                          <a:ea typeface="+mn-ea"/>
                        </a:rPr>
                        <a:t>(konec papírových dlouhodobých jízdenek)</a:t>
                      </a:r>
                      <a:endParaRPr lang="cs-CZ" sz="1400" kern="1200" noProof="0" dirty="0">
                        <a:solidFill>
                          <a:srgbClr val="00284D"/>
                        </a:solidFill>
                        <a:latin typeface="Museo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820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b="1" kern="1200" noProof="0" dirty="0" smtClean="0">
                          <a:solidFill>
                            <a:srgbClr val="00284D"/>
                          </a:solidFill>
                          <a:latin typeface="Museo"/>
                          <a:ea typeface="+mn-ea"/>
                        </a:rPr>
                        <a:t>07-2016</a:t>
                      </a:r>
                    </a:p>
                    <a:p>
                      <a:endParaRPr lang="cs-CZ" sz="1400" kern="1200" noProof="0" dirty="0" smtClean="0">
                        <a:solidFill>
                          <a:srgbClr val="00284D"/>
                        </a:solidFill>
                        <a:latin typeface="Museo"/>
                        <a:ea typeface="+mn-ea"/>
                      </a:endParaRPr>
                    </a:p>
                    <a:p>
                      <a:endParaRPr lang="cs-CZ" sz="1400" b="1" kern="1200" noProof="0" dirty="0" smtClean="0">
                        <a:solidFill>
                          <a:srgbClr val="00284D"/>
                        </a:solidFill>
                        <a:latin typeface="Museo"/>
                        <a:ea typeface="+mn-ea"/>
                      </a:endParaRPr>
                    </a:p>
                    <a:p>
                      <a:r>
                        <a:rPr lang="cs-CZ" sz="1400" b="1" kern="1200" noProof="0" dirty="0" smtClean="0">
                          <a:solidFill>
                            <a:srgbClr val="00284D"/>
                          </a:solidFill>
                          <a:latin typeface="Museo"/>
                          <a:ea typeface="+mn-ea"/>
                        </a:rPr>
                        <a:t>03-2017</a:t>
                      </a:r>
                      <a:endParaRPr lang="cs-CZ" sz="1400" b="1" kern="1200" noProof="0" dirty="0">
                        <a:solidFill>
                          <a:srgbClr val="00284D"/>
                        </a:solidFill>
                        <a:latin typeface="Museo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kern="1200" noProof="0" dirty="0" smtClean="0">
                          <a:solidFill>
                            <a:srgbClr val="00284D"/>
                          </a:solidFill>
                          <a:latin typeface="Museo"/>
                          <a:ea typeface="+mn-ea"/>
                        </a:rPr>
                        <a:t>Jednotlivé elektronické jízdné pro bankovní karty </a:t>
                      </a:r>
                    </a:p>
                    <a:p>
                      <a:r>
                        <a:rPr lang="cs-CZ" sz="1400" kern="1200" noProof="0" dirty="0" smtClean="0">
                          <a:solidFill>
                            <a:srgbClr val="00284D"/>
                          </a:solidFill>
                          <a:latin typeface="Museo"/>
                          <a:ea typeface="+mn-ea"/>
                        </a:rPr>
                        <a:t>(</a:t>
                      </a:r>
                      <a:r>
                        <a:rPr lang="cs-CZ" sz="1400" kern="1200" noProof="0" dirty="0" err="1" smtClean="0">
                          <a:solidFill>
                            <a:srgbClr val="00284D"/>
                          </a:solidFill>
                          <a:latin typeface="Museo"/>
                          <a:ea typeface="+mn-ea"/>
                        </a:rPr>
                        <a:t>Check</a:t>
                      </a:r>
                      <a:r>
                        <a:rPr lang="cs-CZ" sz="1400" kern="1200" noProof="0" dirty="0" smtClean="0">
                          <a:solidFill>
                            <a:srgbClr val="00284D"/>
                          </a:solidFill>
                          <a:latin typeface="Museo"/>
                          <a:ea typeface="+mn-ea"/>
                        </a:rPr>
                        <a:t>-in/</a:t>
                      </a:r>
                      <a:r>
                        <a:rPr lang="cs-CZ" sz="1400" kern="1200" noProof="0" dirty="0" err="1" smtClean="0">
                          <a:solidFill>
                            <a:srgbClr val="00284D"/>
                          </a:solidFill>
                          <a:latin typeface="Museo"/>
                          <a:ea typeface="+mn-ea"/>
                        </a:rPr>
                        <a:t>Check-out</a:t>
                      </a:r>
                      <a:r>
                        <a:rPr lang="cs-CZ" sz="1400" kern="1200" noProof="0" dirty="0" smtClean="0">
                          <a:solidFill>
                            <a:srgbClr val="00284D"/>
                          </a:solidFill>
                          <a:latin typeface="Museo"/>
                          <a:ea typeface="+mn-ea"/>
                        </a:rPr>
                        <a:t> s výpočtem nejlepší ceny pro cestujícího a denní </a:t>
                      </a:r>
                      <a:r>
                        <a:rPr lang="cs-CZ" sz="1400" kern="1200" noProof="0" dirty="0" err="1" smtClean="0">
                          <a:solidFill>
                            <a:srgbClr val="00284D"/>
                          </a:solidFill>
                          <a:latin typeface="Museo"/>
                          <a:ea typeface="+mn-ea"/>
                        </a:rPr>
                        <a:t>zastropování</a:t>
                      </a:r>
                      <a:r>
                        <a:rPr lang="cs-CZ" sz="1400" kern="1200" noProof="0" dirty="0" smtClean="0">
                          <a:solidFill>
                            <a:srgbClr val="00284D"/>
                          </a:solidFill>
                          <a:latin typeface="Museo"/>
                          <a:ea typeface="+mn-ea"/>
                        </a:rPr>
                        <a:t> jízdného)</a:t>
                      </a:r>
                    </a:p>
                    <a:p>
                      <a:r>
                        <a:rPr lang="cs-CZ" sz="1400" kern="1200" noProof="0" dirty="0" smtClean="0">
                          <a:solidFill>
                            <a:srgbClr val="00284D"/>
                          </a:solidFill>
                          <a:latin typeface="Museo"/>
                          <a:ea typeface="+mn-ea"/>
                        </a:rPr>
                        <a:t>Zrušen doplňkový prodej papírových jízdenek u řidiče</a:t>
                      </a:r>
                      <a:endParaRPr lang="cs-CZ" sz="1400" kern="1200" noProof="0" dirty="0">
                        <a:solidFill>
                          <a:srgbClr val="00284D"/>
                        </a:solidFill>
                        <a:latin typeface="Museo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8057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b="1" kern="1200" noProof="0" dirty="0" smtClean="0">
                          <a:solidFill>
                            <a:srgbClr val="00284D"/>
                          </a:solidFill>
                          <a:latin typeface="Museo"/>
                          <a:ea typeface="+mn-ea"/>
                        </a:rPr>
                        <a:t>02-2018</a:t>
                      </a:r>
                    </a:p>
                    <a:p>
                      <a:endParaRPr lang="cs-CZ" sz="1400" b="1" kern="1200" noProof="0" dirty="0" smtClean="0">
                        <a:solidFill>
                          <a:srgbClr val="00284D"/>
                        </a:solidFill>
                        <a:latin typeface="Museo"/>
                        <a:ea typeface="+mn-ea"/>
                      </a:endParaRPr>
                    </a:p>
                    <a:p>
                      <a:r>
                        <a:rPr lang="cs-CZ" sz="1400" b="1" kern="1200" noProof="0" dirty="0" smtClean="0">
                          <a:solidFill>
                            <a:srgbClr val="00284D"/>
                          </a:solidFill>
                          <a:latin typeface="Museo"/>
                          <a:ea typeface="+mn-ea"/>
                        </a:rPr>
                        <a:t>03-2019</a:t>
                      </a:r>
                      <a:endParaRPr lang="cs-CZ" sz="1400" b="1" kern="1200" noProof="0" dirty="0">
                        <a:solidFill>
                          <a:srgbClr val="00284D"/>
                        </a:solidFill>
                        <a:latin typeface="Museo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kern="1200" noProof="0" dirty="0" smtClean="0">
                          <a:solidFill>
                            <a:srgbClr val="00284D"/>
                          </a:solidFill>
                          <a:latin typeface="Museo"/>
                          <a:ea typeface="+mn-ea"/>
                        </a:rPr>
                        <a:t>Dlouhodobé jízdné k bankovním kartám </a:t>
                      </a:r>
                    </a:p>
                    <a:p>
                      <a:r>
                        <a:rPr lang="cs-CZ" sz="1400" kern="1200" noProof="0" dirty="0" smtClean="0">
                          <a:solidFill>
                            <a:srgbClr val="00284D"/>
                          </a:solidFill>
                          <a:latin typeface="Museo"/>
                          <a:ea typeface="+mn-ea"/>
                        </a:rPr>
                        <a:t>Dokupované jízdné k bankovním kartám</a:t>
                      </a:r>
                    </a:p>
                    <a:p>
                      <a:r>
                        <a:rPr lang="cs-CZ" sz="1400" kern="1200" noProof="0" dirty="0" smtClean="0">
                          <a:solidFill>
                            <a:srgbClr val="00284D"/>
                          </a:solidFill>
                          <a:latin typeface="Museo"/>
                          <a:ea typeface="+mn-ea"/>
                        </a:rPr>
                        <a:t>Prodej</a:t>
                      </a:r>
                      <a:r>
                        <a:rPr lang="cs-CZ" sz="1400" kern="1200" baseline="0" noProof="0" dirty="0" smtClean="0">
                          <a:solidFill>
                            <a:srgbClr val="00284D"/>
                          </a:solidFill>
                          <a:latin typeface="Museo"/>
                          <a:ea typeface="+mn-ea"/>
                        </a:rPr>
                        <a:t> jízdenek prostřednictvím aplikace MojeDPO</a:t>
                      </a:r>
                    </a:p>
                    <a:p>
                      <a:r>
                        <a:rPr lang="cs-CZ" sz="1400" kern="1200" baseline="0" noProof="0" dirty="0" smtClean="0">
                          <a:solidFill>
                            <a:srgbClr val="00284D"/>
                          </a:solidFill>
                          <a:latin typeface="Museo"/>
                          <a:ea typeface="+mn-ea"/>
                        </a:rPr>
                        <a:t>Registrace virtuálních bankovních karet</a:t>
                      </a:r>
                      <a:endParaRPr lang="cs-CZ" sz="1400" kern="1200" noProof="0" dirty="0">
                        <a:solidFill>
                          <a:srgbClr val="00284D"/>
                        </a:solidFill>
                        <a:latin typeface="Museo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8729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b="1" kern="1200" noProof="0" dirty="0" smtClean="0">
                          <a:solidFill>
                            <a:srgbClr val="00284D"/>
                          </a:solidFill>
                          <a:latin typeface="Museo"/>
                          <a:ea typeface="+mn-ea"/>
                        </a:rPr>
                        <a:t>2019-12</a:t>
                      </a:r>
                    </a:p>
                    <a:p>
                      <a:endParaRPr lang="cs-CZ" sz="1400" b="1" kern="1200" noProof="0" dirty="0" smtClean="0">
                        <a:solidFill>
                          <a:srgbClr val="00284D"/>
                        </a:solidFill>
                        <a:latin typeface="Museo"/>
                        <a:ea typeface="+mn-ea"/>
                      </a:endParaRPr>
                    </a:p>
                    <a:p>
                      <a:r>
                        <a:rPr lang="cs-CZ" sz="1400" b="1" kern="1200" noProof="0" dirty="0" smtClean="0">
                          <a:solidFill>
                            <a:srgbClr val="00284D"/>
                          </a:solidFill>
                          <a:latin typeface="Museo"/>
                          <a:ea typeface="+mn-ea"/>
                        </a:rPr>
                        <a:t>2020-09</a:t>
                      </a:r>
                    </a:p>
                    <a:p>
                      <a:endParaRPr lang="cs-CZ" sz="1400" b="1" kern="1200" noProof="0" dirty="0" smtClean="0">
                        <a:solidFill>
                          <a:srgbClr val="00284D"/>
                        </a:solidFill>
                        <a:latin typeface="Museo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kern="1200" noProof="0" dirty="0" smtClean="0">
                          <a:solidFill>
                            <a:srgbClr val="00284D"/>
                          </a:solidFill>
                          <a:latin typeface="Museo"/>
                          <a:ea typeface="+mn-ea"/>
                        </a:rPr>
                        <a:t>Zrušení prodeje papírových jízdenek</a:t>
                      </a:r>
                    </a:p>
                    <a:p>
                      <a:r>
                        <a:rPr lang="cs-CZ" sz="1400" kern="1200" noProof="0" dirty="0" smtClean="0">
                          <a:solidFill>
                            <a:srgbClr val="00284D"/>
                          </a:solidFill>
                          <a:latin typeface="Museo"/>
                          <a:ea typeface="+mn-ea"/>
                        </a:rPr>
                        <a:t>Odbavení</a:t>
                      </a:r>
                      <a:r>
                        <a:rPr lang="cs-CZ" sz="1400" kern="1200" baseline="0" noProof="0" dirty="0" smtClean="0">
                          <a:solidFill>
                            <a:srgbClr val="00284D"/>
                          </a:solidFill>
                          <a:latin typeface="Museo"/>
                          <a:ea typeface="+mn-ea"/>
                        </a:rPr>
                        <a:t> pomocí </a:t>
                      </a:r>
                      <a:r>
                        <a:rPr lang="cs-CZ" sz="1400" kern="1200" baseline="0" noProof="0" dirty="0" err="1" smtClean="0">
                          <a:solidFill>
                            <a:srgbClr val="00284D"/>
                          </a:solidFill>
                          <a:latin typeface="Museo"/>
                          <a:ea typeface="+mn-ea"/>
                        </a:rPr>
                        <a:t>Ultralight</a:t>
                      </a:r>
                      <a:r>
                        <a:rPr lang="cs-CZ" sz="1400" kern="1200" baseline="0" noProof="0" dirty="0" smtClean="0">
                          <a:solidFill>
                            <a:srgbClr val="00284D"/>
                          </a:solidFill>
                          <a:latin typeface="Museo"/>
                          <a:ea typeface="+mn-ea"/>
                        </a:rPr>
                        <a:t> karet (</a:t>
                      </a:r>
                      <a:r>
                        <a:rPr lang="cs-CZ" sz="1400" kern="1200" baseline="0" noProof="0" dirty="0" err="1" smtClean="0">
                          <a:solidFill>
                            <a:srgbClr val="00284D"/>
                          </a:solidFill>
                          <a:latin typeface="Museo"/>
                          <a:ea typeface="+mn-ea"/>
                        </a:rPr>
                        <a:t>KREDITní</a:t>
                      </a:r>
                      <a:r>
                        <a:rPr lang="cs-CZ" sz="1400" kern="1200" baseline="0" noProof="0" dirty="0" smtClean="0">
                          <a:solidFill>
                            <a:srgbClr val="00284D"/>
                          </a:solidFill>
                          <a:latin typeface="Museo"/>
                          <a:ea typeface="+mn-ea"/>
                        </a:rPr>
                        <a:t> jízdenky)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kern="1200" noProof="0" dirty="0" smtClean="0">
                          <a:solidFill>
                            <a:srgbClr val="00284D"/>
                          </a:solidFill>
                          <a:latin typeface="Museo"/>
                          <a:ea typeface="+mn-ea"/>
                        </a:rPr>
                        <a:t>Prodej</a:t>
                      </a:r>
                      <a:r>
                        <a:rPr lang="cs-CZ" sz="1400" kern="1200" baseline="0" noProof="0" dirty="0" smtClean="0">
                          <a:solidFill>
                            <a:srgbClr val="00284D"/>
                          </a:solidFill>
                          <a:latin typeface="Museo"/>
                          <a:ea typeface="+mn-ea"/>
                        </a:rPr>
                        <a:t> jízdenek prostřednictvím aplikace </a:t>
                      </a:r>
                      <a:r>
                        <a:rPr lang="cs-CZ" sz="1400" kern="1200" baseline="0" noProof="0" dirty="0" err="1" smtClean="0">
                          <a:solidFill>
                            <a:srgbClr val="00284D"/>
                          </a:solidFill>
                          <a:latin typeface="Museo"/>
                          <a:ea typeface="+mn-ea"/>
                        </a:rPr>
                        <a:t>ODISapka</a:t>
                      </a:r>
                      <a:endParaRPr lang="cs-CZ" sz="1400" kern="1200" baseline="0" noProof="0" dirty="0" smtClean="0">
                        <a:solidFill>
                          <a:srgbClr val="00284D"/>
                        </a:solidFill>
                        <a:latin typeface="Museo"/>
                        <a:ea typeface="+mn-ea"/>
                      </a:endParaRPr>
                    </a:p>
                    <a:p>
                      <a:endParaRPr lang="cs-CZ" sz="1400" kern="1200" noProof="0" dirty="0" smtClean="0">
                        <a:solidFill>
                          <a:srgbClr val="00284D"/>
                        </a:solidFill>
                        <a:latin typeface="Museo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708296"/>
                  </a:ext>
                </a:extLst>
              </a:tr>
            </a:tbl>
          </a:graphicData>
        </a:graphic>
      </p:graphicFrame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A5AFE46E-A6AD-4864-8ED8-95FB56A40605}"/>
              </a:ext>
            </a:extLst>
          </p:cNvPr>
          <p:cNvSpPr txBox="1">
            <a:spLocks/>
          </p:cNvSpPr>
          <p:nvPr/>
        </p:nvSpPr>
        <p:spPr>
          <a:xfrm>
            <a:off x="6293648" y="1295400"/>
            <a:ext cx="4679950" cy="4399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dirty="0">
                <a:solidFill>
                  <a:srgbClr val="00284D"/>
                </a:solidFill>
                <a:latin typeface="Museo"/>
                <a:cs typeface="Museo"/>
              </a:rPr>
              <a:t>Postup projektu: </a:t>
            </a:r>
          </a:p>
        </p:txBody>
      </p:sp>
    </p:spTree>
    <p:extLst>
      <p:ext uri="{BB962C8B-B14F-4D97-AF65-F5344CB8AC3E}">
        <p14:creationId xmlns:p14="http://schemas.microsoft.com/office/powerpoint/2010/main" val="1912669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2600" y="469900"/>
            <a:ext cx="11201400" cy="6350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284D"/>
                </a:solidFill>
                <a:latin typeface="Museo"/>
                <a:cs typeface="Museo"/>
              </a:rPr>
              <a:t>Předpoklady elektronizace jízdného</a:t>
            </a:r>
            <a:endParaRPr lang="cs-CZ" b="1" dirty="0">
              <a:solidFill>
                <a:srgbClr val="00284D"/>
              </a:solidFill>
              <a:latin typeface="Museo"/>
              <a:cs typeface="Museo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82600" y="1295400"/>
            <a:ext cx="11201400" cy="4399386"/>
          </a:xfrm>
        </p:spPr>
        <p:txBody>
          <a:bodyPr>
            <a:normAutofit/>
          </a:bodyPr>
          <a:lstStyle/>
          <a:p>
            <a:r>
              <a:rPr lang="cs-CZ" sz="1800" b="1" dirty="0">
                <a:solidFill>
                  <a:srgbClr val="00284D"/>
                </a:solidFill>
                <a:latin typeface="Museo"/>
                <a:cs typeface="Museo"/>
              </a:rPr>
              <a:t>Terminály</a:t>
            </a:r>
            <a:r>
              <a:rPr lang="cs-CZ" sz="1800" dirty="0">
                <a:solidFill>
                  <a:srgbClr val="00284D"/>
                </a:solidFill>
                <a:latin typeface="Museo"/>
                <a:cs typeface="Museo"/>
              </a:rPr>
              <a:t> ve vozidlech:</a:t>
            </a:r>
          </a:p>
          <a:p>
            <a:pPr lvl="1"/>
            <a:r>
              <a:rPr lang="cs-CZ" sz="1200" dirty="0">
                <a:solidFill>
                  <a:srgbClr val="00284D"/>
                </a:solidFill>
                <a:latin typeface="Museo"/>
                <a:cs typeface="Museo"/>
              </a:rPr>
              <a:t>v</a:t>
            </a:r>
            <a:r>
              <a:rPr lang="cs-CZ" sz="1200" dirty="0" smtClean="0">
                <a:solidFill>
                  <a:srgbClr val="00284D"/>
                </a:solidFill>
                <a:latin typeface="Museo"/>
                <a:cs typeface="Museo"/>
              </a:rPr>
              <a:t>íce než 2 200 odbavovacích terminálů </a:t>
            </a:r>
            <a:br>
              <a:rPr lang="cs-CZ" sz="1200" dirty="0" smtClean="0">
                <a:solidFill>
                  <a:srgbClr val="00284D"/>
                </a:solidFill>
                <a:latin typeface="Museo"/>
                <a:cs typeface="Museo"/>
              </a:rPr>
            </a:br>
            <a:r>
              <a:rPr lang="cs-CZ" sz="1200" dirty="0" smtClean="0">
                <a:solidFill>
                  <a:srgbClr val="00284D"/>
                </a:solidFill>
                <a:latin typeface="Museo"/>
                <a:cs typeface="Museo"/>
              </a:rPr>
              <a:t>ve více než 600 vozidlech</a:t>
            </a:r>
            <a:endParaRPr lang="cs-CZ" sz="1200" dirty="0">
              <a:solidFill>
                <a:srgbClr val="00284D"/>
              </a:solidFill>
              <a:latin typeface="Museo"/>
              <a:cs typeface="Museo"/>
            </a:endParaRPr>
          </a:p>
          <a:p>
            <a:pPr lvl="1"/>
            <a:endParaRPr lang="cs-CZ" sz="1200" dirty="0">
              <a:solidFill>
                <a:srgbClr val="00284D"/>
              </a:solidFill>
              <a:latin typeface="Museo"/>
              <a:cs typeface="Museo"/>
            </a:endParaRPr>
          </a:p>
          <a:p>
            <a:pPr lvl="1"/>
            <a:endParaRPr lang="cs-CZ" sz="1200" dirty="0">
              <a:solidFill>
                <a:srgbClr val="00284D"/>
              </a:solidFill>
              <a:latin typeface="Museo"/>
              <a:cs typeface="Museo"/>
            </a:endParaRPr>
          </a:p>
          <a:p>
            <a:r>
              <a:rPr lang="cs-CZ" sz="1800" b="1" dirty="0" smtClean="0">
                <a:solidFill>
                  <a:srgbClr val="00284D"/>
                </a:solidFill>
                <a:latin typeface="Museo"/>
                <a:cs typeface="Museo"/>
              </a:rPr>
              <a:t>Funkce </a:t>
            </a:r>
            <a:r>
              <a:rPr lang="cs-CZ" sz="1800" b="1" dirty="0">
                <a:solidFill>
                  <a:srgbClr val="00284D"/>
                </a:solidFill>
                <a:latin typeface="Museo"/>
                <a:cs typeface="Museo"/>
              </a:rPr>
              <a:t>terminálů </a:t>
            </a:r>
            <a:r>
              <a:rPr lang="cs-CZ" sz="1800" dirty="0">
                <a:solidFill>
                  <a:srgbClr val="00284D"/>
                </a:solidFill>
                <a:latin typeface="Museo"/>
                <a:cs typeface="Museo"/>
              </a:rPr>
              <a:t>ve vozidlech: </a:t>
            </a:r>
          </a:p>
          <a:p>
            <a:pPr lvl="1"/>
            <a:r>
              <a:rPr lang="cs-CZ" sz="1200" dirty="0">
                <a:solidFill>
                  <a:srgbClr val="0028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akceptace ODISek i bankovních </a:t>
            </a:r>
            <a:r>
              <a:rPr lang="cs-CZ" sz="1200" dirty="0" smtClean="0">
                <a:solidFill>
                  <a:srgbClr val="0028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karet, vč. virtuálních</a:t>
            </a:r>
          </a:p>
          <a:p>
            <a:pPr marL="457200" lvl="1" indent="0">
              <a:buNone/>
            </a:pPr>
            <a:r>
              <a:rPr lang="cs-CZ" sz="1200" dirty="0" smtClean="0">
                <a:solidFill>
                  <a:srgbClr val="0028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(</a:t>
            </a:r>
            <a:r>
              <a:rPr lang="cs-CZ" sz="1200" dirty="0">
                <a:solidFill>
                  <a:srgbClr val="0028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VISA a Mastercard)</a:t>
            </a:r>
          </a:p>
          <a:p>
            <a:pPr marL="457200" lvl="1" indent="0">
              <a:buNone/>
            </a:pPr>
            <a:endParaRPr lang="cs-CZ" sz="1200" dirty="0">
              <a:solidFill>
                <a:srgbClr val="0028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cs-CZ" sz="1200" dirty="0">
                <a:solidFill>
                  <a:srgbClr val="0028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pořízení Check-IN/Check-OUT </a:t>
            </a:r>
            <a:r>
              <a:rPr lang="cs-CZ" sz="1200" dirty="0" smtClean="0">
                <a:solidFill>
                  <a:srgbClr val="0028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cs-CZ" sz="1200" dirty="0">
                <a:solidFill>
                  <a:srgbClr val="0028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povinné přiložení při vstupu,</a:t>
            </a:r>
            <a:br>
              <a:rPr lang="cs-CZ" sz="1200" dirty="0">
                <a:solidFill>
                  <a:srgbClr val="0028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1200" dirty="0">
                <a:solidFill>
                  <a:srgbClr val="0028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volitelné přiložení při výstupu)</a:t>
            </a:r>
          </a:p>
          <a:p>
            <a:pPr marL="457200" lvl="1" indent="0">
              <a:buNone/>
            </a:pPr>
            <a:endParaRPr lang="cs-CZ" sz="1200" dirty="0">
              <a:solidFill>
                <a:srgbClr val="0028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cs-CZ" sz="1200" dirty="0">
                <a:solidFill>
                  <a:srgbClr val="0028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řešení přepravní kontroly</a:t>
            </a:r>
          </a:p>
          <a:p>
            <a:pPr marL="457200" lvl="1" indent="0">
              <a:buNone/>
            </a:pPr>
            <a:endParaRPr lang="cs-CZ" sz="1200" dirty="0">
              <a:solidFill>
                <a:srgbClr val="0028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cs-CZ" sz="1200" dirty="0">
                <a:solidFill>
                  <a:srgbClr val="0028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informace pro cestující (volba „Info o kartě“)</a:t>
            </a:r>
          </a:p>
          <a:p>
            <a:pPr lvl="1"/>
            <a:endParaRPr lang="cs-CZ" sz="1600" dirty="0">
              <a:solidFill>
                <a:srgbClr val="00284D"/>
              </a:solidFill>
              <a:latin typeface="Museo"/>
              <a:cs typeface="Muse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805" y="1431265"/>
            <a:ext cx="36576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989" y="1661027"/>
            <a:ext cx="1966816" cy="3198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823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2600" y="469900"/>
            <a:ext cx="11201400" cy="635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0284D"/>
                </a:solidFill>
                <a:latin typeface="Museo"/>
                <a:cs typeface="Museo"/>
              </a:rPr>
              <a:t>Zúčtování: Koordinátor </a:t>
            </a:r>
            <a:r>
              <a:rPr lang="cs-CZ" b="1" dirty="0" smtClean="0">
                <a:solidFill>
                  <a:srgbClr val="00284D"/>
                </a:solidFill>
                <a:latin typeface="Museo"/>
                <a:cs typeface="Museo"/>
              </a:rPr>
              <a:t>ODIS s.r.o.</a:t>
            </a:r>
            <a:endParaRPr lang="cs-CZ" b="1" dirty="0">
              <a:solidFill>
                <a:srgbClr val="00284D"/>
              </a:solidFill>
              <a:latin typeface="Museo"/>
              <a:cs typeface="Museo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82600" y="1295400"/>
            <a:ext cx="11709400" cy="4399386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rgbClr val="0028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Dopravní podnik Ostrava a.s. je prvním dopravcem v ČR využívajícím k přepravě bankovní karty (bez výdeje papírových jízdenek)</a:t>
            </a:r>
          </a:p>
          <a:p>
            <a:r>
              <a:rPr lang="cs-CZ" sz="2400" dirty="0" smtClean="0">
                <a:solidFill>
                  <a:srgbClr val="0028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Zúčtovací a platební zázemí pro BPK provozuje Koordinátor ODIS s.r.o.</a:t>
            </a:r>
            <a:endParaRPr lang="cs-CZ" sz="2400" dirty="0">
              <a:solidFill>
                <a:srgbClr val="0028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2400" dirty="0" err="1" smtClean="0">
                <a:solidFill>
                  <a:srgbClr val="0028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autocapping</a:t>
            </a:r>
            <a:r>
              <a:rPr lang="cs-CZ" sz="2400" dirty="0" smtClean="0">
                <a:solidFill>
                  <a:srgbClr val="0028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dirty="0">
                <a:solidFill>
                  <a:srgbClr val="0028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jízdného</a:t>
            </a:r>
          </a:p>
          <a:p>
            <a:r>
              <a:rPr lang="cs-CZ" sz="2400" dirty="0">
                <a:solidFill>
                  <a:srgbClr val="0028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zúčtování s ČSOB</a:t>
            </a:r>
          </a:p>
          <a:p>
            <a:r>
              <a:rPr lang="cs-CZ" sz="2400" dirty="0">
                <a:solidFill>
                  <a:srgbClr val="0028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zúčtování s </a:t>
            </a:r>
            <a:r>
              <a:rPr lang="cs-CZ" sz="2400" dirty="0" smtClean="0">
                <a:solidFill>
                  <a:srgbClr val="0028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dopravcem</a:t>
            </a:r>
            <a:endParaRPr lang="cs-CZ" sz="2400" dirty="0">
              <a:solidFill>
                <a:srgbClr val="0028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2400" dirty="0">
                <a:solidFill>
                  <a:srgbClr val="0028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další dopravci </a:t>
            </a:r>
            <a:r>
              <a:rPr lang="cs-CZ" sz="2400" dirty="0" smtClean="0">
                <a:solidFill>
                  <a:srgbClr val="0028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již do systému postupně přistupují</a:t>
            </a:r>
            <a:endParaRPr lang="cs-CZ" sz="2400" dirty="0">
              <a:solidFill>
                <a:srgbClr val="0028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sz="2400" dirty="0">
              <a:solidFill>
                <a:srgbClr val="0028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sz="2400" dirty="0">
              <a:solidFill>
                <a:srgbClr val="0028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sz="2400" dirty="0">
              <a:solidFill>
                <a:srgbClr val="0028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9642384" y="3368588"/>
            <a:ext cx="2840220" cy="551538"/>
          </a:xfrm>
          <a:prstGeom prst="rect">
            <a:avLst/>
          </a:prstGeom>
        </p:spPr>
        <p:txBody>
          <a:bodyPr wrap="square" lIns="119485" tIns="59742" rIns="119485" bIns="59742">
            <a:spAutoFit/>
          </a:bodyPr>
          <a:lstStyle/>
          <a:p>
            <a:pPr>
              <a:defRPr/>
            </a:pPr>
            <a:r>
              <a:rPr lang="cs-CZ" altLang="cs-CZ" sz="1400" b="1" dirty="0">
                <a:solidFill>
                  <a:schemeClr val="bg1"/>
                </a:solidFill>
                <a:latin typeface="Trebuchet MS" panose="020B0603020202020204" pitchFamily="34" charset="0"/>
                <a:cs typeface="+mn-cs"/>
              </a:rPr>
              <a:t>Bezkontaktních platebních karet vydaných v ČR</a:t>
            </a:r>
          </a:p>
        </p:txBody>
      </p:sp>
      <p:sp>
        <p:nvSpPr>
          <p:cNvPr id="4" name="Rectangle 3"/>
          <p:cNvSpPr/>
          <p:nvPr/>
        </p:nvSpPr>
        <p:spPr>
          <a:xfrm>
            <a:off x="5821680" y="3147060"/>
            <a:ext cx="1379220" cy="1752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13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B02A0D26-D034-4BF7-8AAD-80C3B8A6C3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5053878"/>
              </p:ext>
            </p:extLst>
          </p:nvPr>
        </p:nvGraphicFramePr>
        <p:xfrm>
          <a:off x="3251555" y="1838638"/>
          <a:ext cx="10191231" cy="5728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2600" y="469900"/>
            <a:ext cx="11201400" cy="635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0284D"/>
                </a:solidFill>
                <a:latin typeface="Museo"/>
                <a:cs typeface="Museo"/>
              </a:rPr>
              <a:t>Cíl </a:t>
            </a:r>
            <a:r>
              <a:rPr lang="cs-CZ" b="1" dirty="0" smtClean="0">
                <a:solidFill>
                  <a:srgbClr val="00284D"/>
                </a:solidFill>
                <a:latin typeface="Museo"/>
                <a:cs typeface="Museo"/>
              </a:rPr>
              <a:t>využití bankovních karet</a:t>
            </a:r>
            <a:endParaRPr lang="cs-CZ" b="1" dirty="0">
              <a:solidFill>
                <a:srgbClr val="00284D"/>
              </a:solidFill>
              <a:latin typeface="Museo"/>
              <a:cs typeface="Museo"/>
            </a:endParaRPr>
          </a:p>
        </p:txBody>
      </p:sp>
      <p:pic>
        <p:nvPicPr>
          <p:cNvPr id="1026" name="Graf 2" descr="image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70" y="1926915"/>
            <a:ext cx="11610334" cy="3185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8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6" grpId="0">
        <p:bldSub>
          <a:bldChart bld="category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284D"/>
                </a:solidFill>
                <a:latin typeface="Museo"/>
                <a:cs typeface="Museo"/>
              </a:rPr>
              <a:t>Zavedení odbavení Ultra </a:t>
            </a:r>
            <a:r>
              <a:rPr lang="cs-CZ" b="1" dirty="0" err="1" smtClean="0">
                <a:solidFill>
                  <a:srgbClr val="00284D"/>
                </a:solidFill>
                <a:latin typeface="Museo"/>
                <a:cs typeface="Museo"/>
              </a:rPr>
              <a:t>light</a:t>
            </a:r>
            <a:r>
              <a:rPr lang="cs-CZ" b="1" dirty="0" smtClean="0">
                <a:solidFill>
                  <a:srgbClr val="00284D"/>
                </a:solidFill>
                <a:latin typeface="Museo"/>
                <a:cs typeface="Museo"/>
              </a:rPr>
              <a:t> karet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>
                <a:solidFill>
                  <a:srgbClr val="0028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Jednotlivá </a:t>
            </a:r>
            <a:r>
              <a:rPr lang="cs-CZ" dirty="0">
                <a:solidFill>
                  <a:srgbClr val="0028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klíčová místa v ostravském dopravním systému </a:t>
            </a:r>
            <a:r>
              <a:rPr lang="cs-CZ" dirty="0" smtClean="0">
                <a:solidFill>
                  <a:srgbClr val="0028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byla v prosinci 2019 </a:t>
            </a:r>
            <a:r>
              <a:rPr lang="cs-CZ" dirty="0">
                <a:solidFill>
                  <a:srgbClr val="0028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vybavena novými typy automatů, jejichž hlavním účelem </a:t>
            </a:r>
            <a:r>
              <a:rPr lang="cs-CZ" dirty="0" smtClean="0">
                <a:solidFill>
                  <a:srgbClr val="0028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 </a:t>
            </a:r>
            <a:r>
              <a:rPr lang="cs-CZ" dirty="0">
                <a:solidFill>
                  <a:srgbClr val="0028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vydávat nový prostředek odbavení, tzv. </a:t>
            </a:r>
            <a:r>
              <a:rPr lang="cs-CZ" dirty="0" err="1">
                <a:solidFill>
                  <a:srgbClr val="0028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KREDITní</a:t>
            </a:r>
            <a:r>
              <a:rPr lang="cs-CZ" dirty="0">
                <a:solidFill>
                  <a:srgbClr val="0028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dirty="0" smtClean="0">
                <a:solidFill>
                  <a:srgbClr val="0028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jízdenku v podobě karty. </a:t>
            </a:r>
            <a:r>
              <a:rPr lang="cs-CZ" dirty="0">
                <a:solidFill>
                  <a:srgbClr val="0028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Tato </a:t>
            </a:r>
            <a:r>
              <a:rPr lang="cs-CZ" dirty="0" smtClean="0">
                <a:solidFill>
                  <a:srgbClr val="0028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karta </a:t>
            </a:r>
            <a:r>
              <a:rPr lang="cs-CZ" dirty="0">
                <a:solidFill>
                  <a:srgbClr val="0028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umožňuje </a:t>
            </a:r>
            <a:r>
              <a:rPr lang="cs-CZ" dirty="0" smtClean="0">
                <a:solidFill>
                  <a:srgbClr val="0028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využít </a:t>
            </a:r>
            <a:r>
              <a:rPr lang="cs-CZ" dirty="0">
                <a:solidFill>
                  <a:srgbClr val="0028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kredit elektronické peněženky pro krátkodobé odbavení, rovněž je však možné na ni zakoupit jízdenku s </a:t>
            </a:r>
            <a:r>
              <a:rPr lang="cs-CZ" sz="2900" dirty="0">
                <a:solidFill>
                  <a:srgbClr val="0028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několikadenní platností. </a:t>
            </a:r>
            <a:endParaRPr lang="cs-CZ" sz="2900" dirty="0" smtClean="0">
              <a:solidFill>
                <a:srgbClr val="0028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2900" dirty="0" smtClean="0">
                <a:solidFill>
                  <a:srgbClr val="0028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Zákaznický </a:t>
            </a:r>
            <a:r>
              <a:rPr lang="cs-CZ" sz="2900" dirty="0">
                <a:solidFill>
                  <a:srgbClr val="0028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přístup a šetrnost k životnímu prostředí:</a:t>
            </a:r>
          </a:p>
          <a:p>
            <a:pPr lvl="1"/>
            <a:r>
              <a:rPr lang="cs-CZ" sz="2500" dirty="0" smtClean="0">
                <a:solidFill>
                  <a:srgbClr val="0028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reflektuje </a:t>
            </a:r>
            <a:r>
              <a:rPr lang="cs-CZ" sz="2500" dirty="0">
                <a:solidFill>
                  <a:srgbClr val="0028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požadavek na anonymitu cestujícího obdobně jako předchozí papírová </a:t>
            </a:r>
            <a:r>
              <a:rPr lang="cs-CZ" sz="2500" dirty="0" smtClean="0">
                <a:solidFill>
                  <a:srgbClr val="0028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jízdenka,</a:t>
            </a:r>
          </a:p>
          <a:p>
            <a:pPr lvl="1"/>
            <a:r>
              <a:rPr lang="cs-CZ" dirty="0">
                <a:solidFill>
                  <a:srgbClr val="0028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cs-CZ" dirty="0" smtClean="0">
                <a:solidFill>
                  <a:srgbClr val="0028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artu </a:t>
            </a:r>
            <a:r>
              <a:rPr lang="cs-CZ" dirty="0">
                <a:solidFill>
                  <a:srgbClr val="0028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lze zakoupit přímo na </a:t>
            </a:r>
            <a:r>
              <a:rPr lang="cs-CZ" dirty="0" smtClean="0">
                <a:solidFill>
                  <a:srgbClr val="0028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zastávce,</a:t>
            </a:r>
          </a:p>
          <a:p>
            <a:pPr lvl="1"/>
            <a:r>
              <a:rPr lang="cs-CZ" dirty="0" smtClean="0">
                <a:solidFill>
                  <a:srgbClr val="0028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lze </a:t>
            </a:r>
            <a:r>
              <a:rPr lang="cs-CZ" dirty="0">
                <a:solidFill>
                  <a:srgbClr val="0028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ji opakovaně využívat bez nutnosti vydání nové </a:t>
            </a:r>
            <a:r>
              <a:rPr lang="cs-CZ" dirty="0" smtClean="0">
                <a:solidFill>
                  <a:srgbClr val="0028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karty,</a:t>
            </a:r>
          </a:p>
          <a:p>
            <a:pPr lvl="1"/>
            <a:r>
              <a:rPr lang="cs-CZ" dirty="0" smtClean="0">
                <a:solidFill>
                  <a:srgbClr val="0028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lze </a:t>
            </a:r>
            <a:r>
              <a:rPr lang="cs-CZ" dirty="0">
                <a:solidFill>
                  <a:srgbClr val="0028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ji dobíjet anebo zakupovat jízdenky na e-</a:t>
            </a:r>
            <a:r>
              <a:rPr lang="cs-CZ" dirty="0" err="1">
                <a:solidFill>
                  <a:srgbClr val="0028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shopu</a:t>
            </a:r>
            <a:r>
              <a:rPr lang="cs-CZ" dirty="0">
                <a:solidFill>
                  <a:srgbClr val="0028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prostřednictvím platební </a:t>
            </a:r>
            <a:r>
              <a:rPr lang="cs-CZ" dirty="0" smtClean="0">
                <a:solidFill>
                  <a:srgbClr val="0028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karty,</a:t>
            </a:r>
          </a:p>
          <a:p>
            <a:pPr lvl="1"/>
            <a:r>
              <a:rPr lang="cs-CZ" dirty="0" smtClean="0">
                <a:solidFill>
                  <a:srgbClr val="0028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bezkontaktně </a:t>
            </a:r>
            <a:r>
              <a:rPr lang="cs-CZ" dirty="0">
                <a:solidFill>
                  <a:srgbClr val="0028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lze rovněž hradit i na automatu, tj. snižuje se objem svážené hotovosti (automaty nepřijímají mince</a:t>
            </a:r>
            <a:r>
              <a:rPr lang="cs-CZ" dirty="0" smtClean="0">
                <a:solidFill>
                  <a:srgbClr val="0028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pPr lvl="1"/>
            <a:r>
              <a:rPr lang="cs-CZ" dirty="0" smtClean="0">
                <a:solidFill>
                  <a:srgbClr val="0028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 </a:t>
            </a:r>
            <a:r>
              <a:rPr lang="cs-CZ" dirty="0">
                <a:solidFill>
                  <a:srgbClr val="0028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přenosná, tj. jednu </a:t>
            </a:r>
            <a:r>
              <a:rPr lang="cs-CZ" dirty="0" smtClean="0">
                <a:solidFill>
                  <a:srgbClr val="0028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kartu </a:t>
            </a:r>
            <a:r>
              <a:rPr lang="cs-CZ" dirty="0">
                <a:solidFill>
                  <a:srgbClr val="0028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může pro své cesty využít více osob (např. jedna rodina bez nutnosti vydání individuálních </a:t>
            </a:r>
            <a:r>
              <a:rPr lang="cs-CZ" dirty="0" smtClean="0">
                <a:solidFill>
                  <a:srgbClr val="0028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karet, přičemž lze vydat najednou až 50 jízdenek),</a:t>
            </a:r>
          </a:p>
          <a:p>
            <a:pPr lvl="1"/>
            <a:r>
              <a:rPr lang="cs-CZ" dirty="0">
                <a:solidFill>
                  <a:srgbClr val="0028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cs-CZ" dirty="0" smtClean="0">
                <a:solidFill>
                  <a:srgbClr val="0028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latnost karty je 365 dní od vydání.</a:t>
            </a:r>
            <a:endParaRPr lang="cs-CZ" dirty="0">
              <a:solidFill>
                <a:srgbClr val="0028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1494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2600" y="469900"/>
            <a:ext cx="11201400" cy="635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0284D"/>
                </a:solidFill>
                <a:latin typeface="Museo"/>
                <a:cs typeface="Museo"/>
              </a:rPr>
              <a:t>Závěr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82600" y="1295400"/>
            <a:ext cx="11201400" cy="4399386"/>
          </a:xfrm>
        </p:spPr>
        <p:txBody>
          <a:bodyPr>
            <a:normAutofit/>
          </a:bodyPr>
          <a:lstStyle/>
          <a:p>
            <a:r>
              <a:rPr lang="cs-CZ" sz="1800" dirty="0">
                <a:solidFill>
                  <a:srgbClr val="00284D"/>
                </a:solidFill>
                <a:latin typeface="Museo"/>
                <a:cs typeface="Museo"/>
              </a:rPr>
              <a:t>Placení bankovními kartami za jednotlivé jízdné </a:t>
            </a:r>
            <a:r>
              <a:rPr lang="cs-CZ" sz="1800" b="1" dirty="0">
                <a:solidFill>
                  <a:srgbClr val="00284D"/>
                </a:solidFill>
                <a:latin typeface="Museo"/>
                <a:cs typeface="Museo"/>
              </a:rPr>
              <a:t>překonalo </a:t>
            </a:r>
            <a:r>
              <a:rPr lang="cs-CZ" sz="1800" b="1" dirty="0" smtClean="0">
                <a:solidFill>
                  <a:srgbClr val="00284D"/>
                </a:solidFill>
                <a:latin typeface="Museo"/>
                <a:cs typeface="Museo"/>
              </a:rPr>
              <a:t>očekávání</a:t>
            </a:r>
          </a:p>
          <a:p>
            <a:r>
              <a:rPr lang="cs-CZ" sz="1800" dirty="0" smtClean="0">
                <a:solidFill>
                  <a:srgbClr val="00284D"/>
                </a:solidFill>
                <a:latin typeface="Museo"/>
                <a:cs typeface="Museo"/>
              </a:rPr>
              <a:t>Od listopadu 2018 prodeje elektronických jízdenek </a:t>
            </a:r>
            <a:r>
              <a:rPr lang="cs-CZ" sz="1800" b="1" dirty="0" smtClean="0">
                <a:solidFill>
                  <a:srgbClr val="00284D"/>
                </a:solidFill>
                <a:latin typeface="Museo"/>
                <a:cs typeface="Museo"/>
              </a:rPr>
              <a:t>převýšily </a:t>
            </a:r>
            <a:r>
              <a:rPr lang="cs-CZ" sz="1800" dirty="0" smtClean="0">
                <a:solidFill>
                  <a:srgbClr val="00284D"/>
                </a:solidFill>
                <a:latin typeface="Museo"/>
                <a:cs typeface="Museo"/>
              </a:rPr>
              <a:t>prodeje</a:t>
            </a:r>
            <a:r>
              <a:rPr lang="cs-CZ" sz="1800" b="1" dirty="0" smtClean="0">
                <a:solidFill>
                  <a:srgbClr val="00284D"/>
                </a:solidFill>
                <a:latin typeface="Museo"/>
                <a:cs typeface="Museo"/>
              </a:rPr>
              <a:t> </a:t>
            </a:r>
            <a:r>
              <a:rPr lang="cs-CZ" sz="1800" dirty="0" smtClean="0">
                <a:solidFill>
                  <a:srgbClr val="00284D"/>
                </a:solidFill>
                <a:latin typeface="Museo"/>
                <a:cs typeface="Museo"/>
              </a:rPr>
              <a:t>papírových jízdenek (více než 50 %)</a:t>
            </a:r>
            <a:endParaRPr lang="cs-CZ" sz="1800" dirty="0">
              <a:solidFill>
                <a:srgbClr val="00284D"/>
              </a:solidFill>
              <a:latin typeface="Museo"/>
              <a:cs typeface="Museo"/>
            </a:endParaRPr>
          </a:p>
          <a:p>
            <a:endParaRPr lang="cs-CZ" sz="1800" dirty="0">
              <a:solidFill>
                <a:srgbClr val="00284D"/>
              </a:solidFill>
              <a:latin typeface="Museo"/>
              <a:cs typeface="Museo"/>
            </a:endParaRPr>
          </a:p>
          <a:p>
            <a:r>
              <a:rPr lang="cs-CZ" sz="1800" dirty="0">
                <a:solidFill>
                  <a:srgbClr val="00284D"/>
                </a:solidFill>
                <a:latin typeface="Museo"/>
                <a:cs typeface="Museo"/>
              </a:rPr>
              <a:t>Hlavního cíle </a:t>
            </a:r>
            <a:r>
              <a:rPr lang="cs-CZ" sz="1800" b="1" dirty="0">
                <a:solidFill>
                  <a:srgbClr val="00284D"/>
                </a:solidFill>
                <a:latin typeface="Museo"/>
                <a:cs typeface="Museo"/>
              </a:rPr>
              <a:t>bylo dosaženo</a:t>
            </a:r>
          </a:p>
          <a:p>
            <a:pPr lvl="1"/>
            <a:r>
              <a:rPr lang="cs-CZ" sz="1600" dirty="0">
                <a:solidFill>
                  <a:srgbClr val="00284D"/>
                </a:solidFill>
                <a:latin typeface="Museo"/>
                <a:cs typeface="Museo"/>
              </a:rPr>
              <a:t>P</a:t>
            </a:r>
            <a:r>
              <a:rPr lang="cs-CZ" sz="1600" dirty="0" smtClean="0">
                <a:solidFill>
                  <a:srgbClr val="00284D"/>
                </a:solidFill>
                <a:latin typeface="Museo"/>
                <a:cs typeface="Museo"/>
              </a:rPr>
              <a:t>očet </a:t>
            </a:r>
            <a:r>
              <a:rPr lang="cs-CZ" sz="1600" dirty="0">
                <a:solidFill>
                  <a:srgbClr val="00284D"/>
                </a:solidFill>
                <a:latin typeface="Museo"/>
                <a:cs typeface="Museo"/>
              </a:rPr>
              <a:t>prodaných papírových jízdenek v předprodeji </a:t>
            </a:r>
            <a:r>
              <a:rPr lang="cs-CZ" sz="1600" dirty="0" smtClean="0">
                <a:solidFill>
                  <a:srgbClr val="00284D"/>
                </a:solidFill>
                <a:latin typeface="Museo"/>
                <a:cs typeface="Museo"/>
              </a:rPr>
              <a:t>klesal </a:t>
            </a:r>
          </a:p>
          <a:p>
            <a:pPr marL="457200" lvl="1" indent="0">
              <a:buNone/>
            </a:pPr>
            <a:r>
              <a:rPr lang="cs-CZ" sz="1600" dirty="0" smtClean="0">
                <a:solidFill>
                  <a:srgbClr val="00284D"/>
                </a:solidFill>
                <a:latin typeface="Museo"/>
                <a:cs typeface="Museo"/>
              </a:rPr>
              <a:t>     tak rychle, že bylo možno v prosinci 2019 ukončit jejích prodej.</a:t>
            </a:r>
            <a:endParaRPr lang="cs-CZ" sz="1600" dirty="0">
              <a:solidFill>
                <a:srgbClr val="00284D"/>
              </a:solidFill>
              <a:latin typeface="Museo"/>
              <a:cs typeface="Museo"/>
            </a:endParaRPr>
          </a:p>
          <a:p>
            <a:pPr lvl="1"/>
            <a:endParaRPr lang="cs-CZ" sz="1600" dirty="0">
              <a:solidFill>
                <a:srgbClr val="00284D"/>
              </a:solidFill>
              <a:latin typeface="Museo"/>
              <a:cs typeface="Museo"/>
            </a:endParaRPr>
          </a:p>
          <a:p>
            <a:r>
              <a:rPr lang="cs-CZ" sz="1800" b="1" dirty="0" smtClean="0">
                <a:solidFill>
                  <a:srgbClr val="00284D"/>
                </a:solidFill>
                <a:latin typeface="Museo"/>
                <a:cs typeface="Museo"/>
              </a:rPr>
              <a:t>Budoucnost patří bezpapírovému řešení</a:t>
            </a:r>
            <a:endParaRPr lang="cs-CZ" sz="2000" dirty="0">
              <a:solidFill>
                <a:srgbClr val="00284D"/>
              </a:solidFill>
              <a:latin typeface="Museo"/>
              <a:cs typeface="Museo"/>
            </a:endParaRPr>
          </a:p>
          <a:p>
            <a:pPr lvl="1"/>
            <a:r>
              <a:rPr lang="cs-CZ" sz="1600" dirty="0" smtClean="0">
                <a:solidFill>
                  <a:srgbClr val="00284D"/>
                </a:solidFill>
                <a:latin typeface="Museo"/>
                <a:cs typeface="Museo"/>
              </a:rPr>
              <a:t>Společně s Koordinátorem ODIS připravujeme přechod dlouhodobých</a:t>
            </a:r>
          </a:p>
          <a:p>
            <a:pPr marL="457200" lvl="1" indent="0">
              <a:buNone/>
            </a:pPr>
            <a:r>
              <a:rPr lang="cs-CZ" sz="1600" dirty="0">
                <a:solidFill>
                  <a:srgbClr val="00284D"/>
                </a:solidFill>
                <a:latin typeface="Museo"/>
                <a:cs typeface="Museo"/>
              </a:rPr>
              <a:t> </a:t>
            </a:r>
            <a:r>
              <a:rPr lang="cs-CZ" sz="1600" dirty="0" smtClean="0">
                <a:solidFill>
                  <a:srgbClr val="00284D"/>
                </a:solidFill>
                <a:latin typeface="Museo"/>
                <a:cs typeface="Museo"/>
              </a:rPr>
              <a:t>    časových jízdenek do mobilního virtuálního prostředí.</a:t>
            </a:r>
          </a:p>
          <a:p>
            <a:endParaRPr lang="cs-CZ" sz="1400" dirty="0">
              <a:solidFill>
                <a:srgbClr val="00284D"/>
              </a:solidFill>
              <a:latin typeface="Museo"/>
              <a:cs typeface="Museo"/>
            </a:endParaRPr>
          </a:p>
          <a:p>
            <a:pPr marL="457200" lvl="1" indent="0">
              <a:buNone/>
            </a:pPr>
            <a:endParaRPr lang="cs-CZ" sz="1600" dirty="0">
              <a:solidFill>
                <a:srgbClr val="00284D"/>
              </a:solidFill>
              <a:latin typeface="Museo"/>
              <a:cs typeface="Museo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3306" y="2259330"/>
            <a:ext cx="405384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38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Prezentace1</Template>
  <TotalTime>2703</TotalTime>
  <Words>590</Words>
  <Application>Microsoft Office PowerPoint</Application>
  <PresentationFormat>Širokoúhlá obrazovka</PresentationFormat>
  <Paragraphs>99</Paragraphs>
  <Slides>7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7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Museo</vt:lpstr>
      <vt:lpstr>Tahoma</vt:lpstr>
      <vt:lpstr>Trebuchet MS</vt:lpstr>
      <vt:lpstr>1_Vlastní návrh</vt:lpstr>
      <vt:lpstr>Vlastní návrh</vt:lpstr>
      <vt:lpstr>Prezentace aplikace PowerPoint</vt:lpstr>
      <vt:lpstr>Vývoj projektu – Cesta k elektronickému a bezpapírovému jízdnému v MHD Ostrava</vt:lpstr>
      <vt:lpstr>Předpoklady elektronizace jízdného</vt:lpstr>
      <vt:lpstr>Zúčtování: Koordinátor ODIS s.r.o.</vt:lpstr>
      <vt:lpstr>Cíl využití bankovních karet</vt:lpstr>
      <vt:lpstr>Zavedení odbavení Ultra light karet</vt:lpstr>
      <vt:lpstr>Závěr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Když je vaše karta trumf</dc:title>
  <dc:creator>Martin Hajný</dc:creator>
  <cp:lastModifiedBy>Scholz Michal, Ing.</cp:lastModifiedBy>
  <cp:revision>338</cp:revision>
  <dcterms:created xsi:type="dcterms:W3CDTF">2016-06-14T13:05:32Z</dcterms:created>
  <dcterms:modified xsi:type="dcterms:W3CDTF">2021-08-23T20:23:32Z</dcterms:modified>
</cp:coreProperties>
</file>