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0" r:id="rId3"/>
  </p:sldMasterIdLst>
  <p:notesMasterIdLst>
    <p:notesMasterId r:id="rId36"/>
  </p:notesMasterIdLst>
  <p:sldIdLst>
    <p:sldId id="368" r:id="rId4"/>
    <p:sldId id="372" r:id="rId5"/>
    <p:sldId id="379"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7" r:id="rId31"/>
    <p:sldId id="408" r:id="rId32"/>
    <p:sldId id="406" r:id="rId33"/>
    <p:sldId id="404" r:id="rId34"/>
    <p:sldId id="405"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B0A92AE-C3CA-48FE-9498-01C2EEAA383D}">
          <p14:sldIdLst>
            <p14:sldId id="368"/>
            <p14:sldId id="372"/>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7"/>
            <p14:sldId id="408"/>
            <p14:sldId id="406"/>
            <p14:sldId id="404"/>
            <p14:sldId id="405"/>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0F6"/>
    <a:srgbClr val="CBE1EC"/>
    <a:srgbClr val="7D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1" autoAdjust="0"/>
    <p:restoredTop sz="96453" autoAdjust="0"/>
  </p:normalViewPr>
  <p:slideViewPr>
    <p:cSldViewPr snapToGrid="0">
      <p:cViewPr>
        <p:scale>
          <a:sx n="118" d="100"/>
          <a:sy n="118" d="100"/>
        </p:scale>
        <p:origin x="-54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97FB1-4049-4540-84A0-51232F78862A}" type="datetimeFigureOut">
              <a:rPr lang="cs-CZ" smtClean="0"/>
              <a:t>31.05.2019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DAF3-6D77-4E6B-B59B-50747EE8186B}" type="slidenum">
              <a:rPr lang="cs-CZ" smtClean="0"/>
              <a:t>‹#›</a:t>
            </a:fld>
            <a:endParaRPr lang="cs-CZ"/>
          </a:p>
        </p:txBody>
      </p:sp>
    </p:spTree>
    <p:extLst>
      <p:ext uri="{BB962C8B-B14F-4D97-AF65-F5344CB8AC3E}">
        <p14:creationId xmlns:p14="http://schemas.microsoft.com/office/powerpoint/2010/main" val="297052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Doplnit nový ksicht?</a:t>
            </a:r>
          </a:p>
          <a:p>
            <a:endParaRPr lang="cs-CZ" dirty="0"/>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19</a:t>
            </a:fld>
            <a:endParaRPr lang="pl-PL"/>
          </a:p>
        </p:txBody>
      </p:sp>
    </p:spTree>
    <p:extLst>
      <p:ext uri="{BB962C8B-B14F-4D97-AF65-F5344CB8AC3E}">
        <p14:creationId xmlns:p14="http://schemas.microsoft.com/office/powerpoint/2010/main" val="76558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Spolupráce s MVČR na novém principu poskytování informací občanovi – jednoduše, srozumitelně, s využitím životních událostí a online služeb</a:t>
            </a:r>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20</a:t>
            </a:fld>
            <a:endParaRPr lang="pl-PL"/>
          </a:p>
        </p:txBody>
      </p:sp>
    </p:spTree>
    <p:extLst>
      <p:ext uri="{BB962C8B-B14F-4D97-AF65-F5344CB8AC3E}">
        <p14:creationId xmlns:p14="http://schemas.microsoft.com/office/powerpoint/2010/main" val="24473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21</a:t>
            </a:fld>
            <a:endParaRPr lang="de-DE" dirty="0"/>
          </a:p>
        </p:txBody>
      </p:sp>
      <p:sp>
        <p:nvSpPr>
          <p:cNvPr id="97283" name="Rectangle 7"/>
          <p:cNvSpPr txBox="1">
            <a:spLocks noGrp="1" noChangeArrowheads="1"/>
          </p:cNvSpPr>
          <p:nvPr/>
        </p:nvSpPr>
        <p:spPr bwMode="auto">
          <a:xfrm>
            <a:off x="3853590" y="9433754"/>
            <a:ext cx="2944085"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21</a:t>
            </a:fld>
            <a:endParaRPr lang="en-GB" sz="1300" dirty="0"/>
          </a:p>
        </p:txBody>
      </p:sp>
      <p:sp>
        <p:nvSpPr>
          <p:cNvPr id="97284" name="Rectangle 2"/>
          <p:cNvSpPr>
            <a:spLocks noGrp="1" noRot="1" noChangeAspect="1" noChangeArrowheads="1" noTextEdit="1"/>
          </p:cNvSpPr>
          <p:nvPr>
            <p:ph type="sldImg"/>
          </p:nvPr>
        </p:nvSpPr>
        <p:spPr>
          <a:xfrm>
            <a:off x="90488" y="744538"/>
            <a:ext cx="6618287" cy="3724275"/>
          </a:xfrm>
          <a:ln/>
        </p:spPr>
      </p:sp>
      <p:sp>
        <p:nvSpPr>
          <p:cNvPr id="97285" name="Rectangle 3"/>
          <p:cNvSpPr>
            <a:spLocks noGrp="1" noChangeArrowheads="1"/>
          </p:cNvSpPr>
          <p:nvPr>
            <p:ph type="body" idx="1"/>
          </p:nvPr>
        </p:nvSpPr>
        <p:spPr>
          <a:xfrm>
            <a:off x="906358" y="4715154"/>
            <a:ext cx="4984962" cy="4466987"/>
          </a:xfrm>
          <a:noFill/>
          <a:ln/>
        </p:spPr>
        <p:txBody>
          <a:bodyPr lIns="94824" tIns="47416" rIns="94824" bIns="47416"/>
          <a:lstStyle/>
          <a:p>
            <a:pPr eaLnBrk="1" hangingPunct="1"/>
            <a:endParaRPr lang="de-DE" b="0" noProof="1">
              <a:cs typeface="Arial" pitchFamily="34" charset="0"/>
            </a:endParaRPr>
          </a:p>
        </p:txBody>
      </p:sp>
    </p:spTree>
    <p:extLst>
      <p:ext uri="{BB962C8B-B14F-4D97-AF65-F5344CB8AC3E}">
        <p14:creationId xmlns:p14="http://schemas.microsoft.com/office/powerpoint/2010/main" val="377836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22</a:t>
            </a:fld>
            <a:endParaRPr lang="de-DE" dirty="0"/>
          </a:p>
        </p:txBody>
      </p:sp>
      <p:sp>
        <p:nvSpPr>
          <p:cNvPr id="97283" name="Rectangle 7"/>
          <p:cNvSpPr txBox="1">
            <a:spLocks noGrp="1" noChangeArrowheads="1"/>
          </p:cNvSpPr>
          <p:nvPr/>
        </p:nvSpPr>
        <p:spPr bwMode="auto">
          <a:xfrm>
            <a:off x="3853590" y="9433754"/>
            <a:ext cx="2944085"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22</a:t>
            </a:fld>
            <a:endParaRPr lang="en-GB" sz="1300" dirty="0"/>
          </a:p>
        </p:txBody>
      </p:sp>
      <p:sp>
        <p:nvSpPr>
          <p:cNvPr id="97284" name="Rectangle 2"/>
          <p:cNvSpPr>
            <a:spLocks noGrp="1" noRot="1" noChangeAspect="1" noChangeArrowheads="1" noTextEdit="1"/>
          </p:cNvSpPr>
          <p:nvPr>
            <p:ph type="sldImg"/>
          </p:nvPr>
        </p:nvSpPr>
        <p:spPr>
          <a:xfrm>
            <a:off x="90488" y="744538"/>
            <a:ext cx="6618287" cy="3724275"/>
          </a:xfrm>
          <a:ln/>
        </p:spPr>
      </p:sp>
      <p:sp>
        <p:nvSpPr>
          <p:cNvPr id="97285" name="Rectangle 3"/>
          <p:cNvSpPr>
            <a:spLocks noGrp="1" noChangeArrowheads="1"/>
          </p:cNvSpPr>
          <p:nvPr>
            <p:ph type="body" idx="1"/>
          </p:nvPr>
        </p:nvSpPr>
        <p:spPr>
          <a:xfrm>
            <a:off x="906358" y="4715154"/>
            <a:ext cx="4984962" cy="4466987"/>
          </a:xfrm>
          <a:noFill/>
          <a:ln/>
        </p:spPr>
        <p:txBody>
          <a:bodyPr lIns="94824" tIns="47416" rIns="94824" bIns="47416"/>
          <a:lstStyle/>
          <a:p>
            <a:pPr eaLnBrk="1" hangingPunct="1"/>
            <a:endParaRPr lang="de-DE" b="0" noProof="1">
              <a:cs typeface="Arial" pitchFamily="34" charset="0"/>
            </a:endParaRPr>
          </a:p>
        </p:txBody>
      </p:sp>
    </p:spTree>
    <p:extLst>
      <p:ext uri="{BB962C8B-B14F-4D97-AF65-F5344CB8AC3E}">
        <p14:creationId xmlns:p14="http://schemas.microsoft.com/office/powerpoint/2010/main" val="2764498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ulka_2">
    <p:spTree>
      <p:nvGrpSpPr>
        <p:cNvPr id="1" name=""/>
        <p:cNvGrpSpPr/>
        <p:nvPr/>
      </p:nvGrpSpPr>
      <p:grpSpPr>
        <a:xfrm>
          <a:off x="0" y="0"/>
          <a:ext cx="0" cy="0"/>
          <a:chOff x="0" y="0"/>
          <a:chExt cx="0" cy="0"/>
        </a:xfrm>
      </p:grpSpPr>
      <p:pic>
        <p:nvPicPr>
          <p:cNvPr id="10" name="Obrázek 9"/>
          <p:cNvPicPr>
            <a:picLocks noChangeAspect="1"/>
          </p:cNvPicPr>
          <p:nvPr userDrawn="1"/>
        </p:nvPicPr>
        <p:blipFill rotWithShape="1">
          <a:blip r:embed="rId2"/>
          <a:srcRect l="1766" b="22761"/>
          <a:stretch/>
        </p:blipFill>
        <p:spPr>
          <a:xfrm>
            <a:off x="1772336" y="3851870"/>
            <a:ext cx="8558839" cy="3390189"/>
          </a:xfrm>
          <a:prstGeom prst="rect">
            <a:avLst/>
          </a:prstGeom>
        </p:spPr>
      </p:pic>
      <p:sp>
        <p:nvSpPr>
          <p:cNvPr id="7" name="TextovéPole 6"/>
          <p:cNvSpPr txBox="1"/>
          <p:nvPr userDrawn="1"/>
        </p:nvSpPr>
        <p:spPr>
          <a:xfrm>
            <a:off x="0" y="6524209"/>
            <a:ext cx="12192000" cy="293721"/>
          </a:xfrm>
          <a:prstGeom prst="rect">
            <a:avLst/>
          </a:prstGeom>
          <a:solidFill>
            <a:schemeClr val="bg1"/>
          </a:solidFill>
        </p:spPr>
        <p:txBody>
          <a:bodyPr wrap="square" lIns="612000" tIns="36000" rIns="612000" bIns="7200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000" b="0" kern="1200" dirty="0">
                <a:solidFill>
                  <a:schemeClr val="tx2"/>
                </a:solidFill>
                <a:latin typeface="Trebuchet MS" pitchFamily="34" charset="0"/>
                <a:ea typeface="+mn-ea"/>
                <a:cs typeface="+mn-cs"/>
              </a:rPr>
              <a:t>Software602 a.s. </a:t>
            </a:r>
            <a:r>
              <a:rPr lang="cs-CZ" sz="1000" b="0" kern="1200" dirty="0">
                <a:solidFill>
                  <a:srgbClr val="808080"/>
                </a:solidFill>
                <a:latin typeface="Trebuchet MS" pitchFamily="34" charset="0"/>
                <a:ea typeface="+mn-ea"/>
                <a:cs typeface="+mn-cs"/>
              </a:rPr>
              <a:t>neuděluje poskytnutím informací žádné licence na užití autorských děl ani jiná práva duševního vlastnictví</a:t>
            </a:r>
            <a:r>
              <a:rPr lang="cs-CZ" sz="1200" b="0" kern="1200" dirty="0">
                <a:solidFill>
                  <a:srgbClr val="808080"/>
                </a:solidFill>
                <a:latin typeface="Trebuchet MS" pitchFamily="34" charset="0"/>
                <a:ea typeface="+mn-ea"/>
                <a:cs typeface="+mn-cs"/>
              </a:rPr>
              <a:t>.</a:t>
            </a:r>
          </a:p>
        </p:txBody>
      </p:sp>
      <p:cxnSp>
        <p:nvCxnSpPr>
          <p:cNvPr id="9" name="Přímá spojnice 8"/>
          <p:cNvCxnSpPr/>
          <p:nvPr userDrawn="1"/>
        </p:nvCxnSpPr>
        <p:spPr>
          <a:xfrm>
            <a:off x="383460" y="6482873"/>
            <a:ext cx="113365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userDrawn="1"/>
        </p:nvCxnSpPr>
        <p:spPr>
          <a:xfrm>
            <a:off x="3071841" y="2854707"/>
            <a:ext cx="585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Nadpis 14"/>
          <p:cNvSpPr>
            <a:spLocks noGrp="1"/>
          </p:cNvSpPr>
          <p:nvPr>
            <p:ph type="title"/>
          </p:nvPr>
        </p:nvSpPr>
        <p:spPr>
          <a:xfrm>
            <a:off x="838200" y="1295492"/>
            <a:ext cx="10515600" cy="1341512"/>
          </a:xfrm>
        </p:spPr>
        <p:txBody>
          <a:bodyPr anchor="b"/>
          <a:lstStyle>
            <a:lvl1pPr>
              <a:defRPr>
                <a:solidFill>
                  <a:schemeClr val="tx2"/>
                </a:solidFill>
              </a:defRPr>
            </a:lvl1pPr>
          </a:lstStyle>
          <a:p>
            <a:r>
              <a:rPr lang="cs-CZ" smtClean="0"/>
              <a:t>Kliknutím lze upravit styl.</a:t>
            </a:r>
            <a:endParaRPr lang="cs-CZ" dirty="0"/>
          </a:p>
        </p:txBody>
      </p:sp>
      <p:sp>
        <p:nvSpPr>
          <p:cNvPr id="17" name="Zástupný symbol pro text 16"/>
          <p:cNvSpPr>
            <a:spLocks noGrp="1"/>
          </p:cNvSpPr>
          <p:nvPr>
            <p:ph type="body" sz="quarter" idx="10"/>
          </p:nvPr>
        </p:nvSpPr>
        <p:spPr>
          <a:xfrm>
            <a:off x="3071843" y="3025775"/>
            <a:ext cx="5856000" cy="966788"/>
          </a:xfrm>
        </p:spPr>
        <p:txBody>
          <a:bodyPr anchor="t">
            <a:normAutofit/>
          </a:bodyPr>
          <a:lstStyle>
            <a:lvl1pPr algn="ctr">
              <a:defRPr sz="1800"/>
            </a:lvl1pPr>
          </a:lstStyle>
          <a:p>
            <a:pPr lvl="0"/>
            <a:r>
              <a:rPr lang="cs-CZ" smtClean="0"/>
              <a:t>Kliknutím lze upravit styly předlohy textu.</a:t>
            </a:r>
          </a:p>
        </p:txBody>
      </p:sp>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95159" y="365310"/>
            <a:ext cx="1913192" cy="528042"/>
          </a:xfrm>
          <a:prstGeom prst="rect">
            <a:avLst/>
          </a:prstGeom>
        </p:spPr>
      </p:pic>
    </p:spTree>
    <p:extLst>
      <p:ext uri="{BB962C8B-B14F-4D97-AF65-F5344CB8AC3E}">
        <p14:creationId xmlns:p14="http://schemas.microsoft.com/office/powerpoint/2010/main" val="298975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721112"/>
          </a:xfrm>
        </p:spPr>
        <p:txBody>
          <a:bodyPr/>
          <a:lstStyle/>
          <a:p>
            <a:r>
              <a:rPr lang="cs-CZ" smtClean="0"/>
              <a:t>Kliknutím lze upravit styl.</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4" name="Content Placeholder 3"/>
          <p:cNvSpPr>
            <a:spLocks noGrp="1"/>
          </p:cNvSpPr>
          <p:nvPr>
            <p:ph sz="half" idx="2"/>
          </p:nvPr>
        </p:nvSpPr>
        <p:spPr>
          <a:xfrm>
            <a:off x="839789" y="2661426"/>
            <a:ext cx="5157787" cy="3528239"/>
          </a:xfrm>
        </p:spPr>
        <p:txBody>
          <a:bodyPr anchor="t"/>
          <a:lstStyle>
            <a:lvl1pPr>
              <a:defRPr sz="2400">
                <a:solidFill>
                  <a:schemeClr val="tx1"/>
                </a:solidFill>
              </a:defRPr>
            </a:lvl1pPr>
            <a:lvl2pPr marL="176213" indent="-176213">
              <a:defRPr sz="2000"/>
            </a:lvl2pPr>
            <a:lvl3pPr marL="361950" indent="-185738">
              <a:defRPr sz="1800"/>
            </a:lvl3pPr>
            <a:lvl4pPr marL="538163" indent="-176213">
              <a:defRPr sz="1600"/>
            </a:lvl4pPr>
            <a:lvl5pPr marL="715963" indent="-176213">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Nadpis</a:t>
            </a:r>
          </a:p>
        </p:txBody>
      </p:sp>
      <p:sp>
        <p:nvSpPr>
          <p:cNvPr id="6" name="Content Placeholder 5"/>
          <p:cNvSpPr>
            <a:spLocks noGrp="1"/>
          </p:cNvSpPr>
          <p:nvPr>
            <p:ph sz="quarter" idx="4"/>
          </p:nvPr>
        </p:nvSpPr>
        <p:spPr>
          <a:xfrm>
            <a:off x="6172202" y="2661426"/>
            <a:ext cx="5183188" cy="3528239"/>
          </a:xfrm>
        </p:spPr>
        <p:txBody>
          <a:bodyPr anchor="t"/>
          <a:lstStyle>
            <a:lvl1pPr>
              <a:defRPr sz="2400">
                <a:solidFill>
                  <a:schemeClr val="tx1"/>
                </a:solidFill>
              </a:defRPr>
            </a:lvl1pPr>
            <a:lvl2pPr marL="176213" indent="-176213">
              <a:defRPr sz="2000"/>
            </a:lvl2pPr>
            <a:lvl3pPr marL="361950" indent="-185738">
              <a:defRPr sz="1800"/>
            </a:lvl3pPr>
            <a:lvl4pPr marL="538163" indent="-177800">
              <a:defRPr sz="1600"/>
            </a:lvl4pPr>
            <a:lvl5pPr marL="715963" indent="-176213" defTabSz="987425">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0" name="Zástupný symbol pro datum 9"/>
          <p:cNvSpPr>
            <a:spLocks noGrp="1"/>
          </p:cNvSpPr>
          <p:nvPr>
            <p:ph type="dt" sz="half" idx="10"/>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129218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55975" y="1"/>
            <a:ext cx="11162453" cy="710360"/>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704653" y="2074127"/>
            <a:ext cx="34080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704653" y="3263902"/>
            <a:ext cx="3408000" cy="3038659"/>
          </a:xfrm>
        </p:spPr>
        <p:txBody>
          <a:bodyPr anchor="t">
            <a:normAutofit/>
          </a:bodyPr>
          <a:lstStyle>
            <a:lvl1pPr marL="0" indent="0">
              <a:defRPr sz="2400">
                <a:solidFill>
                  <a:schemeClr val="tx1"/>
                </a:solidFill>
              </a:defRPr>
            </a:lvl1pPr>
            <a:lvl2pPr marL="176213" indent="-176213">
              <a:defRPr sz="2000"/>
            </a:lvl2pPr>
            <a:lvl3pPr marL="176213" indent="-176213">
              <a:defRPr sz="1800"/>
            </a:lvl3pPr>
            <a:lvl4pPr marL="176213" indent="-176213">
              <a:defRPr sz="1600"/>
            </a:lvl4pPr>
            <a:lvl5pPr marL="176213" indent="-176213">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373565" y="2074127"/>
            <a:ext cx="3407999"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373565" y="3263899"/>
            <a:ext cx="3407999" cy="3038658"/>
          </a:xfrm>
        </p:spPr>
        <p:txBody>
          <a:bodyPr anchor="t"/>
          <a:lstStyle>
            <a:lvl1pPr marL="0" indent="7938">
              <a:defRPr sz="2400">
                <a:solidFill>
                  <a:schemeClr val="tx1"/>
                </a:solidFill>
              </a:defRPr>
            </a:lvl1pPr>
            <a:lvl2pPr marL="176213" indent="-176213">
              <a:defRPr sz="2000"/>
            </a:lvl2pPr>
            <a:lvl3pPr marL="176213" indent="-176213">
              <a:defRPr sz="1800"/>
            </a:lvl3pPr>
            <a:lvl4pPr marL="176213" indent="-176213">
              <a:defRPr sz="1600"/>
            </a:lvl4pPr>
            <a:lvl5pPr marL="176213" indent="-176213">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9" name="Text Placeholder 4"/>
          <p:cNvSpPr>
            <a:spLocks noGrp="1"/>
          </p:cNvSpPr>
          <p:nvPr>
            <p:ph type="body" sz="quarter" idx="13"/>
          </p:nvPr>
        </p:nvSpPr>
        <p:spPr>
          <a:xfrm>
            <a:off x="8062814" y="2074127"/>
            <a:ext cx="3407999"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Content Placeholder 5"/>
          <p:cNvSpPr>
            <a:spLocks noGrp="1"/>
          </p:cNvSpPr>
          <p:nvPr>
            <p:ph sz="quarter" idx="14"/>
          </p:nvPr>
        </p:nvSpPr>
        <p:spPr>
          <a:xfrm>
            <a:off x="8062814" y="3263899"/>
            <a:ext cx="3407999" cy="3038658"/>
          </a:xfrm>
        </p:spPr>
        <p:txBody>
          <a:bodyPr anchor="t"/>
          <a:lstStyle>
            <a:lvl1pPr marL="0" indent="0">
              <a:defRPr sz="2400">
                <a:solidFill>
                  <a:schemeClr val="tx1"/>
                </a:solidFill>
              </a:defRPr>
            </a:lvl1pPr>
            <a:lvl2pPr marL="176213" indent="-176213">
              <a:defRPr sz="2000"/>
            </a:lvl2pPr>
            <a:lvl3pPr marL="176213" indent="-176213">
              <a:defRPr sz="1800"/>
            </a:lvl3pPr>
            <a:lvl4pPr marL="176213" indent="-176213">
              <a:defRPr sz="1600"/>
            </a:lvl4pPr>
            <a:lvl5pPr marL="176213" indent="-176213">
              <a:defRPr sz="1600"/>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0" name="Zástupný symbol pro datum 9"/>
          <p:cNvSpPr>
            <a:spLocks noGrp="1"/>
          </p:cNvSpPr>
          <p:nvPr>
            <p:ph type="dt" sz="half" idx="15"/>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106045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6" name="Zástupný symbol pro datum 5"/>
          <p:cNvSpPr>
            <a:spLocks noGrp="1"/>
          </p:cNvSpPr>
          <p:nvPr>
            <p:ph type="dt" sz="half" idx="10"/>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184569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9"/>
            <a:ext cx="6172200" cy="4873625"/>
          </a:xfrm>
        </p:spPr>
        <p:txBody>
          <a:bodyPr/>
          <a:lstStyle>
            <a:lvl1pPr>
              <a:defRPr sz="3200"/>
            </a:lvl1pPr>
            <a:lvl2pPr marL="176213" indent="-176213">
              <a:defRPr sz="2800"/>
            </a:lvl2pPr>
            <a:lvl3pPr marL="361950" indent="-185738">
              <a:defRPr sz="2400"/>
            </a:lvl3pPr>
            <a:lvl4pPr marL="538163" indent="-176213">
              <a:defRPr sz="2000"/>
            </a:lvl4pPr>
            <a:lvl5pPr marL="715963" indent="-177800">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987426"/>
            <a:ext cx="3932237"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8" name="Zástupný symbol pro datum 7"/>
          <p:cNvSpPr>
            <a:spLocks noGrp="1"/>
          </p:cNvSpPr>
          <p:nvPr>
            <p:ph type="dt" sz="half" idx="10"/>
          </p:nvPr>
        </p:nvSpPr>
        <p:spPr/>
        <p:txBody>
          <a:bodyPr/>
          <a:lstStyle/>
          <a:p>
            <a:fld id="{5E1CB195-64FD-4247-B52E-1FA772B8B6A7}" type="datetimeFigureOut">
              <a:rPr lang="cs-CZ" smtClean="0"/>
              <a:pPr/>
              <a:t>31.05.2019</a:t>
            </a:fld>
            <a:endParaRPr lang="cs-CZ" dirty="0"/>
          </a:p>
        </p:txBody>
      </p:sp>
      <p:sp>
        <p:nvSpPr>
          <p:cNvPr id="10" name="Nadpis 9"/>
          <p:cNvSpPr>
            <a:spLocks noGrp="1"/>
          </p:cNvSpPr>
          <p:nvPr>
            <p:ph type="title"/>
          </p:nvPr>
        </p:nvSpPr>
        <p:spPr/>
        <p:txBody>
          <a:bodyPr/>
          <a:lstStyle/>
          <a:p>
            <a:r>
              <a:rPr lang="cs-CZ" smtClean="0"/>
              <a:t>Kliknutím lze upravit styl.</a:t>
            </a:r>
            <a:endParaRPr lang="cs-CZ"/>
          </a:p>
        </p:txBody>
      </p:sp>
    </p:spTree>
    <p:extLst>
      <p:ext uri="{BB962C8B-B14F-4D97-AF65-F5344CB8AC3E}">
        <p14:creationId xmlns:p14="http://schemas.microsoft.com/office/powerpoint/2010/main" val="252664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987426"/>
            <a:ext cx="3932237"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8" name="Nadpis 7"/>
          <p:cNvSpPr>
            <a:spLocks noGrp="1"/>
          </p:cNvSpPr>
          <p:nvPr>
            <p:ph type="title"/>
          </p:nvPr>
        </p:nvSpPr>
        <p:spPr/>
        <p:txBody>
          <a:bodyPr/>
          <a:lstStyle/>
          <a:p>
            <a:r>
              <a:rPr lang="cs-CZ" smtClean="0"/>
              <a:t>Kliknutím lze upravit styl.</a:t>
            </a:r>
            <a:endParaRPr lang="cs-CZ"/>
          </a:p>
        </p:txBody>
      </p:sp>
      <p:sp>
        <p:nvSpPr>
          <p:cNvPr id="9" name="Zástupný symbol pro datum 8"/>
          <p:cNvSpPr>
            <a:spLocks noGrp="1"/>
          </p:cNvSpPr>
          <p:nvPr>
            <p:ph type="dt" sz="half" idx="10"/>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9713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555823" y="6356352"/>
            <a:ext cx="8318548" cy="365125"/>
          </a:xfrm>
        </p:spPr>
        <p:txBody>
          <a:bodyPr/>
          <a:lstStyle>
            <a:lvl1pPr>
              <a:defRPr>
                <a:solidFill>
                  <a:schemeClr val="tx1"/>
                </a:solidFill>
              </a:defRPr>
            </a:lvl1pPr>
          </a:lstStyle>
          <a:p>
            <a:endParaRPr lang="pl-PL"/>
          </a:p>
        </p:txBody>
      </p:sp>
      <p:sp>
        <p:nvSpPr>
          <p:cNvPr id="4" name="Foliennummernplatzhalter 3"/>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userDrawn="1">
            <p:ph type="title" hasCustomPrompt="1"/>
          </p:nvPr>
        </p:nvSpPr>
        <p:spPr>
          <a:xfrm>
            <a:off x="526631" y="848202"/>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spTree>
    <p:extLst>
      <p:ext uri="{BB962C8B-B14F-4D97-AF65-F5344CB8AC3E}">
        <p14:creationId xmlns:p14="http://schemas.microsoft.com/office/powerpoint/2010/main" val="14702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itle with bullet points">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555824" y="6356352"/>
            <a:ext cx="8306825" cy="365125"/>
          </a:xfrm>
        </p:spPr>
        <p:txBody>
          <a:bodyPr/>
          <a:lstStyle>
            <a:lvl1pPr>
              <a:defRPr>
                <a:solidFill>
                  <a:schemeClr val="tx1"/>
                </a:solidFill>
              </a:defRPr>
            </a:lvl1pPr>
          </a:lstStyle>
          <a:p>
            <a:endParaRPr lang="pl-PL"/>
          </a:p>
        </p:txBody>
      </p:sp>
      <p:sp>
        <p:nvSpPr>
          <p:cNvPr id="5" name="Foliennummernplatzhalter 4"/>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13" name="Textplatzhalter 2"/>
          <p:cNvSpPr>
            <a:spLocks noGrp="1"/>
          </p:cNvSpPr>
          <p:nvPr>
            <p:ph idx="1" hasCustomPrompt="1"/>
          </p:nvPr>
        </p:nvSpPr>
        <p:spPr>
          <a:xfrm>
            <a:off x="526630" y="1736640"/>
            <a:ext cx="11234629" cy="4247359"/>
          </a:xfrm>
          <a:prstGeom prst="rect">
            <a:avLst/>
          </a:prstGeom>
          <a:effectLst/>
        </p:spPr>
        <p:txBody>
          <a:bodyPr vert="horz" lIns="0" tIns="0" rIns="0" bIns="0" rtlCol="0">
            <a:normAutofit/>
          </a:bodyPr>
          <a:lstStyle>
            <a:lvl1pPr marL="288000" indent="-288000">
              <a:lnSpc>
                <a:spcPct val="95000"/>
              </a:lnSpc>
              <a:spcBef>
                <a:spcPts val="0"/>
              </a:spcBef>
              <a:spcAft>
                <a:spcPts val="800"/>
              </a:spcAft>
              <a:buClr>
                <a:schemeClr val="accent1"/>
              </a:buClr>
              <a:buSzPct val="120000"/>
              <a:buFont typeface="Arial" panose="020B060402020202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1"/>
              </a:buClr>
              <a:buSzPct val="100000"/>
              <a:buFont typeface="Calibri" panose="020F0502020204030204" pitchFamily="34" charset="0"/>
              <a:buChar char="→"/>
              <a:defRPr sz="2000" baseline="0">
                <a:solidFill>
                  <a:schemeClr val="tx1"/>
                </a:solidFill>
              </a:defRPr>
            </a:lvl2pPr>
            <a:lvl3pPr marL="1080000" indent="-288000">
              <a:lnSpc>
                <a:spcPct val="95000"/>
              </a:lnSpc>
              <a:spcBef>
                <a:spcPts val="0"/>
              </a:spcBef>
              <a:spcAft>
                <a:spcPts val="800"/>
              </a:spcAft>
              <a:buClr>
                <a:schemeClr val="accent1"/>
              </a:buClr>
              <a:buFont typeface="Calibri" panose="020F0502020204030204" pitchFamily="34" charset="0"/>
              <a:buChar char="–"/>
              <a:defRPr sz="1800" baseline="0">
                <a:solidFill>
                  <a:schemeClr val="tx1"/>
                </a:solidFill>
              </a:defRPr>
            </a:lvl3pPr>
          </a:lstStyle>
          <a:p>
            <a:pPr lvl="0"/>
            <a:r>
              <a:rPr lang="en-US" noProof="0" dirty="0"/>
              <a:t>Click to edit Master text styles</a:t>
            </a:r>
          </a:p>
          <a:p>
            <a:pPr lvl="1"/>
            <a:r>
              <a:rPr lang="en-US" noProof="0" dirty="0"/>
              <a:t>Second level</a:t>
            </a:r>
          </a:p>
          <a:p>
            <a:pPr lvl="2"/>
            <a:r>
              <a:rPr lang="en-US" noProof="0" dirty="0"/>
              <a:t>Third level</a:t>
            </a:r>
          </a:p>
          <a:p>
            <a:pPr lvl="2"/>
            <a:endParaRPr lang="pl-PL" noProof="0" dirty="0"/>
          </a:p>
        </p:txBody>
      </p:sp>
      <p:sp>
        <p:nvSpPr>
          <p:cNvPr id="9" name="Titelplatzhalter 1"/>
          <p:cNvSpPr>
            <a:spLocks noGrp="1"/>
          </p:cNvSpPr>
          <p:nvPr>
            <p:ph type="title" hasCustomPrompt="1"/>
          </p:nvPr>
        </p:nvSpPr>
        <p:spPr>
          <a:xfrm>
            <a:off x="526631" y="848202"/>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spTree>
    <p:extLst>
      <p:ext uri="{BB962C8B-B14F-4D97-AF65-F5344CB8AC3E}">
        <p14:creationId xmlns:p14="http://schemas.microsoft.com/office/powerpoint/2010/main" val="12589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55824" y="6356352"/>
            <a:ext cx="8306825" cy="365125"/>
          </a:xfrm>
        </p:spPr>
        <p:txBody>
          <a:bodyPr/>
          <a:lstStyle>
            <a:lvl1pPr>
              <a:defRPr sz="1000">
                <a:solidFill>
                  <a:schemeClr val="tx1"/>
                </a:solidFill>
              </a:defRPr>
            </a:lvl1pPr>
          </a:lstStyle>
          <a:p>
            <a:endParaRPr lang="pl-PL" dirty="0"/>
          </a:p>
        </p:txBody>
      </p:sp>
      <p:sp>
        <p:nvSpPr>
          <p:cNvPr id="5" name="Foliennummernplatzhalter 4"/>
          <p:cNvSpPr>
            <a:spLocks noGrp="1"/>
          </p:cNvSpPr>
          <p:nvPr userDrawn="1">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800"/>
              </a:spcAft>
              <a:buNone/>
              <a:defRPr sz="2000">
                <a:solidFill>
                  <a:schemeClr val="tx2"/>
                </a:solidFill>
              </a:defRPr>
            </a:lvl1pPr>
          </a:lstStyle>
          <a:p>
            <a:pPr lvl="0"/>
            <a:r>
              <a:rPr lang="en-US" noProof="0" dirty="0"/>
              <a:t>Click to edit Master text styles</a:t>
            </a:r>
            <a:endParaRPr lang="pl-PL" noProof="0" dirty="0"/>
          </a:p>
        </p:txBody>
      </p:sp>
      <p:sp>
        <p:nvSpPr>
          <p:cNvPr id="10" name="Titelplatzhalter 1"/>
          <p:cNvSpPr>
            <a:spLocks noGrp="1"/>
          </p:cNvSpPr>
          <p:nvPr userDrawn="1">
            <p:ph type="title" hasCustomPrompt="1"/>
          </p:nvPr>
        </p:nvSpPr>
        <p:spPr>
          <a:xfrm>
            <a:off x="526631" y="848202"/>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dirty="0"/>
              <a:t>Click to edit Master title style</a:t>
            </a:r>
            <a:endParaRPr lang="pl-PL" noProof="0" dirty="0"/>
          </a:p>
        </p:txBody>
      </p:sp>
    </p:spTree>
    <p:extLst>
      <p:ext uri="{BB962C8B-B14F-4D97-AF65-F5344CB8AC3E}">
        <p14:creationId xmlns:p14="http://schemas.microsoft.com/office/powerpoint/2010/main" val="57781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CC534D13-E8BD-4A12-9FCF-4480282AC5C2}"/>
              </a:ext>
            </a:extLst>
          </p:cNvPr>
          <p:cNvSpPr>
            <a:spLocks noGrp="1"/>
          </p:cNvSpPr>
          <p:nvPr>
            <p:ph type="dt" sz="half" idx="10"/>
          </p:nvPr>
        </p:nvSpPr>
        <p:spPr/>
        <p:txBody>
          <a:bodyPr/>
          <a:lstStyle/>
          <a:p>
            <a:fld id="{2C28817D-B32C-491B-B2AA-8AC8E78FD3B9}" type="datetimeFigureOut">
              <a:rPr lang="cs-CZ" smtClean="0"/>
              <a:t>31.05.2019</a:t>
            </a:fld>
            <a:endParaRPr lang="cs-CZ"/>
          </a:p>
        </p:txBody>
      </p:sp>
      <p:sp>
        <p:nvSpPr>
          <p:cNvPr id="3" name="Zástupný symbol pro zápatí 2">
            <a:extLst>
              <a:ext uri="{FF2B5EF4-FFF2-40B4-BE49-F238E27FC236}">
                <a16:creationId xmlns:a16="http://schemas.microsoft.com/office/drawing/2014/main" xmlns="" id="{0B4B6C71-609F-4FE6-92D9-B5FCCDB37A86}"/>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Zástupný symbol pro číslo snímku 3">
            <a:extLst>
              <a:ext uri="{FF2B5EF4-FFF2-40B4-BE49-F238E27FC236}">
                <a16:creationId xmlns:a16="http://schemas.microsoft.com/office/drawing/2014/main" xmlns="" id="{DFA13907-D004-44AA-B642-146862A1FA4F}"/>
              </a:ext>
            </a:extLst>
          </p:cNvPr>
          <p:cNvSpPr>
            <a:spLocks noGrp="1"/>
          </p:cNvSpPr>
          <p:nvPr>
            <p:ph type="sldNum" sz="quarter" idx="12"/>
          </p:nvPr>
        </p:nvSpPr>
        <p:spPr>
          <a:xfrm>
            <a:off x="8610600" y="6356350"/>
            <a:ext cx="2743200" cy="365125"/>
          </a:xfrm>
          <a:prstGeom prst="rect">
            <a:avLst/>
          </a:prstGeom>
        </p:spPr>
        <p:txBody>
          <a:bodyPr/>
          <a:lstStyle/>
          <a:p>
            <a:fld id="{A3FD510F-773C-403A-A7D5-1E4ED13F2F1B}" type="slidenum">
              <a:rPr lang="cs-CZ" smtClean="0"/>
              <a:t>‹#›</a:t>
            </a:fld>
            <a:endParaRPr lang="cs-CZ"/>
          </a:p>
        </p:txBody>
      </p:sp>
    </p:spTree>
    <p:extLst>
      <p:ext uri="{BB962C8B-B14F-4D97-AF65-F5344CB8AC3E}">
        <p14:creationId xmlns:p14="http://schemas.microsoft.com/office/powerpoint/2010/main" val="721638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A3FACF-6907-4EB6-933D-3DB87B176EB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1DD5B503-FBEA-40D5-95B1-5B65A413B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5683D5F0-20DE-4AB6-8696-76D8B39C22D9}"/>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ACA4DC55-7639-4EA9-A5FF-854AB7645C0F}"/>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513D86FC-0E6B-4094-9E95-9F62800F4C27}"/>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3378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Obdélník 11"/>
          <p:cNvSpPr/>
          <p:nvPr userDrawn="1"/>
        </p:nvSpPr>
        <p:spPr>
          <a:xfrm>
            <a:off x="0" y="0"/>
            <a:ext cx="12192000" cy="6858000"/>
          </a:xfrm>
          <a:prstGeom prst="rect">
            <a:avLst/>
          </a:prstGeom>
          <a:solidFill>
            <a:schemeClr val="tx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 name="Title 1"/>
          <p:cNvSpPr>
            <a:spLocks noGrp="1"/>
          </p:cNvSpPr>
          <p:nvPr>
            <p:ph type="ctrTitle"/>
          </p:nvPr>
        </p:nvSpPr>
        <p:spPr>
          <a:xfrm>
            <a:off x="914400" y="1531436"/>
            <a:ext cx="10363200" cy="1353015"/>
          </a:xfrm>
        </p:spPr>
        <p:txBody>
          <a:bodyPr anchor="b">
            <a:normAutofit/>
          </a:bodyPr>
          <a:lstStyle>
            <a:lvl1pPr algn="ctr">
              <a:defRPr sz="3600"/>
            </a:lvl1pPr>
          </a:lstStyle>
          <a:p>
            <a:r>
              <a:rPr lang="cs-CZ" smtClean="0"/>
              <a:t>Kliknutím lze upravit styl.</a:t>
            </a:r>
            <a:endParaRPr lang="en-US" dirty="0"/>
          </a:p>
        </p:txBody>
      </p:sp>
      <p:sp>
        <p:nvSpPr>
          <p:cNvPr id="3" name="Subtitle 2"/>
          <p:cNvSpPr>
            <a:spLocks noGrp="1"/>
          </p:cNvSpPr>
          <p:nvPr>
            <p:ph type="subTitle" idx="1"/>
          </p:nvPr>
        </p:nvSpPr>
        <p:spPr>
          <a:xfrm>
            <a:off x="1524000" y="3118180"/>
            <a:ext cx="9144000" cy="584027"/>
          </a:xfrm>
        </p:spPr>
        <p:txBody>
          <a:bodyPr anchor="t">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cxnSp>
        <p:nvCxnSpPr>
          <p:cNvPr id="10" name="Přímá spojnice 9"/>
          <p:cNvCxnSpPr/>
          <p:nvPr userDrawn="1"/>
        </p:nvCxnSpPr>
        <p:spPr>
          <a:xfrm>
            <a:off x="383460" y="6482873"/>
            <a:ext cx="113365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995611" y="3001312"/>
            <a:ext cx="585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Zástupný symbol pro text 5"/>
          <p:cNvSpPr>
            <a:spLocks noGrp="1"/>
          </p:cNvSpPr>
          <p:nvPr>
            <p:ph type="body" sz="quarter" idx="11" hasCustomPrompt="1"/>
          </p:nvPr>
        </p:nvSpPr>
        <p:spPr>
          <a:xfrm>
            <a:off x="4915" y="6482875"/>
            <a:ext cx="12191999" cy="375127"/>
          </a:xfrm>
        </p:spPr>
        <p:txBody>
          <a:bodyPr>
            <a:normAutofit/>
          </a:bodyPr>
          <a:lstStyle>
            <a:lvl1pPr algn="ctr">
              <a:defRPr sz="1200">
                <a:solidFill>
                  <a:schemeClr val="bg1"/>
                </a:solidFill>
              </a:defRPr>
            </a:lvl1pPr>
            <a:lvl4pPr marL="1371600" indent="0">
              <a:buNone/>
              <a:defRPr/>
            </a:lvl4pPr>
            <a:lvl5pPr>
              <a:defRPr/>
            </a:lvl5pPr>
          </a:lstStyle>
          <a:p>
            <a:pPr algn="ctr">
              <a:defRPr/>
            </a:pPr>
            <a:r>
              <a:rPr lang="cs-CZ" dirty="0"/>
              <a:t>Software602 a.s. neuděluje poskytnutím informací žádné licence na užití autorských děl ani jiná práva duševního vlastnictví.</a:t>
            </a:r>
          </a:p>
        </p:txBody>
      </p:sp>
      <p:sp>
        <p:nvSpPr>
          <p:cNvPr id="13" name="Zástupný symbol pro text 12"/>
          <p:cNvSpPr>
            <a:spLocks noGrp="1"/>
          </p:cNvSpPr>
          <p:nvPr>
            <p:ph type="body" sz="quarter" idx="12" hasCustomPrompt="1"/>
          </p:nvPr>
        </p:nvSpPr>
        <p:spPr>
          <a:xfrm>
            <a:off x="5270500" y="3804469"/>
            <a:ext cx="1661584" cy="414338"/>
          </a:xfrm>
        </p:spPr>
        <p:txBody>
          <a:bodyPr>
            <a:normAutofit/>
          </a:bodyPr>
          <a:lstStyle>
            <a:lvl1pPr algn="ctr">
              <a:defRPr sz="1200">
                <a:solidFill>
                  <a:schemeClr val="accent1"/>
                </a:solidFill>
              </a:defRPr>
            </a:lvl1pPr>
          </a:lstStyle>
          <a:p>
            <a:pPr lvl="0"/>
            <a:r>
              <a:rPr lang="cs-CZ" dirty="0"/>
              <a:t>datum</a:t>
            </a:r>
          </a:p>
        </p:txBody>
      </p:sp>
      <p:pic>
        <p:nvPicPr>
          <p:cNvPr id="14" name="Obráze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276" y="480339"/>
            <a:ext cx="1543448" cy="425991"/>
          </a:xfrm>
          <a:prstGeom prst="rect">
            <a:avLst/>
          </a:prstGeom>
        </p:spPr>
      </p:pic>
    </p:spTree>
    <p:extLst>
      <p:ext uri="{BB962C8B-B14F-4D97-AF65-F5344CB8AC3E}">
        <p14:creationId xmlns:p14="http://schemas.microsoft.com/office/powerpoint/2010/main" val="633289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26752E-C10E-406E-8830-D293025C6EB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9EF030ED-5825-45FB-8E50-D3AD590161F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9430F2AB-ADF4-456E-8109-2FEFDF8E8CD9}"/>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62A56715-5230-4279-B587-0816794E523C}"/>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3047E94C-7A99-419F-8B55-326255DBB1C4}"/>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3808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699D900-C248-4FD5-B67D-0760E22D994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0733CF6A-D13D-4A1D-A7D1-0DA888F0B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852F95A9-D005-47EF-91FC-BBB59B92FE0F}"/>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69741239-ADF9-4FA7-A3A8-6285DE5622F8}"/>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695EB477-7085-45FA-A442-0FB5E9E989F8}"/>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97309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DF6366-7CB7-47C5-AD1C-BA7DECB62E7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150EA171-D442-422D-B1BE-CD5A413727C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7CE15BCB-01F8-47DC-8D29-18E972E3F91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D3BE6FF4-5CAB-4D4C-AE9F-D936C8F48016}"/>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6" name="Zástupný symbol pro zápatí 5">
            <a:extLst>
              <a:ext uri="{FF2B5EF4-FFF2-40B4-BE49-F238E27FC236}">
                <a16:creationId xmlns:a16="http://schemas.microsoft.com/office/drawing/2014/main" xmlns="" id="{32023B92-7F07-4341-BE6F-A6C24F50B5CB}"/>
              </a:ext>
            </a:extLst>
          </p:cNvPr>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a:extLst>
              <a:ext uri="{FF2B5EF4-FFF2-40B4-BE49-F238E27FC236}">
                <a16:creationId xmlns:a16="http://schemas.microsoft.com/office/drawing/2014/main" xmlns="" id="{7A5A9002-6932-441B-AB6E-FB8927040F51}"/>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648420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256A294-CDCC-45D9-9242-BE57B5BB29A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B00B6148-BD2D-4511-B3C1-500C71089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F2621EB7-2D28-4A9C-A342-813989A8F82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25CADA2B-4F5E-48F3-9687-97E845BC0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CB68EADF-9051-4F38-9D18-2234C71A885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4AACEB21-3FF0-40A8-A5D6-81FCBCAC0BFF}"/>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8" name="Zástupný symbol pro zápatí 7">
            <a:extLst>
              <a:ext uri="{FF2B5EF4-FFF2-40B4-BE49-F238E27FC236}">
                <a16:creationId xmlns:a16="http://schemas.microsoft.com/office/drawing/2014/main" xmlns="" id="{81806A31-21D5-4792-B86F-AF039DFB28CB}"/>
              </a:ext>
            </a:extLst>
          </p:cNvPr>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a:extLst>
              <a:ext uri="{FF2B5EF4-FFF2-40B4-BE49-F238E27FC236}">
                <a16:creationId xmlns:a16="http://schemas.microsoft.com/office/drawing/2014/main" xmlns="" id="{C1F7075E-F605-4C9E-B4C6-DFF872EB816D}"/>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41312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2073FB7-6DFB-44F7-BADF-9BB88A8E060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42E418F5-8326-4532-9769-C27B192C387D}"/>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4" name="Zástupný symbol pro zápatí 3">
            <a:extLst>
              <a:ext uri="{FF2B5EF4-FFF2-40B4-BE49-F238E27FC236}">
                <a16:creationId xmlns:a16="http://schemas.microsoft.com/office/drawing/2014/main" xmlns="" id="{013C52BF-E9C3-4BC6-84A3-04F9E6343F89}"/>
              </a:ext>
            </a:extLst>
          </p:cNvPr>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a:extLst>
              <a:ext uri="{FF2B5EF4-FFF2-40B4-BE49-F238E27FC236}">
                <a16:creationId xmlns:a16="http://schemas.microsoft.com/office/drawing/2014/main" xmlns="" id="{8AC1AC70-C48A-406B-B3E6-8F6899CC8AE8}"/>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02337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CC534D13-E8BD-4A12-9FCF-4480282AC5C2}"/>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3" name="Zástupný symbol pro zápatí 2">
            <a:extLst>
              <a:ext uri="{FF2B5EF4-FFF2-40B4-BE49-F238E27FC236}">
                <a16:creationId xmlns:a16="http://schemas.microsoft.com/office/drawing/2014/main" xmlns="" id="{0B4B6C71-609F-4FE6-92D9-B5FCCDB37A86}"/>
              </a:ext>
            </a:extLst>
          </p:cNvPr>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a:extLst>
              <a:ext uri="{FF2B5EF4-FFF2-40B4-BE49-F238E27FC236}">
                <a16:creationId xmlns:a16="http://schemas.microsoft.com/office/drawing/2014/main" xmlns="" id="{DFA13907-D004-44AA-B642-146862A1FA4F}"/>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20246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5D9905C-DE4B-4CBC-B97F-61A7A1442B4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E7A541EB-851B-44AD-BAEE-8F2FC5471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DEF9C26C-23A4-4B21-BF44-19F0CF8EE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607C96E5-4C37-4FBC-9E2A-3CF3D85D4167}"/>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6" name="Zástupný symbol pro zápatí 5">
            <a:extLst>
              <a:ext uri="{FF2B5EF4-FFF2-40B4-BE49-F238E27FC236}">
                <a16:creationId xmlns:a16="http://schemas.microsoft.com/office/drawing/2014/main" xmlns="" id="{6768CB6A-200A-4F98-93B8-40737320B4BB}"/>
              </a:ext>
            </a:extLst>
          </p:cNvPr>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a:extLst>
              <a:ext uri="{FF2B5EF4-FFF2-40B4-BE49-F238E27FC236}">
                <a16:creationId xmlns:a16="http://schemas.microsoft.com/office/drawing/2014/main" xmlns="" id="{D932D372-9796-41AF-8255-F0B0C6A551BB}"/>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47759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9D3B9B2-ED8F-4354-9FC8-BFB955E84C3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E357A4B9-7D1E-41CC-8C64-E93139AE0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73ED1F92-31A6-44C6-A352-C5DEC91E8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8970990B-7690-4F14-A089-3B2ABCE6EC0C}"/>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6" name="Zástupný symbol pro zápatí 5">
            <a:extLst>
              <a:ext uri="{FF2B5EF4-FFF2-40B4-BE49-F238E27FC236}">
                <a16:creationId xmlns:a16="http://schemas.microsoft.com/office/drawing/2014/main" xmlns="" id="{68C5BCD5-F018-458B-A4C1-B42DB7C853B8}"/>
              </a:ext>
            </a:extLst>
          </p:cNvPr>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a:extLst>
              <a:ext uri="{FF2B5EF4-FFF2-40B4-BE49-F238E27FC236}">
                <a16:creationId xmlns:a16="http://schemas.microsoft.com/office/drawing/2014/main" xmlns="" id="{46EA3FBE-4BCD-4938-8BE1-21CABA626288}"/>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08516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F54714-1295-403F-8B45-3AC8FD6D2EC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1FEA8A5C-CA35-4970-9720-FE06BA5F22D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1BEC1E3-A7F2-49DE-9C47-47C8C9C41AB5}"/>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9BBF59BA-CECB-418C-88CA-E5F1BD4FB5C6}"/>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D2BDD40A-2C17-447C-81C0-795F97C2A9FD}"/>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19833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BA378D4D-049A-4187-9335-B48FFF7FD5F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126287AF-BC58-4E60-A983-F5A77772BE8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531D51C3-A387-48C5-A79D-AC878A04EE2B}"/>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7181595F-AF84-45D7-A05D-516C54182B27}"/>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9E97C367-8A25-400F-B03E-39ED9CF44441}"/>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5860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Main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Obdélník 11"/>
          <p:cNvSpPr/>
          <p:nvPr userDrawn="1"/>
        </p:nvSpPr>
        <p:spPr>
          <a:xfrm>
            <a:off x="0" y="0"/>
            <a:ext cx="12192000" cy="6858000"/>
          </a:xfrm>
          <a:prstGeom prst="rect">
            <a:avLst/>
          </a:prstGeom>
          <a:solidFill>
            <a:schemeClr val="tx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 name="Title 1"/>
          <p:cNvSpPr>
            <a:spLocks noGrp="1"/>
          </p:cNvSpPr>
          <p:nvPr>
            <p:ph type="ctrTitle"/>
          </p:nvPr>
        </p:nvSpPr>
        <p:spPr>
          <a:xfrm>
            <a:off x="914400" y="1531436"/>
            <a:ext cx="10363200" cy="1353015"/>
          </a:xfrm>
        </p:spPr>
        <p:txBody>
          <a:bodyPr anchor="b">
            <a:normAutofit/>
          </a:bodyPr>
          <a:lstStyle>
            <a:lvl1pPr algn="ctr">
              <a:defRPr sz="3600"/>
            </a:lvl1pPr>
          </a:lstStyle>
          <a:p>
            <a:r>
              <a:rPr lang="cs-CZ" smtClean="0"/>
              <a:t>Kliknutím lze upravit styl.</a:t>
            </a:r>
            <a:endParaRPr lang="en-US" dirty="0"/>
          </a:p>
        </p:txBody>
      </p:sp>
      <p:sp>
        <p:nvSpPr>
          <p:cNvPr id="3" name="Subtitle 2"/>
          <p:cNvSpPr>
            <a:spLocks noGrp="1"/>
          </p:cNvSpPr>
          <p:nvPr>
            <p:ph type="subTitle" idx="1"/>
          </p:nvPr>
        </p:nvSpPr>
        <p:spPr>
          <a:xfrm>
            <a:off x="1524000" y="3118180"/>
            <a:ext cx="9144000" cy="584027"/>
          </a:xfrm>
        </p:spPr>
        <p:txBody>
          <a:bodyPr anchor="t">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cxnSp>
        <p:nvCxnSpPr>
          <p:cNvPr id="10" name="Přímá spojnice 9"/>
          <p:cNvCxnSpPr/>
          <p:nvPr userDrawn="1"/>
        </p:nvCxnSpPr>
        <p:spPr>
          <a:xfrm>
            <a:off x="331321" y="5900306"/>
            <a:ext cx="1133659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995611" y="3001312"/>
            <a:ext cx="585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Zástupný symbol pro text 12"/>
          <p:cNvSpPr>
            <a:spLocks noGrp="1"/>
          </p:cNvSpPr>
          <p:nvPr>
            <p:ph type="body" sz="quarter" idx="12" hasCustomPrompt="1"/>
          </p:nvPr>
        </p:nvSpPr>
        <p:spPr>
          <a:xfrm>
            <a:off x="5270500" y="3804469"/>
            <a:ext cx="1661584" cy="414338"/>
          </a:xfrm>
        </p:spPr>
        <p:txBody>
          <a:bodyPr>
            <a:normAutofit/>
          </a:bodyPr>
          <a:lstStyle>
            <a:lvl1pPr algn="ctr">
              <a:defRPr sz="1200">
                <a:solidFill>
                  <a:schemeClr val="accent1"/>
                </a:solidFill>
              </a:defRPr>
            </a:lvl1pPr>
          </a:lstStyle>
          <a:p>
            <a:pPr lvl="0"/>
            <a:r>
              <a:rPr lang="cs-CZ" dirty="0"/>
              <a:t>datum</a:t>
            </a:r>
          </a:p>
        </p:txBody>
      </p:sp>
      <p:cxnSp>
        <p:nvCxnSpPr>
          <p:cNvPr id="14"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cxnSp>
        <p:nvCxnSpPr>
          <p:cNvPr id="15"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cxnSp>
        <p:nvCxnSpPr>
          <p:cNvPr id="16"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sp>
        <p:nvSpPr>
          <p:cNvPr id="7" name="Rectangle 4"/>
          <p:cNvSpPr>
            <a:spLocks noChangeArrowheads="1"/>
          </p:cNvSpPr>
          <p:nvPr userDrawn="1"/>
        </p:nvSpPr>
        <p:spPr bwMode="auto">
          <a:xfrm>
            <a:off x="203202"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p>
        </p:txBody>
      </p:sp>
      <p:sp>
        <p:nvSpPr>
          <p:cNvPr id="17" name="Rectangle 6"/>
          <p:cNvSpPr>
            <a:spLocks noChangeArrowheads="1"/>
          </p:cNvSpPr>
          <p:nvPr userDrawn="1"/>
        </p:nvSpPr>
        <p:spPr bwMode="auto">
          <a:xfrm>
            <a:off x="203202"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p>
        </p:txBody>
      </p:sp>
      <p:cxnSp>
        <p:nvCxnSpPr>
          <p:cNvPr id="20"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cxnSp>
        <p:nvCxnSpPr>
          <p:cNvPr id="21"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cxnSp>
        <p:nvCxnSpPr>
          <p:cNvPr id="22"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sp>
        <p:nvSpPr>
          <p:cNvPr id="23" name="Rectangle 10"/>
          <p:cNvSpPr>
            <a:spLocks noChangeArrowheads="1"/>
          </p:cNvSpPr>
          <p:nvPr userDrawn="1"/>
        </p:nvSpPr>
        <p:spPr bwMode="auto">
          <a:xfrm>
            <a:off x="203202"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p>
        </p:txBody>
      </p:sp>
      <p:sp>
        <p:nvSpPr>
          <p:cNvPr id="25" name="Rectangle 12"/>
          <p:cNvSpPr>
            <a:spLocks noChangeArrowheads="1"/>
          </p:cNvSpPr>
          <p:nvPr userDrawn="1"/>
        </p:nvSpPr>
        <p:spPr bwMode="auto">
          <a:xfrm>
            <a:off x="203202"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p>
        </p:txBody>
      </p:sp>
      <p:cxnSp>
        <p:nvCxnSpPr>
          <p:cNvPr id="26"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cxnSp>
        <p:nvCxnSpPr>
          <p:cNvPr id="27"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cxnSp>
        <p:nvCxnSpPr>
          <p:cNvPr id="28" name="AutoShape 12"/>
          <p:cNvCxnSpPr>
            <a:cxnSpLocks noChangeShapeType="1"/>
          </p:cNvCxnSpPr>
          <p:nvPr userDrawn="1"/>
        </p:nvCxnSpPr>
        <p:spPr bwMode="auto">
          <a:xfrm>
            <a:off x="2351193" y="20586065"/>
            <a:ext cx="7487920" cy="0"/>
          </a:xfrm>
          <a:prstGeom prst="straightConnector1">
            <a:avLst/>
          </a:prstGeom>
          <a:noFill/>
          <a:ln w="9525">
            <a:solidFill>
              <a:srgbClr val="00A5CC"/>
            </a:solidFill>
            <a:round/>
            <a:headEnd/>
            <a:tailEnd/>
          </a:ln>
          <a:extLst>
            <a:ext uri="{909E8E84-426E-40DD-AFC4-6F175D3DCCD1}">
              <a14:hiddenFill xmlns:a14="http://schemas.microsoft.com/office/drawing/2010/main">
                <a:noFill/>
              </a14:hiddenFill>
            </a:ext>
          </a:extLst>
        </p:spPr>
      </p:cxnSp>
      <p:sp>
        <p:nvSpPr>
          <p:cNvPr id="29" name="Rectangle 16"/>
          <p:cNvSpPr>
            <a:spLocks noChangeArrowheads="1"/>
          </p:cNvSpPr>
          <p:nvPr userDrawn="1"/>
        </p:nvSpPr>
        <p:spPr bwMode="auto">
          <a:xfrm>
            <a:off x="203202"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p>
        </p:txBody>
      </p:sp>
      <p:sp>
        <p:nvSpPr>
          <p:cNvPr id="31" name="Rectangle 18"/>
          <p:cNvSpPr>
            <a:spLocks noChangeArrowheads="1"/>
          </p:cNvSpPr>
          <p:nvPr userDrawn="1"/>
        </p:nvSpPr>
        <p:spPr bwMode="auto">
          <a:xfrm>
            <a:off x="203202" y="424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1800"/>
          </a:p>
        </p:txBody>
      </p:sp>
      <p:cxnSp>
        <p:nvCxnSpPr>
          <p:cNvPr id="36" name="Přímá spojnice 35"/>
          <p:cNvCxnSpPr/>
          <p:nvPr userDrawn="1"/>
        </p:nvCxnSpPr>
        <p:spPr>
          <a:xfrm>
            <a:off x="3805075" y="5900091"/>
            <a:ext cx="0" cy="95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userDrawn="1"/>
        </p:nvCxnSpPr>
        <p:spPr>
          <a:xfrm>
            <a:off x="6194311" y="5900306"/>
            <a:ext cx="0" cy="95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userDrawn="1"/>
        </p:nvCxnSpPr>
        <p:spPr>
          <a:xfrm>
            <a:off x="8579279" y="5900309"/>
            <a:ext cx="6543" cy="958131"/>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ovéPole 49"/>
          <p:cNvSpPr txBox="1"/>
          <p:nvPr userDrawn="1"/>
        </p:nvSpPr>
        <p:spPr>
          <a:xfrm>
            <a:off x="3963674" y="6049809"/>
            <a:ext cx="2230639" cy="646331"/>
          </a:xfrm>
          <a:prstGeom prst="rect">
            <a:avLst/>
          </a:prstGeom>
          <a:noFill/>
        </p:spPr>
        <p:txBody>
          <a:bodyPr wrap="square" rtlCol="0" anchor="ctr">
            <a:spAutoFit/>
          </a:bodyPr>
          <a:lstStyle/>
          <a:p>
            <a:pPr lvl="0"/>
            <a:r>
              <a:rPr lang="cs-CZ" sz="1200" dirty="0">
                <a:solidFill>
                  <a:schemeClr val="bg1"/>
                </a:solidFill>
              </a:rPr>
              <a:t>Software602 a.s.</a:t>
            </a:r>
          </a:p>
          <a:p>
            <a:pPr lvl="0"/>
            <a:r>
              <a:rPr lang="cs-CZ" sz="1200" dirty="0">
                <a:solidFill>
                  <a:schemeClr val="accent1"/>
                </a:solidFill>
              </a:rPr>
              <a:t>Hornokrčská 703/15</a:t>
            </a:r>
            <a:br>
              <a:rPr lang="cs-CZ" sz="1200" dirty="0">
                <a:solidFill>
                  <a:schemeClr val="accent1"/>
                </a:solidFill>
              </a:rPr>
            </a:br>
            <a:r>
              <a:rPr lang="cs-CZ" sz="1200" dirty="0">
                <a:solidFill>
                  <a:schemeClr val="accent1"/>
                </a:solidFill>
              </a:rPr>
              <a:t>140 00 Praha 4</a:t>
            </a:r>
            <a:endParaRPr lang="cs-CZ" sz="1800" dirty="0">
              <a:solidFill>
                <a:schemeClr val="accent1"/>
              </a:solidFill>
            </a:endParaRPr>
          </a:p>
        </p:txBody>
      </p:sp>
      <p:sp>
        <p:nvSpPr>
          <p:cNvPr id="51" name="TextovéPole 50"/>
          <p:cNvSpPr txBox="1"/>
          <p:nvPr userDrawn="1"/>
        </p:nvSpPr>
        <p:spPr>
          <a:xfrm>
            <a:off x="6354626" y="6049809"/>
            <a:ext cx="2230639" cy="646331"/>
          </a:xfrm>
          <a:prstGeom prst="rect">
            <a:avLst/>
          </a:prstGeom>
          <a:noFill/>
        </p:spPr>
        <p:txBody>
          <a:bodyPr wrap="square" rtlCol="0" anchor="ctr">
            <a:spAutoFit/>
          </a:bodyPr>
          <a:lstStyle/>
          <a:p>
            <a:pPr lvl="0"/>
            <a:r>
              <a:rPr lang="cs-CZ" sz="1200" dirty="0">
                <a:solidFill>
                  <a:schemeClr val="bg1"/>
                </a:solidFill>
              </a:rPr>
              <a:t>www.602.cz </a:t>
            </a:r>
          </a:p>
          <a:p>
            <a:pPr lvl="0"/>
            <a:r>
              <a:rPr lang="cs-CZ" sz="1200" dirty="0">
                <a:solidFill>
                  <a:schemeClr val="accent1"/>
                </a:solidFill>
              </a:rPr>
              <a:t>+420 222 011 602</a:t>
            </a:r>
            <a:br>
              <a:rPr lang="cs-CZ" sz="1200" dirty="0">
                <a:solidFill>
                  <a:schemeClr val="accent1"/>
                </a:solidFill>
              </a:rPr>
            </a:br>
            <a:r>
              <a:rPr lang="cs-CZ" sz="1200" dirty="0">
                <a:solidFill>
                  <a:schemeClr val="accent1"/>
                </a:solidFill>
              </a:rPr>
              <a:t>info@602.cz</a:t>
            </a:r>
          </a:p>
        </p:txBody>
      </p:sp>
      <p:sp>
        <p:nvSpPr>
          <p:cNvPr id="52" name="TextovéPole 51"/>
          <p:cNvSpPr txBox="1"/>
          <p:nvPr userDrawn="1"/>
        </p:nvSpPr>
        <p:spPr>
          <a:xfrm>
            <a:off x="8745577" y="6049809"/>
            <a:ext cx="2922337" cy="646331"/>
          </a:xfrm>
          <a:prstGeom prst="rect">
            <a:avLst/>
          </a:prstGeom>
          <a:noFill/>
        </p:spPr>
        <p:txBody>
          <a:bodyPr wrap="square" rtlCol="0" anchor="ctr">
            <a:spAutoFit/>
          </a:bodyPr>
          <a:lstStyle/>
          <a:p>
            <a:pPr lvl="0"/>
            <a:r>
              <a:rPr lang="cs-CZ" sz="1200" dirty="0">
                <a:solidFill>
                  <a:schemeClr val="accent1"/>
                </a:solidFill>
              </a:rPr>
              <a:t>ID datové schránky: 7dcsfzg </a:t>
            </a:r>
          </a:p>
          <a:p>
            <a:pPr lvl="0"/>
            <a:r>
              <a:rPr lang="cs-CZ" sz="1200" dirty="0">
                <a:solidFill>
                  <a:schemeClr val="accent1"/>
                </a:solidFill>
              </a:rPr>
              <a:t>IČ: 63078236 </a:t>
            </a:r>
            <a:br>
              <a:rPr lang="cs-CZ" sz="1200" dirty="0">
                <a:solidFill>
                  <a:schemeClr val="accent1"/>
                </a:solidFill>
              </a:rPr>
            </a:br>
            <a:r>
              <a:rPr lang="cs-CZ" sz="1200" dirty="0">
                <a:solidFill>
                  <a:schemeClr val="accent1"/>
                </a:solidFill>
              </a:rPr>
              <a:t>DIČ: CZ 63078236</a:t>
            </a:r>
          </a:p>
        </p:txBody>
      </p:sp>
      <p:pic>
        <p:nvPicPr>
          <p:cNvPr id="30" name="Obrázek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000" y="6159978"/>
            <a:ext cx="1543448" cy="425991"/>
          </a:xfrm>
          <a:prstGeom prst="rect">
            <a:avLst/>
          </a:prstGeom>
        </p:spPr>
      </p:pic>
    </p:spTree>
    <p:extLst>
      <p:ext uri="{BB962C8B-B14F-4D97-AF65-F5344CB8AC3E}">
        <p14:creationId xmlns:p14="http://schemas.microsoft.com/office/powerpoint/2010/main" val="3576756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4A3FACF-6907-4EB6-933D-3DB87B176EB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xmlns="" id="{1DD5B503-FBEA-40D5-95B1-5B65A413B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xmlns="" id="{5683D5F0-20DE-4AB6-8696-76D8B39C22D9}"/>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ACA4DC55-7639-4EA9-A5FF-854AB7645C0F}"/>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513D86FC-0E6B-4094-9E95-9F62800F4C27}"/>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52577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026752E-C10E-406E-8830-D293025C6EB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9EF030ED-5825-45FB-8E50-D3AD590161F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9430F2AB-ADF4-456E-8109-2FEFDF8E8CD9}"/>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62A56715-5230-4279-B587-0816794E523C}"/>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3047E94C-7A99-419F-8B55-326255DBB1C4}"/>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35340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699D900-C248-4FD5-B67D-0760E22D994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xmlns="" id="{0733CF6A-D13D-4A1D-A7D1-0DA888F0B5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xmlns="" id="{852F95A9-D005-47EF-91FC-BBB59B92FE0F}"/>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69741239-ADF9-4FA7-A3A8-6285DE5622F8}"/>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695EB477-7085-45FA-A442-0FB5E9E989F8}"/>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861385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3DF6366-7CB7-47C5-AD1C-BA7DECB62E7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xmlns="" id="{150EA171-D442-422D-B1BE-CD5A413727C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xmlns="" id="{7CE15BCB-01F8-47DC-8D29-18E972E3F91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xmlns="" id="{D3BE6FF4-5CAB-4D4C-AE9F-D936C8F48016}"/>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6" name="Zástupný symbol pro zápatí 5">
            <a:extLst>
              <a:ext uri="{FF2B5EF4-FFF2-40B4-BE49-F238E27FC236}">
                <a16:creationId xmlns:a16="http://schemas.microsoft.com/office/drawing/2014/main" xmlns="" id="{32023B92-7F07-4341-BE6F-A6C24F50B5CB}"/>
              </a:ext>
            </a:extLst>
          </p:cNvPr>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a:extLst>
              <a:ext uri="{FF2B5EF4-FFF2-40B4-BE49-F238E27FC236}">
                <a16:creationId xmlns:a16="http://schemas.microsoft.com/office/drawing/2014/main" xmlns="" id="{7A5A9002-6932-441B-AB6E-FB8927040F51}"/>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82902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256A294-CDCC-45D9-9242-BE57B5BB29A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xmlns="" id="{B00B6148-BD2D-4511-B3C1-500C71089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xmlns="" id="{F2621EB7-2D28-4A9C-A342-813989A8F82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xmlns="" id="{25CADA2B-4F5E-48F3-9687-97E845BC0D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xmlns="" id="{CB68EADF-9051-4F38-9D18-2234C71A885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xmlns="" id="{4AACEB21-3FF0-40A8-A5D6-81FCBCAC0BFF}"/>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8" name="Zástupný symbol pro zápatí 7">
            <a:extLst>
              <a:ext uri="{FF2B5EF4-FFF2-40B4-BE49-F238E27FC236}">
                <a16:creationId xmlns:a16="http://schemas.microsoft.com/office/drawing/2014/main" xmlns="" id="{81806A31-21D5-4792-B86F-AF039DFB28CB}"/>
              </a:ext>
            </a:extLst>
          </p:cNvPr>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a:extLst>
              <a:ext uri="{FF2B5EF4-FFF2-40B4-BE49-F238E27FC236}">
                <a16:creationId xmlns:a16="http://schemas.microsoft.com/office/drawing/2014/main" xmlns="" id="{C1F7075E-F605-4C9E-B4C6-DFF872EB816D}"/>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19324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2073FB7-6DFB-44F7-BADF-9BB88A8E060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xmlns="" id="{42E418F5-8326-4532-9769-C27B192C387D}"/>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4" name="Zástupný symbol pro zápatí 3">
            <a:extLst>
              <a:ext uri="{FF2B5EF4-FFF2-40B4-BE49-F238E27FC236}">
                <a16:creationId xmlns:a16="http://schemas.microsoft.com/office/drawing/2014/main" xmlns="" id="{013C52BF-E9C3-4BC6-84A3-04F9E6343F89}"/>
              </a:ext>
            </a:extLst>
          </p:cNvPr>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a:extLst>
              <a:ext uri="{FF2B5EF4-FFF2-40B4-BE49-F238E27FC236}">
                <a16:creationId xmlns:a16="http://schemas.microsoft.com/office/drawing/2014/main" xmlns="" id="{8AC1AC70-C48A-406B-B3E6-8F6899CC8AE8}"/>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952430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xmlns="" id="{CC534D13-E8BD-4A12-9FCF-4480282AC5C2}"/>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3" name="Zástupný symbol pro zápatí 2">
            <a:extLst>
              <a:ext uri="{FF2B5EF4-FFF2-40B4-BE49-F238E27FC236}">
                <a16:creationId xmlns:a16="http://schemas.microsoft.com/office/drawing/2014/main" xmlns="" id="{0B4B6C71-609F-4FE6-92D9-B5FCCDB37A86}"/>
              </a:ext>
            </a:extLst>
          </p:cNvPr>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a:extLst>
              <a:ext uri="{FF2B5EF4-FFF2-40B4-BE49-F238E27FC236}">
                <a16:creationId xmlns:a16="http://schemas.microsoft.com/office/drawing/2014/main" xmlns="" id="{DFA13907-D004-44AA-B642-146862A1FA4F}"/>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8712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5D9905C-DE4B-4CBC-B97F-61A7A1442B4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xmlns="" id="{E7A541EB-851B-44AD-BAEE-8F2FC54712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xmlns="" id="{DEF9C26C-23A4-4B21-BF44-19F0CF8EE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607C96E5-4C37-4FBC-9E2A-3CF3D85D4167}"/>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6" name="Zástupný symbol pro zápatí 5">
            <a:extLst>
              <a:ext uri="{FF2B5EF4-FFF2-40B4-BE49-F238E27FC236}">
                <a16:creationId xmlns:a16="http://schemas.microsoft.com/office/drawing/2014/main" xmlns="" id="{6768CB6A-200A-4F98-93B8-40737320B4BB}"/>
              </a:ext>
            </a:extLst>
          </p:cNvPr>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a:extLst>
              <a:ext uri="{FF2B5EF4-FFF2-40B4-BE49-F238E27FC236}">
                <a16:creationId xmlns:a16="http://schemas.microsoft.com/office/drawing/2014/main" xmlns="" id="{D932D372-9796-41AF-8255-F0B0C6A551BB}"/>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387703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9D3B9B2-ED8F-4354-9FC8-BFB955E84C3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xmlns="" id="{E357A4B9-7D1E-41CC-8C64-E93139AE0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xmlns="" id="{73ED1F92-31A6-44C6-A352-C5DEC91E8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xmlns="" id="{8970990B-7690-4F14-A089-3B2ABCE6EC0C}"/>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6" name="Zástupný symbol pro zápatí 5">
            <a:extLst>
              <a:ext uri="{FF2B5EF4-FFF2-40B4-BE49-F238E27FC236}">
                <a16:creationId xmlns:a16="http://schemas.microsoft.com/office/drawing/2014/main" xmlns="" id="{68C5BCD5-F018-458B-A4C1-B42DB7C853B8}"/>
              </a:ext>
            </a:extLst>
          </p:cNvPr>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a:extLst>
              <a:ext uri="{FF2B5EF4-FFF2-40B4-BE49-F238E27FC236}">
                <a16:creationId xmlns:a16="http://schemas.microsoft.com/office/drawing/2014/main" xmlns="" id="{46EA3FBE-4BCD-4938-8BE1-21CABA626288}"/>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51257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CF54714-1295-403F-8B45-3AC8FD6D2EC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xmlns="" id="{1FEA8A5C-CA35-4970-9720-FE06BA5F22D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11BEC1E3-A7F2-49DE-9C47-47C8C9C41AB5}"/>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9BBF59BA-CECB-418C-88CA-E5F1BD4FB5C6}"/>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D2BDD40A-2C17-447C-81C0-795F97C2A9FD}"/>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1243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Main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Obdélník 11"/>
          <p:cNvSpPr/>
          <p:nvPr userDrawn="1"/>
        </p:nvSpPr>
        <p:spPr>
          <a:xfrm>
            <a:off x="0" y="0"/>
            <a:ext cx="12192000" cy="6858000"/>
          </a:xfrm>
          <a:prstGeom prst="rect">
            <a:avLst/>
          </a:prstGeom>
          <a:solidFill>
            <a:schemeClr val="tx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2" name="Title 1"/>
          <p:cNvSpPr>
            <a:spLocks noGrp="1"/>
          </p:cNvSpPr>
          <p:nvPr>
            <p:ph type="ctrTitle"/>
          </p:nvPr>
        </p:nvSpPr>
        <p:spPr>
          <a:xfrm>
            <a:off x="914400" y="1531436"/>
            <a:ext cx="10363200" cy="1353015"/>
          </a:xfrm>
        </p:spPr>
        <p:txBody>
          <a:bodyPr anchor="b">
            <a:normAutofit/>
          </a:bodyPr>
          <a:lstStyle>
            <a:lvl1pPr algn="ctr">
              <a:defRPr sz="3600"/>
            </a:lvl1pPr>
          </a:lstStyle>
          <a:p>
            <a:r>
              <a:rPr lang="cs-CZ" smtClean="0"/>
              <a:t>Kliknutím lze upravit styl.</a:t>
            </a:r>
            <a:endParaRPr lang="en-US" dirty="0"/>
          </a:p>
        </p:txBody>
      </p:sp>
      <p:sp>
        <p:nvSpPr>
          <p:cNvPr id="3" name="Subtitle 2"/>
          <p:cNvSpPr>
            <a:spLocks noGrp="1"/>
          </p:cNvSpPr>
          <p:nvPr>
            <p:ph type="subTitle" idx="1"/>
          </p:nvPr>
        </p:nvSpPr>
        <p:spPr>
          <a:xfrm>
            <a:off x="1524000" y="3118180"/>
            <a:ext cx="9144000" cy="584027"/>
          </a:xfrm>
        </p:spPr>
        <p:txBody>
          <a:bodyPr anchor="t">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cxnSp>
        <p:nvCxnSpPr>
          <p:cNvPr id="10" name="Přímá spojnice 9"/>
          <p:cNvCxnSpPr/>
          <p:nvPr userDrawn="1"/>
        </p:nvCxnSpPr>
        <p:spPr>
          <a:xfrm>
            <a:off x="383460" y="1271536"/>
            <a:ext cx="1133659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995611" y="3001312"/>
            <a:ext cx="5856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userDrawn="1"/>
        </p:nvSpPr>
        <p:spPr>
          <a:xfrm>
            <a:off x="0" y="4993286"/>
            <a:ext cx="12192000" cy="1864714"/>
          </a:xfrm>
          <a:prstGeom prst="rect">
            <a:avLst/>
          </a:prstGeom>
          <a:solidFill>
            <a:schemeClr val="bg1"/>
          </a:solidFill>
        </p:spPr>
        <p:txBody>
          <a:bodyPr wrap="square" lIns="504000" tIns="108000" rIns="504000" bIns="108000" rtlCol="0">
            <a:spAutoFit/>
          </a:bodyPr>
          <a:lstStyle/>
          <a:p>
            <a:pPr algn="l">
              <a:lnSpc>
                <a:spcPct val="100000"/>
              </a:lnSpc>
              <a:spcAft>
                <a:spcPts val="600"/>
              </a:spcAft>
              <a:buNone/>
            </a:pPr>
            <a:r>
              <a:rPr lang="cs-CZ" sz="1600" dirty="0">
                <a:solidFill>
                  <a:schemeClr val="accent4"/>
                </a:solidFill>
                <a:latin typeface="Trebuchet MS" pitchFamily="34" charset="0"/>
              </a:rPr>
              <a:t>Právní doložka Software602 a.s., (dále jen „Poskytovatel“)</a:t>
            </a:r>
          </a:p>
          <a:p>
            <a:pPr algn="l">
              <a:lnSpc>
                <a:spcPct val="100000"/>
              </a:lnSpc>
              <a:spcAft>
                <a:spcPts val="600"/>
              </a:spcAft>
              <a:buNone/>
            </a:pPr>
            <a:r>
              <a:rPr lang="cs-CZ" sz="900" dirty="0">
                <a:solidFill>
                  <a:schemeClr val="tx1">
                    <a:lumMod val="50000"/>
                    <a:lumOff val="50000"/>
                  </a:schemeClr>
                </a:solidFill>
                <a:latin typeface="Trebuchet MS" pitchFamily="34" charset="0"/>
              </a:rPr>
              <a:t>Tento dokument včetně jakýchkoliv k němu připojených příloh obsahuje důvěrné informace zejména ve smyslu </a:t>
            </a:r>
            <a:r>
              <a:rPr lang="cs-CZ" sz="900" dirty="0" err="1">
                <a:solidFill>
                  <a:schemeClr val="tx1">
                    <a:lumMod val="50000"/>
                    <a:lumOff val="50000"/>
                  </a:schemeClr>
                </a:solidFill>
                <a:latin typeface="Trebuchet MS" pitchFamily="34" charset="0"/>
              </a:rPr>
              <a:t>ust</a:t>
            </a:r>
            <a:r>
              <a:rPr lang="cs-CZ" sz="900" dirty="0">
                <a:solidFill>
                  <a:schemeClr val="tx1">
                    <a:lumMod val="50000"/>
                    <a:lumOff val="50000"/>
                  </a:schemeClr>
                </a:solidFill>
                <a:latin typeface="Trebuchet MS" pitchFamily="34" charset="0"/>
              </a:rPr>
              <a:t>. § 504 občanského zákoníku a je určen výhradně jeho adresátovi. Adresát je povinen zachovávat mlčenlivost o veškerých informacích vyplývající z tohoto dokumentu, tyto informace nesdělovat třetím osobám bez předchozího písemného souhlasu jejich poskytovatele, informace chránit proti jejich úniku a nevyužívat je k prospěchu svému nebo jakýchkoli třetích osob. Adresát se zavazuje zachovávat důvěrnost poskytnutých informací minimálně na stejné úrovni, jako chrání své důvěrné informace obdobného charakteru, nejméně však v míře obvyklé s přihlédnutím ke všem okolnostem. Neoprávněná distribuce, upravování nebo prozrazení obsahu tohoto dokumentu je protiprávní. </a:t>
            </a:r>
          </a:p>
          <a:p>
            <a:pPr algn="l">
              <a:lnSpc>
                <a:spcPct val="100000"/>
              </a:lnSpc>
              <a:spcAft>
                <a:spcPts val="600"/>
              </a:spcAft>
              <a:buNone/>
            </a:pPr>
            <a:r>
              <a:rPr lang="cs-CZ" sz="900" dirty="0">
                <a:solidFill>
                  <a:schemeClr val="tx1">
                    <a:lumMod val="50000"/>
                    <a:lumOff val="50000"/>
                  </a:schemeClr>
                </a:solidFill>
                <a:latin typeface="Trebuchet MS" pitchFamily="34" charset="0"/>
              </a:rPr>
              <a:t>Tento dokument není kvitancí dle § 1949 občanského zákoníku. Poskytovatel upozorňuje, že bez ohledu na obsah tohoto dokumentu, tento není závazným právním jednáním vedoucím k uzavření, ukončení či změně jakékoli smlouvy s Poskytovatelem či s jinou osobou skupiny Poskytovatele. Uzavření, ukončení nebo změna smlouvy s Poskytovatelem, či s jinou osobou skupiny Poskytovatele je možná pouze písemně, formou podepsané listiny, či elektronickým ekvivalentem. Poskytovatel, ani žádná jiná společnost ze skupiny Poskytovatele nepřijímá žádnou odpovědnost za obsah tohoto dokumentu nebo jednání učiněná na jeho základě, pokud tento dokument nebo jeho obsah nebudou následně potvrzeny písemnou dohodou o všech jejích náležitostech formou podepsané listiny, či elektronickým ekvivalentem podepsanou osobami oprávněnými jednat za Poskytovatele, případně za jiné společnosti ze skupiny Poskytovatele.</a:t>
            </a:r>
          </a:p>
        </p:txBody>
      </p:sp>
      <p:sp>
        <p:nvSpPr>
          <p:cNvPr id="13" name="Zástupný symbol pro text 12"/>
          <p:cNvSpPr>
            <a:spLocks noGrp="1"/>
          </p:cNvSpPr>
          <p:nvPr>
            <p:ph type="body" sz="quarter" idx="12" hasCustomPrompt="1"/>
          </p:nvPr>
        </p:nvSpPr>
        <p:spPr>
          <a:xfrm>
            <a:off x="5270500" y="3804469"/>
            <a:ext cx="1661584" cy="414338"/>
          </a:xfrm>
        </p:spPr>
        <p:txBody>
          <a:bodyPr>
            <a:normAutofit/>
          </a:bodyPr>
          <a:lstStyle>
            <a:lvl1pPr algn="ctr">
              <a:defRPr sz="1200">
                <a:solidFill>
                  <a:schemeClr val="bg1">
                    <a:lumMod val="95000"/>
                  </a:schemeClr>
                </a:solidFill>
              </a:defRPr>
            </a:lvl1pPr>
          </a:lstStyle>
          <a:p>
            <a:pPr lvl="0"/>
            <a:r>
              <a:rPr lang="cs-CZ" dirty="0"/>
              <a:t>datum</a:t>
            </a:r>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4276" y="480339"/>
            <a:ext cx="1543448" cy="425991"/>
          </a:xfrm>
          <a:prstGeom prst="rect">
            <a:avLst/>
          </a:prstGeom>
        </p:spPr>
      </p:pic>
    </p:spTree>
    <p:extLst>
      <p:ext uri="{BB962C8B-B14F-4D97-AF65-F5344CB8AC3E}">
        <p14:creationId xmlns:p14="http://schemas.microsoft.com/office/powerpoint/2010/main" val="2494720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xmlns="" id="{BA378D4D-049A-4187-9335-B48FFF7FD5F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xmlns="" id="{126287AF-BC58-4E60-A983-F5A77772BE8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531D51C3-A387-48C5-A79D-AC878A04EE2B}"/>
              </a:ext>
            </a:extLst>
          </p:cNvPr>
          <p:cNvSpPr>
            <a:spLocks noGrp="1"/>
          </p:cNvSpPr>
          <p:nvPr>
            <p:ph type="dt" sz="half" idx="10"/>
          </p:nvPr>
        </p:nvSpPr>
        <p:spPr/>
        <p:txBody>
          <a:body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7181595F-AF84-45D7-A05D-516C54182B27}"/>
              </a:ext>
            </a:extLst>
          </p:cNvPr>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9E97C367-8A25-400F-B03E-39ED9CF44441}"/>
              </a:ext>
            </a:extLst>
          </p:cNvPr>
          <p:cNvSpPr>
            <a:spLocks noGrp="1"/>
          </p:cNvSpPr>
          <p:nvPr>
            <p:ph type="sldNum" sz="quarter" idx="12"/>
          </p:nvPr>
        </p:nvSpPr>
        <p:spPr/>
        <p:txBody>
          <a:body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8262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lastní rozložení">
    <p:bg>
      <p:bgPr>
        <a:solidFill>
          <a:schemeClr val="tx2"/>
        </a:solidFill>
        <a:effectLst/>
      </p:bgPr>
    </p:bg>
    <p:spTree>
      <p:nvGrpSpPr>
        <p:cNvPr id="1" name=""/>
        <p:cNvGrpSpPr/>
        <p:nvPr/>
      </p:nvGrpSpPr>
      <p:grpSpPr>
        <a:xfrm>
          <a:off x="0" y="0"/>
          <a:ext cx="0" cy="0"/>
          <a:chOff x="0" y="0"/>
          <a:chExt cx="0" cy="0"/>
        </a:xfrm>
      </p:grpSpPr>
      <p:sp>
        <p:nvSpPr>
          <p:cNvPr id="15" name="Nadpis 1"/>
          <p:cNvSpPr>
            <a:spLocks noGrp="1"/>
          </p:cNvSpPr>
          <p:nvPr>
            <p:ph type="ctrTitle"/>
          </p:nvPr>
        </p:nvSpPr>
        <p:spPr>
          <a:xfrm>
            <a:off x="2" y="133815"/>
            <a:ext cx="12191999" cy="579863"/>
          </a:xfrm>
        </p:spPr>
        <p:txBody>
          <a:bodyPr>
            <a:normAutofit/>
          </a:bodyPr>
          <a:lstStyle/>
          <a:p>
            <a:pPr algn="ctr"/>
            <a:r>
              <a:rPr lang="cs-CZ" smtClean="0"/>
              <a:t>Kliknutím lze upravit styl.</a:t>
            </a:r>
            <a:endParaRPr lang="cs-CZ" dirty="0"/>
          </a:p>
        </p:txBody>
      </p:sp>
      <p:sp>
        <p:nvSpPr>
          <p:cNvPr id="16" name="Zástupný symbol pro text 2"/>
          <p:cNvSpPr>
            <a:spLocks noGrp="1"/>
          </p:cNvSpPr>
          <p:nvPr>
            <p:ph type="subTitle" idx="1"/>
          </p:nvPr>
        </p:nvSpPr>
        <p:spPr>
          <a:xfrm>
            <a:off x="2225039" y="929148"/>
            <a:ext cx="9557388" cy="5611762"/>
          </a:xfrm>
        </p:spPr>
        <p:txBody>
          <a:bodyPr>
            <a:noAutofit/>
          </a:bodyPr>
          <a:lstStyle>
            <a:lvl1pPr>
              <a:defRPr>
                <a:solidFill>
                  <a:schemeClr val="bg1"/>
                </a:solidFill>
              </a:defRPr>
            </a:lvl1pPr>
          </a:lstStyle>
          <a:p>
            <a:pPr>
              <a:lnSpc>
                <a:spcPct val="150000"/>
              </a:lnSpc>
            </a:pPr>
            <a:r>
              <a:rPr lang="cs-CZ" sz="1800" smtClean="0"/>
              <a:t>Kliknutím lze upravit styl předlohy.</a:t>
            </a:r>
            <a:endParaRPr lang="cs-CZ" sz="1600" dirty="0">
              <a:solidFill>
                <a:schemeClr val="accent1"/>
              </a:solidFill>
            </a:endParaRPr>
          </a:p>
        </p:txBody>
      </p:sp>
      <p:cxnSp>
        <p:nvCxnSpPr>
          <p:cNvPr id="5" name="Přímá spojnice 4"/>
          <p:cNvCxnSpPr/>
          <p:nvPr userDrawn="1"/>
        </p:nvCxnSpPr>
        <p:spPr>
          <a:xfrm>
            <a:off x="-59472" y="746241"/>
            <a:ext cx="12360507" cy="0"/>
          </a:xfrm>
          <a:prstGeom prst="line">
            <a:avLst/>
          </a:prstGeom>
          <a:noFill/>
          <a:ln w="3175" cap="flat">
            <a:solidFill>
              <a:schemeClr val="accent2"/>
            </a:solidFill>
            <a:prstDash val="solid"/>
            <a:miter lim="800000"/>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3370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Vlastní rozložení_předěl">
    <p:bg>
      <p:bgRef idx="1001">
        <a:schemeClr val="bg2"/>
      </p:bgRef>
    </p:bg>
    <p:spTree>
      <p:nvGrpSpPr>
        <p:cNvPr id="1" name=""/>
        <p:cNvGrpSpPr/>
        <p:nvPr/>
      </p:nvGrpSpPr>
      <p:grpSpPr>
        <a:xfrm>
          <a:off x="0" y="0"/>
          <a:ext cx="0" cy="0"/>
          <a:chOff x="0" y="0"/>
          <a:chExt cx="0" cy="0"/>
        </a:xfrm>
      </p:grpSpPr>
      <p:sp>
        <p:nvSpPr>
          <p:cNvPr id="15" name="Nadpis 1"/>
          <p:cNvSpPr>
            <a:spLocks noGrp="1"/>
          </p:cNvSpPr>
          <p:nvPr>
            <p:ph type="ctrTitle" hasCustomPrompt="1"/>
          </p:nvPr>
        </p:nvSpPr>
        <p:spPr>
          <a:xfrm>
            <a:off x="560440" y="914402"/>
            <a:ext cx="10982632" cy="2101645"/>
          </a:xfrm>
        </p:spPr>
        <p:txBody>
          <a:bodyPr anchor="b">
            <a:normAutofit/>
          </a:bodyPr>
          <a:lstStyle>
            <a:lvl1pPr>
              <a:defRPr>
                <a:solidFill>
                  <a:schemeClr val="tx1"/>
                </a:solidFill>
              </a:defRPr>
            </a:lvl1pPr>
          </a:lstStyle>
          <a:p>
            <a:pPr algn="ctr"/>
            <a:r>
              <a:rPr lang="cs-CZ" dirty="0"/>
              <a:t>Nadpis</a:t>
            </a:r>
          </a:p>
        </p:txBody>
      </p:sp>
      <p:sp>
        <p:nvSpPr>
          <p:cNvPr id="16" name="Zástupný symbol pro text 2"/>
          <p:cNvSpPr>
            <a:spLocks noGrp="1"/>
          </p:cNvSpPr>
          <p:nvPr>
            <p:ph type="subTitle" idx="1" hasCustomPrompt="1"/>
          </p:nvPr>
        </p:nvSpPr>
        <p:spPr>
          <a:xfrm>
            <a:off x="560441" y="3124200"/>
            <a:ext cx="10982633" cy="3095918"/>
          </a:xfrm>
        </p:spPr>
        <p:txBody>
          <a:bodyPr anchor="t">
            <a:noAutofit/>
          </a:bodyPr>
          <a:lstStyle>
            <a:lvl1pPr algn="ctr">
              <a:defRPr>
                <a:solidFill>
                  <a:schemeClr val="tx1"/>
                </a:solidFill>
              </a:defRPr>
            </a:lvl1pPr>
          </a:lstStyle>
          <a:p>
            <a:pPr>
              <a:lnSpc>
                <a:spcPct val="150000"/>
              </a:lnSpc>
            </a:pPr>
            <a:r>
              <a:rPr lang="cs-CZ" sz="1800" dirty="0"/>
              <a:t>Text</a:t>
            </a:r>
            <a:endParaRPr lang="cs-CZ" sz="1600" dirty="0">
              <a:solidFill>
                <a:schemeClr val="accent1"/>
              </a:solidFill>
            </a:endParaRPr>
          </a:p>
        </p:txBody>
      </p:sp>
      <p:cxnSp>
        <p:nvCxnSpPr>
          <p:cNvPr id="7" name="Přímá spojnice 6"/>
          <p:cNvCxnSpPr/>
          <p:nvPr userDrawn="1"/>
        </p:nvCxnSpPr>
        <p:spPr>
          <a:xfrm>
            <a:off x="3420537" y="3115735"/>
            <a:ext cx="5113867" cy="846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71256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lvl1pPr>
              <a:defRPr sz="2800"/>
            </a:lvl1pPr>
            <a:lvl2pPr marL="265113" indent="-228600">
              <a:buFont typeface="Arial" panose="020B0604020202020204" pitchFamily="34" charset="0"/>
              <a:buChar char="•"/>
              <a:defRPr/>
            </a:lvl2pPr>
            <a:lvl3pPr marL="449263" indent="-184150">
              <a:buFont typeface="Arial" panose="020B0604020202020204" pitchFamily="34" charset="0"/>
              <a:buChar char="•"/>
              <a:defRPr/>
            </a:lvl3pPr>
            <a:lvl4pPr marL="627063" indent="-177800">
              <a:buFont typeface="Arial" panose="020B0604020202020204" pitchFamily="34" charset="0"/>
              <a:buChar char="•"/>
              <a:defRPr/>
            </a:lvl4pPr>
            <a:lvl5pPr marL="803275" indent="-176213">
              <a:buFont typeface="Arial" panose="020B0604020202020204" pitchFamily="34" charset="0"/>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Zástupný symbol pro datum 6"/>
          <p:cNvSpPr>
            <a:spLocks noGrp="1"/>
          </p:cNvSpPr>
          <p:nvPr>
            <p:ph type="dt" sz="half" idx="10"/>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214319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_cent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ctr">
              <a:defRPr baseline="0"/>
            </a:lvl1pPr>
            <a:lvl2pPr algn="ctr">
              <a:defRPr/>
            </a:lvl2pPr>
            <a:lvl3pPr algn="ctr">
              <a:defRPr/>
            </a:lvl3pPr>
            <a:lvl4pPr algn="ctr">
              <a:defRPr/>
            </a:lvl4pPr>
            <a:lvl5pPr algn="ctr">
              <a:defRPr/>
            </a:lvl5pPr>
          </a:lstStyle>
          <a:p>
            <a:pPr lvl="0"/>
            <a:r>
              <a:rPr lang="cs-CZ" smtClean="0"/>
              <a:t>Kliknutím lze upravit styly předlohy textu.</a:t>
            </a:r>
          </a:p>
          <a:p>
            <a:pPr lvl="1"/>
            <a:r>
              <a:rPr lang="cs-CZ" smtClean="0"/>
              <a:t>Druhá úroveň</a:t>
            </a:r>
          </a:p>
        </p:txBody>
      </p:sp>
      <p:sp>
        <p:nvSpPr>
          <p:cNvPr id="7" name="Nadpis 6"/>
          <p:cNvSpPr>
            <a:spLocks noGrp="1"/>
          </p:cNvSpPr>
          <p:nvPr>
            <p:ph type="title"/>
          </p:nvPr>
        </p:nvSpPr>
        <p:spPr/>
        <p:txBody>
          <a:bodyPr/>
          <a:lstStyle/>
          <a:p>
            <a:r>
              <a:rPr lang="cs-CZ" smtClean="0"/>
              <a:t>Kliknutím lze upravit styl.</a:t>
            </a:r>
            <a:endParaRPr lang="cs-CZ"/>
          </a:p>
        </p:txBody>
      </p:sp>
      <p:sp>
        <p:nvSpPr>
          <p:cNvPr id="8" name="Zástupný symbol pro datum 7"/>
          <p:cNvSpPr>
            <a:spLocks noGrp="1"/>
          </p:cNvSpPr>
          <p:nvPr>
            <p:ph type="dt" sz="half" idx="10"/>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397792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966019"/>
            <a:ext cx="5181600" cy="5210944"/>
          </a:xfrm>
        </p:spPr>
        <p:txBody>
          <a:bodyPr/>
          <a:lstStyle>
            <a:lvl2pPr marL="176213" indent="-176213">
              <a:buFont typeface="Arial" panose="020B0604020202020204" pitchFamily="34" charset="0"/>
              <a:buChar char="•"/>
              <a:defRPr/>
            </a:lvl2pPr>
            <a:lvl3pPr marL="361950" indent="-184150">
              <a:buFont typeface="Arial" panose="020B0604020202020204" pitchFamily="34" charset="0"/>
              <a:buChar char="•"/>
              <a:defRPr/>
            </a:lvl3pPr>
            <a:lvl4pPr marL="538163" indent="-161925">
              <a:buFont typeface="Arial" panose="020B0604020202020204" pitchFamily="34" charset="0"/>
              <a:buChar char="•"/>
              <a:defRPr/>
            </a:lvl4pPr>
            <a:lvl5pPr marL="715963" indent="-176213">
              <a:buFont typeface="Arial" panose="020B0604020202020204" pitchFamily="34" charset="0"/>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966019"/>
            <a:ext cx="5181600" cy="5210944"/>
          </a:xfrm>
        </p:spPr>
        <p:txBody>
          <a:bodyPr/>
          <a:lstStyle>
            <a:lvl2pPr marL="147638" indent="-147638">
              <a:defRPr/>
            </a:lvl2pPr>
            <a:lvl3pPr marL="361950" indent="-185738">
              <a:defRPr/>
            </a:lvl3pPr>
            <a:lvl4pPr marL="538163" indent="-161925">
              <a:defRPr/>
            </a:lvl4pPr>
            <a:lvl5pPr marL="715963" indent="-176213">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Zástupný symbol pro datum 7"/>
          <p:cNvSpPr>
            <a:spLocks noGrp="1"/>
          </p:cNvSpPr>
          <p:nvPr>
            <p:ph type="dt" sz="half" idx="10"/>
          </p:nvPr>
        </p:nvSpPr>
        <p:spPr/>
        <p:txBody>
          <a:bodyPr/>
          <a:lstStyle/>
          <a:p>
            <a:fld id="{5E1CB195-64FD-4247-B52E-1FA772B8B6A7}" type="datetimeFigureOut">
              <a:rPr lang="cs-CZ" smtClean="0"/>
              <a:pPr/>
              <a:t>31.05.2019</a:t>
            </a:fld>
            <a:endParaRPr lang="cs-CZ" dirty="0"/>
          </a:p>
        </p:txBody>
      </p:sp>
    </p:spTree>
    <p:extLst>
      <p:ext uri="{BB962C8B-B14F-4D97-AF65-F5344CB8AC3E}">
        <p14:creationId xmlns:p14="http://schemas.microsoft.com/office/powerpoint/2010/main" val="290501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élník 6"/>
          <p:cNvSpPr/>
          <p:nvPr/>
        </p:nvSpPr>
        <p:spPr>
          <a:xfrm>
            <a:off x="0" y="-1"/>
            <a:ext cx="12204000" cy="715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bg1"/>
              </a:solidFill>
            </a:endParaRPr>
          </a:p>
        </p:txBody>
      </p:sp>
      <p:sp>
        <p:nvSpPr>
          <p:cNvPr id="2" name="Title Placeholder 1"/>
          <p:cNvSpPr>
            <a:spLocks noGrp="1"/>
          </p:cNvSpPr>
          <p:nvPr>
            <p:ph type="title"/>
          </p:nvPr>
        </p:nvSpPr>
        <p:spPr>
          <a:xfrm>
            <a:off x="838200" y="0"/>
            <a:ext cx="10515600" cy="715296"/>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899532"/>
            <a:ext cx="10515600" cy="5397190"/>
          </a:xfrm>
          <a:prstGeom prst="rect">
            <a:avLst/>
          </a:prstGeom>
        </p:spPr>
        <p:txBody>
          <a:bodyPr vert="horz" lIns="91440" tIns="45720" rIns="91440" bIns="45720" rtlCol="0" anchor="ctr">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0100027" y="6479287"/>
            <a:ext cx="1620024"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5E1CB195-64FD-4247-B52E-1FA772B8B6A7}" type="datetimeFigureOut">
              <a:rPr lang="cs-CZ" smtClean="0"/>
              <a:pPr/>
              <a:t>31.05.2019</a:t>
            </a:fld>
            <a:endParaRPr lang="cs-CZ" dirty="0"/>
          </a:p>
        </p:txBody>
      </p:sp>
      <p:cxnSp>
        <p:nvCxnSpPr>
          <p:cNvPr id="13" name="Přímá spojnice 12"/>
          <p:cNvCxnSpPr/>
          <p:nvPr/>
        </p:nvCxnSpPr>
        <p:spPr>
          <a:xfrm>
            <a:off x="383460" y="6482873"/>
            <a:ext cx="113365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383460" y="6530905"/>
            <a:ext cx="9488129" cy="276999"/>
          </a:xfrm>
          <a:prstGeom prst="rect">
            <a:avLst/>
          </a:prstGeom>
          <a:noFill/>
        </p:spPr>
        <p:txBody>
          <a:bodyPr wrap="square" rtlCol="0" anchor="ctr">
            <a:spAutoFit/>
          </a:bodyPr>
          <a:lstStyle/>
          <a:p>
            <a:r>
              <a:rPr lang="cs-CZ" sz="1200" dirty="0">
                <a:solidFill>
                  <a:schemeClr val="accent1"/>
                </a:solidFill>
              </a:rPr>
              <a:t>Software602 a.s. </a:t>
            </a:r>
            <a:r>
              <a:rPr lang="cs-CZ" sz="1200" dirty="0">
                <a:sym typeface="Symbol" panose="05050102010706020507" pitchFamily="18" charset="2"/>
              </a:rPr>
              <a:t></a:t>
            </a:r>
            <a:r>
              <a:rPr lang="cs-CZ" sz="1200" dirty="0"/>
              <a:t> </a:t>
            </a:r>
            <a:r>
              <a:rPr lang="cs-CZ" sz="1200" dirty="0">
                <a:solidFill>
                  <a:schemeClr val="bg1">
                    <a:lumMod val="50000"/>
                  </a:schemeClr>
                </a:solidFill>
              </a:rPr>
              <a:t>www.602.cz </a:t>
            </a:r>
            <a:r>
              <a:rPr lang="cs-CZ" sz="1200" dirty="0">
                <a:solidFill>
                  <a:schemeClr val="bg1">
                    <a:lumMod val="50000"/>
                  </a:schemeClr>
                </a:solidFill>
                <a:sym typeface="Symbol" panose="05050102010706020507" pitchFamily="18" charset="2"/>
              </a:rPr>
              <a:t></a:t>
            </a:r>
            <a:r>
              <a:rPr lang="cs-CZ" sz="1200" dirty="0">
                <a:solidFill>
                  <a:schemeClr val="bg1">
                    <a:lumMod val="50000"/>
                  </a:schemeClr>
                </a:solidFill>
              </a:rPr>
              <a:t> +420 222 011 602 </a:t>
            </a:r>
            <a:r>
              <a:rPr lang="cs-CZ" sz="1200" dirty="0">
                <a:solidFill>
                  <a:schemeClr val="bg1">
                    <a:lumMod val="50000"/>
                  </a:schemeClr>
                </a:solidFill>
                <a:sym typeface="Symbol" panose="05050102010706020507" pitchFamily="18" charset="2"/>
              </a:rPr>
              <a:t></a:t>
            </a:r>
            <a:r>
              <a:rPr lang="cs-CZ" sz="1200" dirty="0">
                <a:solidFill>
                  <a:schemeClr val="bg1">
                    <a:lumMod val="50000"/>
                  </a:schemeClr>
                </a:solidFill>
              </a:rPr>
              <a:t> info@602.cz</a:t>
            </a:r>
          </a:p>
        </p:txBody>
      </p:sp>
    </p:spTree>
    <p:extLst>
      <p:ext uri="{BB962C8B-B14F-4D97-AF65-F5344CB8AC3E}">
        <p14:creationId xmlns:p14="http://schemas.microsoft.com/office/powerpoint/2010/main" val="2854661399"/>
      </p:ext>
    </p:extLst>
  </p:cSld>
  <p:clrMap bg1="lt1" tx1="dk1" bg2="lt2" tx2="dk2" accent1="accent1" accent2="accent2" accent3="accent3" accent4="accent4" accent5="accent5" accent6="accent6" hlink="hlink" folHlink="folHlink"/>
  <p:sldLayoutIdLst>
    <p:sldLayoutId id="2147483674" r:id="rId1"/>
    <p:sldLayoutId id="2147483661" r:id="rId2"/>
    <p:sldLayoutId id="2147483683" r:id="rId3"/>
    <p:sldLayoutId id="2147483678" r:id="rId4"/>
    <p:sldLayoutId id="2147483677" r:id="rId5"/>
    <p:sldLayoutId id="2147483682" r:id="rId6"/>
    <p:sldLayoutId id="2147483662" r:id="rId7"/>
    <p:sldLayoutId id="2147483681" r:id="rId8"/>
    <p:sldLayoutId id="2147483664" r:id="rId9"/>
    <p:sldLayoutId id="2147483665" r:id="rId10"/>
    <p:sldLayoutId id="2147483680" r:id="rId11"/>
    <p:sldLayoutId id="2147483666" r:id="rId12"/>
    <p:sldLayoutId id="2147483668" r:id="rId13"/>
    <p:sldLayoutId id="2147483669" r:id="rId14"/>
    <p:sldLayoutId id="2147483684" r:id="rId15"/>
    <p:sldLayoutId id="2147483685" r:id="rId16"/>
    <p:sldLayoutId id="2147483686" r:id="rId17"/>
    <p:sldLayoutId id="2147483687" r:id="rId18"/>
  </p:sldLayoutIdLst>
  <p:txStyles>
    <p:title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6B5A6F8A-0D23-4406-87A7-E0990A6EB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BA5D4C03-8A4D-4274-B4EC-069527935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8CDE8F31-579B-4253-A304-8A5B263426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0461C664-B8D3-4059-B350-4BD423893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A3B67D26-1414-4F72-AFA8-B78244EEE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5272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xmlns="" id="{6B5A6F8A-0D23-4406-87A7-E0990A6EB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xmlns="" id="{BA5D4C03-8A4D-4274-B4EC-069527935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xmlns="" id="{8CDE8F31-579B-4253-A304-8A5B263426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8817D-B32C-491B-B2AA-8AC8E78FD3B9}" type="datetimeFigureOut">
              <a:rPr lang="cs-CZ" smtClean="0">
                <a:solidFill>
                  <a:prstClr val="black">
                    <a:tint val="75000"/>
                  </a:prstClr>
                </a:solidFill>
              </a:rPr>
              <a:pPr/>
              <a:t>31.05.2019</a:t>
            </a:fld>
            <a:endParaRPr lang="cs-CZ">
              <a:solidFill>
                <a:prstClr val="black">
                  <a:tint val="75000"/>
                </a:prstClr>
              </a:solidFill>
            </a:endParaRPr>
          </a:p>
        </p:txBody>
      </p:sp>
      <p:sp>
        <p:nvSpPr>
          <p:cNvPr id="5" name="Zástupný symbol pro zápatí 4">
            <a:extLst>
              <a:ext uri="{FF2B5EF4-FFF2-40B4-BE49-F238E27FC236}">
                <a16:creationId xmlns:a16="http://schemas.microsoft.com/office/drawing/2014/main" xmlns="" id="{0461C664-B8D3-4059-B350-4BD423893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a:extLst>
              <a:ext uri="{FF2B5EF4-FFF2-40B4-BE49-F238E27FC236}">
                <a16:creationId xmlns:a16="http://schemas.microsoft.com/office/drawing/2014/main" xmlns="" id="{A3B67D26-1414-4F72-AFA8-B78244EEE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D510F-773C-403A-A7D5-1E4ED13F2F1B}"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4809740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4.png"/><Relationship Id="rId18" Type="http://schemas.openxmlformats.org/officeDocument/2006/relationships/image" Target="../media/image28.jpeg"/><Relationship Id="rId26" Type="http://schemas.openxmlformats.org/officeDocument/2006/relationships/image" Target="../media/image34.png"/><Relationship Id="rId3" Type="http://schemas.openxmlformats.org/officeDocument/2006/relationships/image" Target="../media/image15.png"/><Relationship Id="rId21" Type="http://schemas.openxmlformats.org/officeDocument/2006/relationships/image" Target="../media/image31.pn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34.svg"/><Relationship Id="rId25" Type="http://schemas.openxmlformats.org/officeDocument/2006/relationships/image" Target="../media/image33.jpe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23.svg"/><Relationship Id="rId11" Type="http://schemas.openxmlformats.org/officeDocument/2006/relationships/image" Target="../media/image22.jpeg"/><Relationship Id="rId24" Type="http://schemas.openxmlformats.org/officeDocument/2006/relationships/image" Target="../media/image41.svg"/><Relationship Id="rId5" Type="http://schemas.openxmlformats.org/officeDocument/2006/relationships/image" Target="../media/image19.png"/><Relationship Id="rId15" Type="http://schemas.openxmlformats.org/officeDocument/2006/relationships/image" Target="../media/image26.jpeg"/><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image" Target="../media/image27.svg"/><Relationship Id="rId19" Type="http://schemas.openxmlformats.org/officeDocument/2006/relationships/image" Target="../media/image29.gif"/><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25.jpeg"/><Relationship Id="rId22" Type="http://schemas.openxmlformats.org/officeDocument/2006/relationships/image" Target="../media/image39.svg"/><Relationship Id="rId27"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obcan.mupe.cz/obcan"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obcan.mupe.cz/obcan"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Portály a elektronická podání v praxi</a:t>
            </a:r>
            <a:br>
              <a:rPr lang="cs-CZ" dirty="0" smtClean="0"/>
            </a:br>
            <a:endParaRPr lang="cs-CZ" dirty="0"/>
          </a:p>
        </p:txBody>
      </p:sp>
      <p:sp>
        <p:nvSpPr>
          <p:cNvPr id="3" name="Zástupný symbol pro text 2"/>
          <p:cNvSpPr>
            <a:spLocks noGrp="1"/>
          </p:cNvSpPr>
          <p:nvPr>
            <p:ph type="body" sz="quarter" idx="10"/>
          </p:nvPr>
        </p:nvSpPr>
        <p:spPr/>
        <p:txBody>
          <a:bodyPr/>
          <a:lstStyle/>
          <a:p>
            <a:r>
              <a:rPr lang="cs-CZ" dirty="0" smtClean="0"/>
              <a:t>Ing. Václav Turek, vedoucí odboru IT, Město Pelhřimov</a:t>
            </a:r>
          </a:p>
          <a:p>
            <a:r>
              <a:rPr lang="cs-CZ" dirty="0" smtClean="0"/>
              <a:t>Jiří Šírek, obchodní manažer, Software602 a.s.</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3568" y="2930413"/>
            <a:ext cx="695325" cy="819150"/>
          </a:xfrm>
          <a:prstGeom prst="rect">
            <a:avLst/>
          </a:prstGeom>
        </p:spPr>
      </p:pic>
    </p:spTree>
    <p:extLst>
      <p:ext uri="{BB962C8B-B14F-4D97-AF65-F5344CB8AC3E}">
        <p14:creationId xmlns:p14="http://schemas.microsoft.com/office/powerpoint/2010/main" val="496361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7F452D4C-6065-4072-9221-E0DF2F568BB8}"/>
              </a:ext>
            </a:extLst>
          </p:cNvPr>
          <p:cNvSpPr>
            <a:spLocks noGrp="1"/>
          </p:cNvSpPr>
          <p:nvPr>
            <p:ph type="title"/>
          </p:nvPr>
        </p:nvSpPr>
        <p:spPr/>
        <p:txBody>
          <a:bodyPr/>
          <a:lstStyle/>
          <a:p>
            <a:r>
              <a:rPr lang="cs-CZ" dirty="0"/>
              <a:t>Předvyplnění dat</a:t>
            </a:r>
          </a:p>
        </p:txBody>
      </p:sp>
      <p:sp>
        <p:nvSpPr>
          <p:cNvPr id="50" name="Zástupný symbol pro obsah 2">
            <a:extLst>
              <a:ext uri="{FF2B5EF4-FFF2-40B4-BE49-F238E27FC236}">
                <a16:creationId xmlns:a16="http://schemas.microsoft.com/office/drawing/2014/main" xmlns="" id="{7F4519DC-1223-4E62-876A-3D13ADC8EC59}"/>
              </a:ext>
            </a:extLst>
          </p:cNvPr>
          <p:cNvSpPr>
            <a:spLocks noGrp="1"/>
          </p:cNvSpPr>
          <p:nvPr>
            <p:ph idx="1"/>
          </p:nvPr>
        </p:nvSpPr>
        <p:spPr>
          <a:xfrm>
            <a:off x="375490" y="1305321"/>
            <a:ext cx="11234629" cy="4247359"/>
          </a:xfrm>
        </p:spPr>
        <p:txBody>
          <a:bodyPr anchor="t" anchorCtr="0">
            <a:normAutofit/>
          </a:bodyPr>
          <a:lstStyle/>
          <a:p>
            <a:pPr marL="203597" indent="-203597">
              <a:lnSpc>
                <a:spcPct val="120000"/>
              </a:lnSpc>
              <a:spcBef>
                <a:spcPts val="0"/>
              </a:spcBef>
              <a:spcAft>
                <a:spcPts val="800"/>
              </a:spcAft>
              <a:buClr>
                <a:schemeClr val="accent1"/>
              </a:buClr>
              <a:buSzPct val="120000"/>
              <a:buFont typeface="Arial" panose="020B0604020202020204" pitchFamily="34" charset="0"/>
              <a:buChar char="•"/>
            </a:pPr>
            <a:r>
              <a:rPr lang="cs-CZ" sz="1800" dirty="0">
                <a:solidFill>
                  <a:schemeClr val="tx1"/>
                </a:solidFill>
              </a:rPr>
              <a:t>Předvyplnění dat </a:t>
            </a:r>
            <a:br>
              <a:rPr lang="cs-CZ" sz="1800" dirty="0">
                <a:solidFill>
                  <a:schemeClr val="tx1"/>
                </a:solidFill>
              </a:rPr>
            </a:br>
            <a:r>
              <a:rPr lang="cs-CZ" sz="1800" dirty="0">
                <a:solidFill>
                  <a:schemeClr val="tx1"/>
                </a:solidFill>
              </a:rPr>
              <a:t>podle role klienta</a:t>
            </a:r>
          </a:p>
          <a:p>
            <a:pPr marL="442913" lvl="1" indent="-244475">
              <a:lnSpc>
                <a:spcPct val="120000"/>
              </a:lnSpc>
              <a:spcBef>
                <a:spcPts val="0"/>
              </a:spcBef>
              <a:spcAft>
                <a:spcPts val="800"/>
              </a:spcAft>
              <a:buClr>
                <a:schemeClr val="accent1"/>
              </a:buClr>
              <a:buSzPct val="100000"/>
              <a:buFont typeface="Calibri" panose="020F0502020204030204" pitchFamily="34" charset="0"/>
              <a:buChar char="→"/>
            </a:pPr>
            <a:r>
              <a:rPr lang="cs-CZ" sz="1400" dirty="0"/>
              <a:t>Na základě autentizace</a:t>
            </a:r>
          </a:p>
          <a:p>
            <a:pPr marL="442913" lvl="1" indent="-244475">
              <a:lnSpc>
                <a:spcPct val="120000"/>
              </a:lnSpc>
              <a:spcBef>
                <a:spcPts val="0"/>
              </a:spcBef>
              <a:spcAft>
                <a:spcPts val="800"/>
              </a:spcAft>
              <a:buClr>
                <a:schemeClr val="accent1"/>
              </a:buClr>
              <a:buSzPct val="100000"/>
              <a:buFont typeface="Calibri" panose="020F0502020204030204" pitchFamily="34" charset="0"/>
              <a:buChar char="→"/>
            </a:pPr>
            <a:r>
              <a:rPr lang="cs-CZ" sz="1400" dirty="0"/>
              <a:t>Z centrálních systémů </a:t>
            </a:r>
            <a:br>
              <a:rPr lang="cs-CZ" sz="1400" dirty="0"/>
            </a:br>
            <a:r>
              <a:rPr lang="cs-CZ" sz="1400" dirty="0"/>
              <a:t>i z agendových systémů</a:t>
            </a:r>
          </a:p>
          <a:p>
            <a:pPr marL="442913" lvl="1" indent="-244475">
              <a:lnSpc>
                <a:spcPct val="120000"/>
              </a:lnSpc>
              <a:spcBef>
                <a:spcPts val="0"/>
              </a:spcBef>
              <a:spcAft>
                <a:spcPts val="800"/>
              </a:spcAft>
              <a:buClr>
                <a:schemeClr val="accent1"/>
              </a:buClr>
              <a:buSzPct val="100000"/>
              <a:buFont typeface="Calibri" panose="020F0502020204030204" pitchFamily="34" charset="0"/>
              <a:buChar char="→"/>
            </a:pPr>
            <a:r>
              <a:rPr lang="cs-CZ" sz="1400" dirty="0"/>
              <a:t>Mohou se zobrazit i data</a:t>
            </a:r>
            <a:br>
              <a:rPr lang="cs-CZ" sz="1400" dirty="0"/>
            </a:br>
            <a:r>
              <a:rPr lang="cs-CZ" sz="1400" dirty="0"/>
              <a:t>z předchozích podání</a:t>
            </a:r>
          </a:p>
          <a:p>
            <a:pPr marL="336947" lvl="1" indent="-138113">
              <a:lnSpc>
                <a:spcPct val="120000"/>
              </a:lnSpc>
            </a:pPr>
            <a:endParaRPr lang="cs-CZ" sz="1400" dirty="0"/>
          </a:p>
        </p:txBody>
      </p:sp>
      <p:pic>
        <p:nvPicPr>
          <p:cNvPr id="51" name="Picture 2">
            <a:extLst>
              <a:ext uri="{FF2B5EF4-FFF2-40B4-BE49-F238E27FC236}">
                <a16:creationId xmlns:a16="http://schemas.microsoft.com/office/drawing/2014/main" xmlns="" id="{C18F38D7-0783-46E0-B2E7-B19214CE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371" y="1754872"/>
            <a:ext cx="7656140" cy="3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55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7F452D4C-6065-4072-9221-E0DF2F568BB8}"/>
              </a:ext>
            </a:extLst>
          </p:cNvPr>
          <p:cNvSpPr>
            <a:spLocks noGrp="1"/>
          </p:cNvSpPr>
          <p:nvPr>
            <p:ph type="title"/>
          </p:nvPr>
        </p:nvSpPr>
        <p:spPr/>
        <p:txBody>
          <a:bodyPr/>
          <a:lstStyle/>
          <a:p>
            <a:r>
              <a:rPr lang="cs-CZ" dirty="0"/>
              <a:t>Aplikační testy a kontrola</a:t>
            </a:r>
          </a:p>
        </p:txBody>
      </p:sp>
      <p:sp>
        <p:nvSpPr>
          <p:cNvPr id="50" name="Zástupný symbol pro obsah 2">
            <a:extLst>
              <a:ext uri="{FF2B5EF4-FFF2-40B4-BE49-F238E27FC236}">
                <a16:creationId xmlns:a16="http://schemas.microsoft.com/office/drawing/2014/main" xmlns="" id="{7F4519DC-1223-4E62-876A-3D13ADC8EC59}"/>
              </a:ext>
            </a:extLst>
          </p:cNvPr>
          <p:cNvSpPr>
            <a:spLocks noGrp="1"/>
          </p:cNvSpPr>
          <p:nvPr>
            <p:ph idx="1"/>
          </p:nvPr>
        </p:nvSpPr>
        <p:spPr>
          <a:xfrm>
            <a:off x="375490" y="1305321"/>
            <a:ext cx="11234629" cy="4247359"/>
          </a:xfrm>
        </p:spPr>
        <p:txBody>
          <a:bodyPr anchor="t" anchorCtr="0">
            <a:normAutofit/>
          </a:bodyPr>
          <a:lstStyle/>
          <a:p>
            <a:pPr marL="203597" indent="-203597">
              <a:lnSpc>
                <a:spcPct val="120000"/>
              </a:lnSpc>
              <a:spcBef>
                <a:spcPts val="0"/>
              </a:spcBef>
              <a:spcAft>
                <a:spcPts val="800"/>
              </a:spcAft>
              <a:buClr>
                <a:schemeClr val="accent1"/>
              </a:buClr>
              <a:buSzPct val="120000"/>
              <a:buFont typeface="Arial" panose="020B0604020202020204" pitchFamily="34" charset="0"/>
              <a:buChar char="•"/>
            </a:pPr>
            <a:r>
              <a:rPr lang="cs-CZ" sz="1800" dirty="0">
                <a:solidFill>
                  <a:schemeClr val="tx1"/>
                </a:solidFill>
              </a:rPr>
              <a:t>Kontrola dat</a:t>
            </a:r>
          </a:p>
          <a:p>
            <a:pPr marL="442913" lvl="1" indent="-244475">
              <a:lnSpc>
                <a:spcPct val="120000"/>
              </a:lnSpc>
              <a:spcBef>
                <a:spcPts val="0"/>
              </a:spcBef>
              <a:spcAft>
                <a:spcPts val="800"/>
              </a:spcAft>
              <a:buClr>
                <a:schemeClr val="accent1"/>
              </a:buClr>
              <a:buSzPct val="100000"/>
              <a:buFont typeface="Calibri" panose="020F0502020204030204" pitchFamily="34" charset="0"/>
              <a:buChar char="→"/>
            </a:pPr>
            <a:r>
              <a:rPr lang="cs-CZ" sz="1400" dirty="0"/>
              <a:t>Povinnost a formát </a:t>
            </a:r>
            <a:br>
              <a:rPr lang="cs-CZ" sz="1400" dirty="0"/>
            </a:br>
            <a:r>
              <a:rPr lang="cs-CZ" sz="1400" dirty="0"/>
              <a:t>vstupních dat</a:t>
            </a:r>
          </a:p>
          <a:p>
            <a:pPr marL="442913" lvl="1" indent="-244475">
              <a:lnSpc>
                <a:spcPct val="120000"/>
              </a:lnSpc>
              <a:spcBef>
                <a:spcPts val="0"/>
              </a:spcBef>
              <a:spcAft>
                <a:spcPts val="800"/>
              </a:spcAft>
              <a:buClr>
                <a:schemeClr val="accent1"/>
              </a:buClr>
              <a:buSzPct val="100000"/>
              <a:buFont typeface="Calibri" panose="020F0502020204030204" pitchFamily="34" charset="0"/>
              <a:buChar char="→"/>
            </a:pPr>
            <a:r>
              <a:rPr lang="cs-CZ" sz="1400" dirty="0"/>
              <a:t>Výpočty</a:t>
            </a:r>
          </a:p>
          <a:p>
            <a:pPr marL="442913" lvl="1" indent="-244475">
              <a:lnSpc>
                <a:spcPct val="120000"/>
              </a:lnSpc>
              <a:spcBef>
                <a:spcPts val="0"/>
              </a:spcBef>
              <a:spcAft>
                <a:spcPts val="800"/>
              </a:spcAft>
              <a:buClr>
                <a:schemeClr val="accent1"/>
              </a:buClr>
              <a:buSzPct val="100000"/>
              <a:buFont typeface="Calibri" panose="020F0502020204030204" pitchFamily="34" charset="0"/>
              <a:buChar char="→"/>
            </a:pPr>
            <a:r>
              <a:rPr lang="cs-CZ" sz="1400" dirty="0"/>
              <a:t>Vazba mezi údaji </a:t>
            </a:r>
            <a:br>
              <a:rPr lang="cs-CZ" sz="1400" dirty="0"/>
            </a:br>
            <a:r>
              <a:rPr lang="cs-CZ" sz="1400" dirty="0"/>
              <a:t>jednotlivých polí</a:t>
            </a:r>
          </a:p>
          <a:p>
            <a:pPr marL="361950" lvl="1" indent="-163513"/>
            <a:endParaRPr lang="cs-CZ" sz="1400" dirty="0"/>
          </a:p>
          <a:p>
            <a:pPr marL="336947" lvl="1" indent="-138113">
              <a:lnSpc>
                <a:spcPct val="120000"/>
              </a:lnSpc>
            </a:pPr>
            <a:endParaRPr lang="cs-CZ" sz="1400" dirty="0"/>
          </a:p>
        </p:txBody>
      </p:sp>
      <p:pic>
        <p:nvPicPr>
          <p:cNvPr id="51" name="Picture 2">
            <a:extLst>
              <a:ext uri="{FF2B5EF4-FFF2-40B4-BE49-F238E27FC236}">
                <a16:creationId xmlns:a16="http://schemas.microsoft.com/office/drawing/2014/main" xmlns="" id="{C18F38D7-0783-46E0-B2E7-B19214CE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371" y="1754872"/>
            <a:ext cx="7656140" cy="3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a:extLst>
              <a:ext uri="{FF2B5EF4-FFF2-40B4-BE49-F238E27FC236}">
                <a16:creationId xmlns:a16="http://schemas.microsoft.com/office/drawing/2014/main" xmlns="" id="{D9A155F9-A68D-475F-BA00-24E98BE9C8FF}"/>
              </a:ext>
            </a:extLst>
          </p:cNvPr>
          <p:cNvSpPr/>
          <p:nvPr/>
        </p:nvSpPr>
        <p:spPr>
          <a:xfrm>
            <a:off x="169097" y="3629867"/>
            <a:ext cx="3337363" cy="1922578"/>
          </a:xfrm>
          <a:prstGeom prst="rect">
            <a:avLst/>
          </a:prstGeom>
        </p:spPr>
        <p:txBody>
          <a:bodyPr wrap="square">
            <a:spAutoFit/>
          </a:bodyPr>
          <a:lstStyle/>
          <a:p>
            <a:pPr marL="203597" indent="-203597">
              <a:lnSpc>
                <a:spcPct val="120000"/>
              </a:lnSpc>
              <a:spcAft>
                <a:spcPts val="800"/>
              </a:spcAft>
              <a:buClr>
                <a:schemeClr val="accent1"/>
              </a:buClr>
              <a:buSzPct val="120000"/>
              <a:buFont typeface="Arial" panose="020B0604020202020204" pitchFamily="34" charset="0"/>
              <a:buChar char="•"/>
            </a:pPr>
            <a:r>
              <a:rPr lang="cs-CZ" dirty="0"/>
              <a:t>Aplikační testy</a:t>
            </a:r>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umožňují poslat data do systému, kde proběhne zpracování „nanečisto“ </a:t>
            </a:r>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minimalizace počtu odmítnutí formálně správných podání</a:t>
            </a:r>
          </a:p>
        </p:txBody>
      </p:sp>
    </p:spTree>
    <p:extLst>
      <p:ext uri="{BB962C8B-B14F-4D97-AF65-F5344CB8AC3E}">
        <p14:creationId xmlns:p14="http://schemas.microsoft.com/office/powerpoint/2010/main" val="32940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7F452D4C-6065-4072-9221-E0DF2F568BB8}"/>
              </a:ext>
            </a:extLst>
          </p:cNvPr>
          <p:cNvSpPr>
            <a:spLocks noGrp="1"/>
          </p:cNvSpPr>
          <p:nvPr>
            <p:ph type="title"/>
          </p:nvPr>
        </p:nvSpPr>
        <p:spPr/>
        <p:txBody>
          <a:bodyPr/>
          <a:lstStyle/>
          <a:p>
            <a:r>
              <a:rPr lang="cs-CZ" dirty="0"/>
              <a:t>Kontextové nápovědy a číselníky</a:t>
            </a:r>
          </a:p>
        </p:txBody>
      </p:sp>
      <p:sp>
        <p:nvSpPr>
          <p:cNvPr id="7" name="Obdélník 6">
            <a:extLst>
              <a:ext uri="{FF2B5EF4-FFF2-40B4-BE49-F238E27FC236}">
                <a16:creationId xmlns:a16="http://schemas.microsoft.com/office/drawing/2014/main" xmlns="" id="{0FC13961-67CF-497B-8ECC-A53AD1BA10D1}"/>
              </a:ext>
            </a:extLst>
          </p:cNvPr>
          <p:cNvSpPr/>
          <p:nvPr/>
        </p:nvSpPr>
        <p:spPr>
          <a:xfrm>
            <a:off x="428231" y="1451123"/>
            <a:ext cx="3995147" cy="2628412"/>
          </a:xfrm>
          <a:prstGeom prst="rect">
            <a:avLst/>
          </a:prstGeom>
        </p:spPr>
        <p:txBody>
          <a:bodyPr wrap="square">
            <a:spAutoFit/>
          </a:bodyPr>
          <a:lstStyle/>
          <a:p>
            <a:pPr marL="203597" indent="-203597">
              <a:lnSpc>
                <a:spcPct val="120000"/>
              </a:lnSpc>
              <a:spcAft>
                <a:spcPts val="800"/>
              </a:spcAft>
              <a:buClr>
                <a:schemeClr val="accent1"/>
              </a:buClr>
              <a:buSzPct val="120000"/>
              <a:buFont typeface="Arial" panose="020B0604020202020204" pitchFamily="34" charset="0"/>
              <a:buChar char="•"/>
            </a:pPr>
            <a:r>
              <a:rPr lang="cs-CZ" dirty="0"/>
              <a:t>Kontextová nápověda</a:t>
            </a:r>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Ke každému poli musí klient získat veškeré informace pro jeho vyplnění</a:t>
            </a:r>
          </a:p>
          <a:p>
            <a:pPr marL="336947" lvl="1" indent="-138113">
              <a:lnSpc>
                <a:spcPct val="110000"/>
              </a:lnSpc>
            </a:pPr>
            <a:endParaRPr lang="cs-CZ" sz="1600" dirty="0"/>
          </a:p>
          <a:p>
            <a:pPr marL="203597" indent="-203597">
              <a:lnSpc>
                <a:spcPct val="120000"/>
              </a:lnSpc>
              <a:spcAft>
                <a:spcPts val="800"/>
              </a:spcAft>
              <a:buClr>
                <a:schemeClr val="accent1"/>
              </a:buClr>
              <a:buSzPct val="120000"/>
              <a:buFont typeface="Arial" panose="020B0604020202020204" pitchFamily="34" charset="0"/>
              <a:buChar char="•"/>
            </a:pPr>
            <a:r>
              <a:rPr lang="cs-CZ" dirty="0"/>
              <a:t>Číselníky</a:t>
            </a:r>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Jsou důležité zejména pro vyplňování </a:t>
            </a:r>
            <a:br>
              <a:rPr lang="cs-CZ" sz="1400" dirty="0"/>
            </a:br>
            <a:r>
              <a:rPr lang="cs-CZ" sz="1400" dirty="0"/>
              <a:t>z mobilních zařízení, kde je optimální omezit textový vstup</a:t>
            </a:r>
          </a:p>
        </p:txBody>
      </p:sp>
      <p:pic>
        <p:nvPicPr>
          <p:cNvPr id="10" name="Obrázek 9">
            <a:extLst>
              <a:ext uri="{FF2B5EF4-FFF2-40B4-BE49-F238E27FC236}">
                <a16:creationId xmlns:a16="http://schemas.microsoft.com/office/drawing/2014/main" xmlns="" id="{192660F1-1E45-4A89-BAB7-BE5948332592}"/>
              </a:ext>
            </a:extLst>
          </p:cNvPr>
          <p:cNvPicPr>
            <a:picLocks noChangeAspect="1"/>
          </p:cNvPicPr>
          <p:nvPr/>
        </p:nvPicPr>
        <p:blipFill>
          <a:blip r:embed="rId2"/>
          <a:stretch>
            <a:fillRect/>
          </a:stretch>
        </p:blipFill>
        <p:spPr>
          <a:xfrm>
            <a:off x="4423378" y="1522743"/>
            <a:ext cx="6949063" cy="3237362"/>
          </a:xfrm>
          <a:prstGeom prst="rect">
            <a:avLst/>
          </a:prstGeom>
          <a:ln w="19050">
            <a:solidFill>
              <a:schemeClr val="accent2">
                <a:lumMod val="75000"/>
              </a:schemeClr>
            </a:solidFill>
          </a:ln>
        </p:spPr>
      </p:pic>
      <p:pic>
        <p:nvPicPr>
          <p:cNvPr id="11" name="Obrázek 10">
            <a:extLst>
              <a:ext uri="{FF2B5EF4-FFF2-40B4-BE49-F238E27FC236}">
                <a16:creationId xmlns:a16="http://schemas.microsoft.com/office/drawing/2014/main" xmlns="" id="{05022B15-9BDC-40AE-912E-E81C645AD1B8}"/>
              </a:ext>
            </a:extLst>
          </p:cNvPr>
          <p:cNvPicPr>
            <a:picLocks noChangeAspect="1"/>
          </p:cNvPicPr>
          <p:nvPr/>
        </p:nvPicPr>
        <p:blipFill>
          <a:blip r:embed="rId3"/>
          <a:stretch>
            <a:fillRect/>
          </a:stretch>
        </p:blipFill>
        <p:spPr>
          <a:xfrm>
            <a:off x="4599015" y="1772264"/>
            <a:ext cx="7361237" cy="3503666"/>
          </a:xfrm>
          <a:prstGeom prst="rect">
            <a:avLst/>
          </a:prstGeom>
          <a:ln w="19050">
            <a:solidFill>
              <a:schemeClr val="accent2">
                <a:lumMod val="75000"/>
              </a:schemeClr>
            </a:solidFill>
          </a:ln>
        </p:spPr>
      </p:pic>
    </p:spTree>
    <p:extLst>
      <p:ext uri="{BB962C8B-B14F-4D97-AF65-F5344CB8AC3E}">
        <p14:creationId xmlns:p14="http://schemas.microsoft.com/office/powerpoint/2010/main" val="25920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7F452D4C-6065-4072-9221-E0DF2F568BB8}"/>
              </a:ext>
            </a:extLst>
          </p:cNvPr>
          <p:cNvSpPr>
            <a:spLocks noGrp="1"/>
          </p:cNvSpPr>
          <p:nvPr>
            <p:ph type="title"/>
          </p:nvPr>
        </p:nvSpPr>
        <p:spPr/>
        <p:txBody>
          <a:bodyPr/>
          <a:lstStyle/>
          <a:p>
            <a:r>
              <a:rPr lang="cs-CZ" dirty="0"/>
              <a:t>Autorizace dat</a:t>
            </a:r>
          </a:p>
        </p:txBody>
      </p:sp>
      <p:sp>
        <p:nvSpPr>
          <p:cNvPr id="7" name="Obdélník 6">
            <a:extLst>
              <a:ext uri="{FF2B5EF4-FFF2-40B4-BE49-F238E27FC236}">
                <a16:creationId xmlns:a16="http://schemas.microsoft.com/office/drawing/2014/main" xmlns="" id="{0FC13961-67CF-497B-8ECC-A53AD1BA10D1}"/>
              </a:ext>
            </a:extLst>
          </p:cNvPr>
          <p:cNvSpPr/>
          <p:nvPr/>
        </p:nvSpPr>
        <p:spPr>
          <a:xfrm>
            <a:off x="428231" y="1451123"/>
            <a:ext cx="4730699" cy="1881541"/>
          </a:xfrm>
          <a:prstGeom prst="rect">
            <a:avLst/>
          </a:prstGeom>
        </p:spPr>
        <p:txBody>
          <a:bodyPr wrap="square">
            <a:spAutoFit/>
          </a:bodyPr>
          <a:lstStyle/>
          <a:p>
            <a:pPr marL="203597" indent="-203597">
              <a:lnSpc>
                <a:spcPct val="120000"/>
              </a:lnSpc>
              <a:spcAft>
                <a:spcPts val="800"/>
              </a:spcAft>
              <a:buClr>
                <a:schemeClr val="accent1"/>
              </a:buClr>
              <a:buSzPct val="120000"/>
              <a:buFont typeface="Arial" panose="020B0604020202020204" pitchFamily="34" charset="0"/>
              <a:buChar char="•"/>
            </a:pPr>
            <a:r>
              <a:rPr lang="cs-CZ" dirty="0"/>
              <a:t>Autorizace dat probíhá skrze</a:t>
            </a:r>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Autentizací na </a:t>
            </a:r>
            <a:r>
              <a:rPr lang="cs-CZ" sz="1400" dirty="0" err="1"/>
              <a:t>ePortálu</a:t>
            </a:r>
            <a:endParaRPr lang="cs-CZ" sz="1400" dirty="0"/>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Prostřednictvím datové schránky</a:t>
            </a:r>
          </a:p>
          <a:p>
            <a:pPr marL="442913" lvl="1" indent="-244475">
              <a:lnSpc>
                <a:spcPct val="120000"/>
              </a:lnSpc>
              <a:spcAft>
                <a:spcPts val="800"/>
              </a:spcAft>
              <a:buClr>
                <a:schemeClr val="accent1"/>
              </a:buClr>
              <a:buSzPct val="100000"/>
              <a:buFont typeface="Calibri" panose="020F0502020204030204" pitchFamily="34" charset="0"/>
              <a:buChar char="→"/>
            </a:pPr>
            <a:r>
              <a:rPr lang="cs-CZ" sz="1400" dirty="0"/>
              <a:t>Elektronickým podpisem</a:t>
            </a:r>
          </a:p>
          <a:p>
            <a:pPr marL="336947" lvl="1" indent="-138113">
              <a:lnSpc>
                <a:spcPct val="110000"/>
              </a:lnSpc>
            </a:pPr>
            <a:endParaRPr lang="cs-CZ" sz="1600" dirty="0"/>
          </a:p>
        </p:txBody>
      </p:sp>
      <p:pic>
        <p:nvPicPr>
          <p:cNvPr id="6" name="Obrázek 5">
            <a:extLst>
              <a:ext uri="{FF2B5EF4-FFF2-40B4-BE49-F238E27FC236}">
                <a16:creationId xmlns:a16="http://schemas.microsoft.com/office/drawing/2014/main" xmlns="" id="{424A7DDB-6C23-43FA-B49F-3912311C7A4B}"/>
              </a:ext>
            </a:extLst>
          </p:cNvPr>
          <p:cNvPicPr>
            <a:picLocks noChangeAspect="1"/>
          </p:cNvPicPr>
          <p:nvPr/>
        </p:nvPicPr>
        <p:blipFill>
          <a:blip r:embed="rId2"/>
          <a:stretch>
            <a:fillRect/>
          </a:stretch>
        </p:blipFill>
        <p:spPr>
          <a:xfrm>
            <a:off x="1059873" y="3096491"/>
            <a:ext cx="10575073" cy="2571750"/>
          </a:xfrm>
          <a:prstGeom prst="rect">
            <a:avLst/>
          </a:prstGeom>
        </p:spPr>
      </p:pic>
    </p:spTree>
    <p:extLst>
      <p:ext uri="{BB962C8B-B14F-4D97-AF65-F5344CB8AC3E}">
        <p14:creationId xmlns:p14="http://schemas.microsoft.com/office/powerpoint/2010/main" val="128416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10" y="957543"/>
            <a:ext cx="9143999" cy="434897"/>
          </a:xfrm>
        </p:spPr>
        <p:txBody>
          <a:bodyPr>
            <a:normAutofit fontScale="90000"/>
          </a:bodyPr>
          <a:lstStyle/>
          <a:p>
            <a:r>
              <a:rPr lang="cs-CZ" dirty="0"/>
              <a:t>Metodika a doporučení pro realizaci</a:t>
            </a:r>
          </a:p>
        </p:txBody>
      </p:sp>
      <p:sp>
        <p:nvSpPr>
          <p:cNvPr id="3" name="Zástupný symbol pro text 2"/>
          <p:cNvSpPr>
            <a:spLocks noGrp="1"/>
          </p:cNvSpPr>
          <p:nvPr>
            <p:ph type="subTitle" idx="1"/>
          </p:nvPr>
        </p:nvSpPr>
        <p:spPr>
          <a:xfrm>
            <a:off x="2306066" y="1918256"/>
            <a:ext cx="8702791" cy="3522803"/>
          </a:xfrm>
        </p:spPr>
        <p:txBody>
          <a:bodyPr>
            <a:normAutofit/>
          </a:bodyPr>
          <a:lstStyle/>
          <a:p>
            <a:pPr>
              <a:lnSpc>
                <a:spcPct val="150000"/>
              </a:lnSpc>
            </a:pPr>
            <a:endParaRPr lang="cs-CZ" sz="1800" b="1" dirty="0">
              <a:solidFill>
                <a:schemeClr val="accent1"/>
              </a:solidFill>
            </a:endParaRPr>
          </a:p>
          <a:p>
            <a:pPr>
              <a:lnSpc>
                <a:spcPct val="150000"/>
              </a:lnSpc>
            </a:pPr>
            <a:endParaRPr lang="cs-CZ" sz="1351" dirty="0"/>
          </a:p>
        </p:txBody>
      </p:sp>
      <p:sp>
        <p:nvSpPr>
          <p:cNvPr id="9" name="Ovál 8">
            <a:extLst>
              <a:ext uri="{FF2B5EF4-FFF2-40B4-BE49-F238E27FC236}">
                <a16:creationId xmlns:a16="http://schemas.microsoft.com/office/drawing/2014/main" xmlns="" id="{6B26A3B6-020B-463D-B9CF-41C4C0453B09}"/>
              </a:ext>
            </a:extLst>
          </p:cNvPr>
          <p:cNvSpPr/>
          <p:nvPr/>
        </p:nvSpPr>
        <p:spPr>
          <a:xfrm>
            <a:off x="1196890" y="957543"/>
            <a:ext cx="596644" cy="4348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3</a:t>
            </a:r>
          </a:p>
        </p:txBody>
      </p:sp>
    </p:spTree>
    <p:extLst>
      <p:ext uri="{BB962C8B-B14F-4D97-AF65-F5344CB8AC3E}">
        <p14:creationId xmlns:p14="http://schemas.microsoft.com/office/powerpoint/2010/main" val="279265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dirty="0"/>
              <a:t>Jak na to? </a:t>
            </a:r>
            <a:r>
              <a:rPr lang="cs-CZ" dirty="0">
                <a:sym typeface="Wingdings" panose="05000000000000000000" pitchFamily="2" charset="2"/>
              </a:rPr>
              <a:t></a:t>
            </a:r>
            <a:endParaRPr lang="cs-CZ" dirty="0"/>
          </a:p>
        </p:txBody>
      </p:sp>
      <p:sp>
        <p:nvSpPr>
          <p:cNvPr id="3" name="Obdélník 2"/>
          <p:cNvSpPr/>
          <p:nvPr/>
        </p:nvSpPr>
        <p:spPr>
          <a:xfrm>
            <a:off x="139699" y="931933"/>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2" name="Obdélník 1">
            <a:extLst>
              <a:ext uri="{FF2B5EF4-FFF2-40B4-BE49-F238E27FC236}">
                <a16:creationId xmlns:a16="http://schemas.microsoft.com/office/drawing/2014/main" xmlns="" id="{60C1546C-5030-4FE1-903E-CCAE7A6E6626}"/>
              </a:ext>
            </a:extLst>
          </p:cNvPr>
          <p:cNvSpPr/>
          <p:nvPr/>
        </p:nvSpPr>
        <p:spPr>
          <a:xfrm>
            <a:off x="362737" y="1292251"/>
            <a:ext cx="11305308" cy="1964640"/>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Začněte s analýzou </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Jak nejlépe prezentovat informace pro veřejnost?</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Jak elektronizovat efektivně el. podání?</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Jak nejvíce využít </a:t>
            </a:r>
            <a:r>
              <a:rPr lang="cs-CZ" sz="2000" dirty="0" err="1"/>
              <a:t>eGOV</a:t>
            </a:r>
            <a:r>
              <a:rPr lang="cs-CZ" sz="2000" dirty="0"/>
              <a:t> služeb (ISDS, NIA, Portál občana…)?</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Jak zajistit co nejlepší přínos pro svojí organizaci a její uživatele?</a:t>
            </a:r>
          </a:p>
        </p:txBody>
      </p:sp>
      <p:sp>
        <p:nvSpPr>
          <p:cNvPr id="4" name="Obdélník 3">
            <a:extLst>
              <a:ext uri="{FF2B5EF4-FFF2-40B4-BE49-F238E27FC236}">
                <a16:creationId xmlns:a16="http://schemas.microsoft.com/office/drawing/2014/main" xmlns="" id="{C1B3160C-0B1D-4691-8FF7-7A4B836AC171}"/>
              </a:ext>
            </a:extLst>
          </p:cNvPr>
          <p:cNvSpPr/>
          <p:nvPr/>
        </p:nvSpPr>
        <p:spPr>
          <a:xfrm>
            <a:off x="362737" y="3504252"/>
            <a:ext cx="10499228" cy="1964640"/>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Zaměřte se na obsah </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Životní situace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Samosprávné agendy</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Poplatky</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Sběr žádostí o dotace</a:t>
            </a:r>
          </a:p>
        </p:txBody>
      </p:sp>
    </p:spTree>
    <p:extLst>
      <p:ext uri="{BB962C8B-B14F-4D97-AF65-F5344CB8AC3E}">
        <p14:creationId xmlns:p14="http://schemas.microsoft.com/office/powerpoint/2010/main" val="269926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dirty="0"/>
              <a:t>Implementace dle vaší preference</a:t>
            </a:r>
          </a:p>
        </p:txBody>
      </p:sp>
      <p:sp>
        <p:nvSpPr>
          <p:cNvPr id="3" name="Obdélník 2"/>
          <p:cNvSpPr/>
          <p:nvPr/>
        </p:nvSpPr>
        <p:spPr>
          <a:xfrm>
            <a:off x="139699" y="931933"/>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2" name="Obdélník 1">
            <a:extLst>
              <a:ext uri="{FF2B5EF4-FFF2-40B4-BE49-F238E27FC236}">
                <a16:creationId xmlns:a16="http://schemas.microsoft.com/office/drawing/2014/main" xmlns="" id="{60C1546C-5030-4FE1-903E-CCAE7A6E6626}"/>
              </a:ext>
            </a:extLst>
          </p:cNvPr>
          <p:cNvSpPr/>
          <p:nvPr/>
        </p:nvSpPr>
        <p:spPr>
          <a:xfrm>
            <a:off x="362737" y="1292252"/>
            <a:ext cx="11305308" cy="779701"/>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On-Premise (lokální implementace)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Implementace v prostředí vašeho „Technologického centra“</a:t>
            </a:r>
          </a:p>
        </p:txBody>
      </p:sp>
      <p:sp>
        <p:nvSpPr>
          <p:cNvPr id="4" name="Obdélník 3">
            <a:extLst>
              <a:ext uri="{FF2B5EF4-FFF2-40B4-BE49-F238E27FC236}">
                <a16:creationId xmlns:a16="http://schemas.microsoft.com/office/drawing/2014/main" xmlns="" id="{C1B3160C-0B1D-4691-8FF7-7A4B836AC171}"/>
              </a:ext>
            </a:extLst>
          </p:cNvPr>
          <p:cNvSpPr/>
          <p:nvPr/>
        </p:nvSpPr>
        <p:spPr>
          <a:xfrm>
            <a:off x="362737" y="2681078"/>
            <a:ext cx="10499228" cy="2359620"/>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Cloudové řešení</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Váš portál bude mít vždy tolik výkonu, kolik potřebuje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Jednoduché zálohování dat</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Integrační rozhraní WS SOAP</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On-line návrhář formulářů</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Bezpečné (viz. Portál občana)</a:t>
            </a:r>
          </a:p>
        </p:txBody>
      </p:sp>
      <p:pic>
        <p:nvPicPr>
          <p:cNvPr id="6" name="Picture 2" descr="VÃ½sledek obrÃ¡zku pro microsoft azure">
            <a:extLst>
              <a:ext uri="{FF2B5EF4-FFF2-40B4-BE49-F238E27FC236}">
                <a16:creationId xmlns:a16="http://schemas.microsoft.com/office/drawing/2014/main" xmlns="" id="{21E23443-BEA0-4DE7-A9CA-01DF518AFC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447" y="5040699"/>
            <a:ext cx="2382627" cy="99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608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dirty="0"/>
              <a:t>Jsme tu pro Vás!</a:t>
            </a:r>
          </a:p>
        </p:txBody>
      </p:sp>
      <p:sp>
        <p:nvSpPr>
          <p:cNvPr id="3" name="Obdélník 2"/>
          <p:cNvSpPr/>
          <p:nvPr/>
        </p:nvSpPr>
        <p:spPr>
          <a:xfrm>
            <a:off x="139699" y="931933"/>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5" name="Obdélník 4">
            <a:extLst>
              <a:ext uri="{FF2B5EF4-FFF2-40B4-BE49-F238E27FC236}">
                <a16:creationId xmlns:a16="http://schemas.microsoft.com/office/drawing/2014/main" xmlns="" id="{AD07F1F3-6BD8-43A2-810F-B16216597CBA}"/>
              </a:ext>
            </a:extLst>
          </p:cNvPr>
          <p:cNvSpPr/>
          <p:nvPr/>
        </p:nvSpPr>
        <p:spPr>
          <a:xfrm>
            <a:off x="523957" y="1225833"/>
            <a:ext cx="10015575" cy="2652008"/>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Využijte znalostí a připravených technologií</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Zkušenosti s analýzou desítky projektů el. podání</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Implementováno přes 300 typů životních situací, samosprávných agend, poplatků a žádostí o dotace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Ověřená formulářová technologie a nástroje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Spolupráce s dodavateli portálových řešení</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Realizované integrace na IS a </a:t>
            </a:r>
            <a:r>
              <a:rPr lang="cs-CZ" sz="2000" dirty="0" err="1"/>
              <a:t>eGOV</a:t>
            </a:r>
            <a:r>
              <a:rPr lang="cs-CZ" sz="2000" dirty="0"/>
              <a:t> služby</a:t>
            </a:r>
          </a:p>
        </p:txBody>
      </p:sp>
      <p:pic>
        <p:nvPicPr>
          <p:cNvPr id="7" name="Obrázek 6">
            <a:extLst>
              <a:ext uri="{FF2B5EF4-FFF2-40B4-BE49-F238E27FC236}">
                <a16:creationId xmlns:a16="http://schemas.microsoft.com/office/drawing/2014/main" xmlns="" id="{B99D2D84-39FB-4666-B905-056B21E1BF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9164" y="4699081"/>
            <a:ext cx="3300645" cy="683235"/>
          </a:xfrm>
          <a:prstGeom prst="rect">
            <a:avLst/>
          </a:prstGeom>
        </p:spPr>
      </p:pic>
    </p:spTree>
    <p:extLst>
      <p:ext uri="{BB962C8B-B14F-4D97-AF65-F5344CB8AC3E}">
        <p14:creationId xmlns:p14="http://schemas.microsoft.com/office/powerpoint/2010/main" val="23022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10" y="957543"/>
            <a:ext cx="9143999" cy="434897"/>
          </a:xfrm>
        </p:spPr>
        <p:txBody>
          <a:bodyPr>
            <a:normAutofit fontScale="90000"/>
          </a:bodyPr>
          <a:lstStyle/>
          <a:p>
            <a:r>
              <a:rPr lang="cs-CZ" dirty="0" smtClean="0"/>
              <a:t>Reference</a:t>
            </a:r>
            <a:endParaRPr lang="cs-CZ" dirty="0"/>
          </a:p>
        </p:txBody>
      </p:sp>
      <p:sp>
        <p:nvSpPr>
          <p:cNvPr id="3" name="Zástupný symbol pro text 2"/>
          <p:cNvSpPr>
            <a:spLocks noGrp="1"/>
          </p:cNvSpPr>
          <p:nvPr>
            <p:ph type="subTitle" idx="1"/>
          </p:nvPr>
        </p:nvSpPr>
        <p:spPr>
          <a:xfrm>
            <a:off x="2306066" y="1918256"/>
            <a:ext cx="8702791" cy="3522803"/>
          </a:xfrm>
        </p:spPr>
        <p:txBody>
          <a:bodyPr>
            <a:normAutofit/>
          </a:bodyPr>
          <a:lstStyle/>
          <a:p>
            <a:pPr>
              <a:lnSpc>
                <a:spcPct val="150000"/>
              </a:lnSpc>
            </a:pPr>
            <a:endParaRPr lang="cs-CZ" sz="1800" b="1" dirty="0">
              <a:solidFill>
                <a:schemeClr val="accent1"/>
              </a:solidFill>
            </a:endParaRPr>
          </a:p>
          <a:p>
            <a:pPr>
              <a:lnSpc>
                <a:spcPct val="150000"/>
              </a:lnSpc>
            </a:pPr>
            <a:endParaRPr lang="cs-CZ" sz="1351" dirty="0"/>
          </a:p>
        </p:txBody>
      </p:sp>
      <p:sp>
        <p:nvSpPr>
          <p:cNvPr id="9" name="Ovál 8">
            <a:extLst>
              <a:ext uri="{FF2B5EF4-FFF2-40B4-BE49-F238E27FC236}">
                <a16:creationId xmlns:a16="http://schemas.microsoft.com/office/drawing/2014/main" xmlns="" id="{6B26A3B6-020B-463D-B9CF-41C4C0453B09}"/>
              </a:ext>
            </a:extLst>
          </p:cNvPr>
          <p:cNvSpPr/>
          <p:nvPr/>
        </p:nvSpPr>
        <p:spPr>
          <a:xfrm>
            <a:off x="1196890" y="957543"/>
            <a:ext cx="596644" cy="4348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smtClean="0">
                <a:solidFill>
                  <a:prstClr val="white"/>
                </a:solidFill>
                <a:latin typeface="Trebuchet MS"/>
              </a:rPr>
              <a:t>4</a:t>
            </a:r>
            <a:endParaRPr lang="cs-CZ" sz="1351" dirty="0">
              <a:solidFill>
                <a:prstClr val="white"/>
              </a:solidFill>
              <a:latin typeface="Trebuchet MS"/>
            </a:endParaRPr>
          </a:p>
        </p:txBody>
      </p:sp>
    </p:spTree>
    <p:extLst>
      <p:ext uri="{BB962C8B-B14F-4D97-AF65-F5344CB8AC3E}">
        <p14:creationId xmlns:p14="http://schemas.microsoft.com/office/powerpoint/2010/main" val="419640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xmlns="" id="{CDD0AEA7-A3E7-324A-B2FA-11074DBC6222}"/>
              </a:ext>
            </a:extLst>
          </p:cNvPr>
          <p:cNvSpPr>
            <a:spLocks noGrp="1"/>
          </p:cNvSpPr>
          <p:nvPr>
            <p:ph type="sldNum" sz="quarter" idx="12"/>
          </p:nvPr>
        </p:nvSpPr>
        <p:spPr/>
        <p:txBody>
          <a:bodyPr/>
          <a:lstStyle/>
          <a:p>
            <a:fld id="{9DC1E638-3F78-4E0D-883A-B278700C48C0}" type="slidenum">
              <a:rPr lang="pl-PL" smtClean="0"/>
              <a:pPr/>
              <a:t>19</a:t>
            </a:fld>
            <a:endParaRPr lang="pl-PL"/>
          </a:p>
        </p:txBody>
      </p:sp>
      <p:sp>
        <p:nvSpPr>
          <p:cNvPr id="3" name="Nadpis 2">
            <a:extLst>
              <a:ext uri="{FF2B5EF4-FFF2-40B4-BE49-F238E27FC236}">
                <a16:creationId xmlns:a16="http://schemas.microsoft.com/office/drawing/2014/main" xmlns="" id="{3D6B8326-AD1C-3845-873E-E2945A37A7DE}"/>
              </a:ext>
            </a:extLst>
          </p:cNvPr>
          <p:cNvSpPr>
            <a:spLocks noGrp="1"/>
          </p:cNvSpPr>
          <p:nvPr>
            <p:ph type="title"/>
          </p:nvPr>
        </p:nvSpPr>
        <p:spPr>
          <a:xfrm>
            <a:off x="529309" y="219767"/>
            <a:ext cx="11234631" cy="792675"/>
          </a:xfrm>
        </p:spPr>
        <p:txBody>
          <a:bodyPr/>
          <a:lstStyle/>
          <a:p>
            <a:r>
              <a:rPr lang="cs-CZ" dirty="0"/>
              <a:t>Informační a komunikační rozhraní ČSSZ</a:t>
            </a:r>
          </a:p>
        </p:txBody>
      </p:sp>
      <p:sp>
        <p:nvSpPr>
          <p:cNvPr id="5" name="Symbol zastępczy tekstu 4">
            <a:extLst>
              <a:ext uri="{FF2B5EF4-FFF2-40B4-BE49-F238E27FC236}">
                <a16:creationId xmlns:a16="http://schemas.microsoft.com/office/drawing/2014/main" xmlns="" id="{0485951F-3DA0-9840-95DC-CF74FEB46650}"/>
              </a:ext>
            </a:extLst>
          </p:cNvPr>
          <p:cNvSpPr txBox="1">
            <a:spLocks/>
          </p:cNvSpPr>
          <p:nvPr/>
        </p:nvSpPr>
        <p:spPr>
          <a:xfrm>
            <a:off x="7041503" y="2207176"/>
            <a:ext cx="5001208" cy="3691183"/>
          </a:xfrm>
          <a:prstGeom prst="rect">
            <a:avLst/>
          </a:prstGeom>
        </p:spPr>
        <p:txBody>
          <a:bodyPr>
            <a:normAutofit fontScale="92500" lnSpcReduction="10000"/>
          </a:bodyPr>
          <a:lstStyle>
            <a:lvl1pPr marL="288000" indent="-288000" algn="l" defTabSz="914400" rtl="0" eaLnBrk="1" latinLnBrk="0" hangingPunct="1">
              <a:lnSpc>
                <a:spcPct val="95000"/>
              </a:lnSpc>
              <a:spcBef>
                <a:spcPts val="0"/>
              </a:spcBef>
              <a:spcAft>
                <a:spcPts val="8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080000" indent="-288000" algn="l" defTabSz="808038"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100" b="1" dirty="0" err="1"/>
              <a:t>ePortál</a:t>
            </a:r>
            <a:endParaRPr lang="cs-CZ" sz="2100" b="1" dirty="0"/>
          </a:p>
          <a:p>
            <a:r>
              <a:rPr lang="cs-CZ" sz="2100" dirty="0"/>
              <a:t>online výpisy, potvrzení</a:t>
            </a:r>
          </a:p>
          <a:p>
            <a:r>
              <a:rPr lang="cs-CZ" sz="2100" dirty="0"/>
              <a:t>online podání  (přes 100 elektronických formulářů)</a:t>
            </a:r>
          </a:p>
          <a:p>
            <a:pPr marL="0" indent="0">
              <a:buNone/>
            </a:pPr>
            <a:r>
              <a:rPr lang="cs-CZ" sz="2100" b="1" dirty="0"/>
              <a:t>Otevřená data</a:t>
            </a:r>
          </a:p>
          <a:p>
            <a:r>
              <a:rPr lang="cs-CZ" sz="2100" dirty="0"/>
              <a:t>data, </a:t>
            </a:r>
            <a:r>
              <a:rPr lang="cs-CZ" sz="2100" dirty="0" smtClean="0"/>
              <a:t>grafy, </a:t>
            </a:r>
            <a:r>
              <a:rPr lang="cs-CZ" sz="2100" dirty="0"/>
              <a:t>statistiky</a:t>
            </a:r>
          </a:p>
          <a:p>
            <a:pPr marL="0" indent="0">
              <a:buNone/>
            </a:pPr>
            <a:r>
              <a:rPr lang="cs-CZ" sz="2100" b="1" dirty="0"/>
              <a:t>Služby pro zaměstnavatele</a:t>
            </a:r>
          </a:p>
          <a:p>
            <a:r>
              <a:rPr lang="cs-CZ" sz="2100" dirty="0"/>
              <a:t>Přes 800 000 podání za měsíc</a:t>
            </a:r>
          </a:p>
          <a:p>
            <a:pPr marL="0" indent="0">
              <a:buNone/>
            </a:pPr>
            <a:r>
              <a:rPr lang="cs-CZ" sz="2100" b="1" dirty="0"/>
              <a:t>Služby pro OVM</a:t>
            </a:r>
          </a:p>
          <a:p>
            <a:pPr>
              <a:lnSpc>
                <a:spcPct val="105000"/>
              </a:lnSpc>
            </a:pPr>
            <a:r>
              <a:rPr lang="cs-CZ" sz="2100" dirty="0"/>
              <a:t>Přes 200 000 volání za měsíc</a:t>
            </a:r>
            <a:endParaRPr lang="cs-CZ" sz="1900" dirty="0"/>
          </a:p>
          <a:p>
            <a:pPr marL="0" indent="0">
              <a:buNone/>
            </a:pPr>
            <a:endParaRPr lang="cs-CZ" sz="2000" b="1" dirty="0"/>
          </a:p>
          <a:p>
            <a:pPr marL="0" indent="0">
              <a:buNone/>
            </a:pPr>
            <a:endParaRPr lang="cs-CZ" sz="2000" b="1" dirty="0"/>
          </a:p>
          <a:p>
            <a:endParaRPr lang="cs-CZ" sz="2000" dirty="0"/>
          </a:p>
        </p:txBody>
      </p:sp>
      <p:pic>
        <p:nvPicPr>
          <p:cNvPr id="6" name="Obrázek 5">
            <a:extLst>
              <a:ext uri="{FF2B5EF4-FFF2-40B4-BE49-F238E27FC236}">
                <a16:creationId xmlns:a16="http://schemas.microsoft.com/office/drawing/2014/main" xmlns="" id="{94357859-49AC-134D-ABA4-E7A144CD6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632" y="2307502"/>
            <a:ext cx="5723321" cy="3221337"/>
          </a:xfrm>
          <a:prstGeom prst="rect">
            <a:avLst/>
          </a:prstGeom>
          <a:ln>
            <a:noFill/>
          </a:ln>
          <a:effectLst>
            <a:outerShdw blurRad="292100" dist="139700" dir="2700000" algn="tl" rotWithShape="0">
              <a:srgbClr val="333333">
                <a:alpha val="65000"/>
              </a:srgbClr>
            </a:outerShdw>
          </a:effectLst>
        </p:spPr>
      </p:pic>
      <p:grpSp>
        <p:nvGrpSpPr>
          <p:cNvPr id="7" name="Grupa 12">
            <a:extLst>
              <a:ext uri="{FF2B5EF4-FFF2-40B4-BE49-F238E27FC236}">
                <a16:creationId xmlns:a16="http://schemas.microsoft.com/office/drawing/2014/main" xmlns="" id="{0F8D8BD0-94D0-4EAF-BA60-A2B32F930D5D}"/>
              </a:ext>
            </a:extLst>
          </p:cNvPr>
          <p:cNvGrpSpPr/>
          <p:nvPr/>
        </p:nvGrpSpPr>
        <p:grpSpPr>
          <a:xfrm>
            <a:off x="9872809" y="1117752"/>
            <a:ext cx="1888448" cy="156057"/>
            <a:chOff x="1719263" y="3114675"/>
            <a:chExt cx="5705476" cy="628650"/>
          </a:xfrm>
          <a:solidFill>
            <a:srgbClr val="000000"/>
          </a:solidFill>
        </p:grpSpPr>
        <p:sp>
          <p:nvSpPr>
            <p:cNvPr id="8" name="Freeform 5">
              <a:extLst>
                <a:ext uri="{FF2B5EF4-FFF2-40B4-BE49-F238E27FC236}">
                  <a16:creationId xmlns:a16="http://schemas.microsoft.com/office/drawing/2014/main" xmlns="" id="{EEB7EDD7-A85D-473F-B2AC-3C7AA5F64137}"/>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9" name="Freeform 6">
              <a:extLst>
                <a:ext uri="{FF2B5EF4-FFF2-40B4-BE49-F238E27FC236}">
                  <a16:creationId xmlns:a16="http://schemas.microsoft.com/office/drawing/2014/main" xmlns="" id="{8FC3D3FA-E307-4A8B-A19F-99CB02C7C92B}"/>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0" name="Freeform 7">
              <a:extLst>
                <a:ext uri="{FF2B5EF4-FFF2-40B4-BE49-F238E27FC236}">
                  <a16:creationId xmlns:a16="http://schemas.microsoft.com/office/drawing/2014/main" xmlns="" id="{A0E98A73-4011-4F41-8FF4-333C6F41419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1" name="Freeform 8">
              <a:extLst>
                <a:ext uri="{FF2B5EF4-FFF2-40B4-BE49-F238E27FC236}">
                  <a16:creationId xmlns:a16="http://schemas.microsoft.com/office/drawing/2014/main" xmlns="" id="{8C617AF2-812C-4DCE-91AF-DF595818EB1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2" name="Freeform 9">
              <a:extLst>
                <a:ext uri="{FF2B5EF4-FFF2-40B4-BE49-F238E27FC236}">
                  <a16:creationId xmlns:a16="http://schemas.microsoft.com/office/drawing/2014/main" xmlns="" id="{1CB6AFCE-84D9-4C2F-B6F5-901A408CC493}"/>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3" name="Freeform 10">
              <a:extLst>
                <a:ext uri="{FF2B5EF4-FFF2-40B4-BE49-F238E27FC236}">
                  <a16:creationId xmlns:a16="http://schemas.microsoft.com/office/drawing/2014/main" xmlns="" id="{4E901DFE-D94D-414B-947D-D8BBBDD1A8F3}"/>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grpSp>
      <p:pic>
        <p:nvPicPr>
          <p:cNvPr id="14" name="Obrázek 13">
            <a:extLst>
              <a:ext uri="{FF2B5EF4-FFF2-40B4-BE49-F238E27FC236}">
                <a16:creationId xmlns:a16="http://schemas.microsoft.com/office/drawing/2014/main" xmlns="" id="{DE92293C-2B5E-4E18-816A-43753A020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31" y="1084548"/>
            <a:ext cx="1546668" cy="320161"/>
          </a:xfrm>
          <a:prstGeom prst="rect">
            <a:avLst/>
          </a:prstGeom>
        </p:spPr>
      </p:pic>
    </p:spTree>
    <p:extLst>
      <p:ext uri="{BB962C8B-B14F-4D97-AF65-F5344CB8AC3E}">
        <p14:creationId xmlns:p14="http://schemas.microsoft.com/office/powerpoint/2010/main" val="155043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Portály, podání a formuláře</a:t>
            </a:r>
          </a:p>
        </p:txBody>
      </p:sp>
      <p:sp>
        <p:nvSpPr>
          <p:cNvPr id="3" name="Zástupný symbol pro obsah 2"/>
          <p:cNvSpPr>
            <a:spLocks noGrp="1"/>
          </p:cNvSpPr>
          <p:nvPr>
            <p:ph idx="1"/>
          </p:nvPr>
        </p:nvSpPr>
        <p:spPr/>
        <p:txBody>
          <a:bodyPr/>
          <a:lstStyle/>
          <a:p>
            <a:pPr algn="ctr"/>
            <a:r>
              <a:rPr lang="cs-CZ" b="1" dirty="0"/>
              <a:t>Motto:</a:t>
            </a:r>
          </a:p>
          <a:p>
            <a:pPr algn="ctr"/>
            <a:endParaRPr lang="cs-CZ" dirty="0"/>
          </a:p>
          <a:p>
            <a:pPr algn="ctr"/>
            <a:r>
              <a:rPr lang="cs-CZ" dirty="0"/>
              <a:t>Moderní portál úřadu pomáhá občanům i firmám </a:t>
            </a:r>
            <a:br>
              <a:rPr lang="cs-CZ" dirty="0"/>
            </a:br>
            <a:r>
              <a:rPr lang="cs-CZ" dirty="0"/>
              <a:t>plnit pohodlně a digitálně jejich povinnosti </a:t>
            </a:r>
            <a:r>
              <a:rPr lang="cs-CZ" dirty="0" smtClean="0"/>
              <a:t>vůči státu</a:t>
            </a:r>
            <a:endParaRPr lang="cs-CZ" dirty="0"/>
          </a:p>
          <a:p>
            <a:pPr algn="ctr"/>
            <a:endParaRPr lang="cs-CZ" dirty="0"/>
          </a:p>
          <a:p>
            <a:pPr algn="ctr"/>
            <a:r>
              <a:rPr lang="cs-CZ" dirty="0"/>
              <a:t>Moderní portál pomáhá úřadům vykonávat svěřené agendy efektivněji</a:t>
            </a:r>
          </a:p>
          <a:p>
            <a:endParaRPr lang="cs-CZ" dirty="0"/>
          </a:p>
        </p:txBody>
      </p:sp>
    </p:spTree>
    <p:extLst>
      <p:ext uri="{BB962C8B-B14F-4D97-AF65-F5344CB8AC3E}">
        <p14:creationId xmlns:p14="http://schemas.microsoft.com/office/powerpoint/2010/main" val="245750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D49CE849-1671-6F46-BFEE-0F91D0CC055A}"/>
              </a:ext>
            </a:extLst>
          </p:cNvPr>
          <p:cNvSpPr>
            <a:spLocks noGrp="1"/>
          </p:cNvSpPr>
          <p:nvPr>
            <p:ph type="title"/>
          </p:nvPr>
        </p:nvSpPr>
        <p:spPr>
          <a:xfrm>
            <a:off x="526627" y="238135"/>
            <a:ext cx="11234631" cy="792675"/>
          </a:xfrm>
        </p:spPr>
        <p:txBody>
          <a:bodyPr/>
          <a:lstStyle/>
          <a:p>
            <a:r>
              <a:rPr lang="cs-CZ" dirty="0"/>
              <a:t>Jednotné portálové řešení resortu MPSV</a:t>
            </a:r>
          </a:p>
        </p:txBody>
      </p:sp>
      <p:sp>
        <p:nvSpPr>
          <p:cNvPr id="12" name="Symbol zastępczy tekstu 4">
            <a:extLst>
              <a:ext uri="{FF2B5EF4-FFF2-40B4-BE49-F238E27FC236}">
                <a16:creationId xmlns:a16="http://schemas.microsoft.com/office/drawing/2014/main" xmlns="" id="{1E9424B9-BEA1-4442-9B8E-9DFB098215C0}"/>
              </a:ext>
            </a:extLst>
          </p:cNvPr>
          <p:cNvSpPr txBox="1">
            <a:spLocks/>
          </p:cNvSpPr>
          <p:nvPr/>
        </p:nvSpPr>
        <p:spPr>
          <a:xfrm>
            <a:off x="4594809" y="2120221"/>
            <a:ext cx="7381551" cy="3424670"/>
          </a:xfrm>
          <a:prstGeom prst="rect">
            <a:avLst/>
          </a:prstGeom>
        </p:spPr>
        <p:txBody>
          <a:bodyPr>
            <a:normAutofit fontScale="92500" lnSpcReduction="20000"/>
          </a:bodyPr>
          <a:lstStyle>
            <a:lvl1pPr marL="288000" indent="-288000" algn="l" defTabSz="914400" rtl="0" eaLnBrk="1" latinLnBrk="0" hangingPunct="1">
              <a:lnSpc>
                <a:spcPct val="95000"/>
              </a:lnSpc>
              <a:spcBef>
                <a:spcPts val="0"/>
              </a:spcBef>
              <a:spcAft>
                <a:spcPts val="8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080000" indent="-288000" algn="l" defTabSz="808038"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900" b="1" dirty="0"/>
              <a:t>Postavené na technologii </a:t>
            </a:r>
            <a:r>
              <a:rPr lang="cs-CZ" sz="1900" b="1" dirty="0" err="1"/>
              <a:t>ePortálu</a:t>
            </a:r>
            <a:endParaRPr lang="cs-CZ" sz="1900" b="1" dirty="0"/>
          </a:p>
          <a:p>
            <a:r>
              <a:rPr lang="cs-CZ" sz="1900" dirty="0"/>
              <a:t>Online formuláře</a:t>
            </a:r>
          </a:p>
          <a:p>
            <a:r>
              <a:rPr lang="cs-CZ" sz="1900" dirty="0"/>
              <a:t>Přihlášení: ISDS, </a:t>
            </a:r>
            <a:r>
              <a:rPr lang="cs-CZ" sz="1900" dirty="0" err="1"/>
              <a:t>eOP</a:t>
            </a:r>
            <a:r>
              <a:rPr lang="cs-CZ" sz="1900" dirty="0"/>
              <a:t>, eIdentita.cz</a:t>
            </a:r>
          </a:p>
          <a:p>
            <a:pPr marL="0" indent="0">
              <a:buNone/>
            </a:pPr>
            <a:endParaRPr lang="cs-CZ" sz="1900" b="1" dirty="0"/>
          </a:p>
          <a:p>
            <a:pPr marL="0" indent="0">
              <a:buNone/>
            </a:pPr>
            <a:r>
              <a:rPr lang="cs-CZ" sz="1900" b="1" dirty="0"/>
              <a:t>Přes 170 portálových služeb</a:t>
            </a:r>
            <a:endParaRPr lang="cs-CZ" sz="1900" dirty="0"/>
          </a:p>
          <a:p>
            <a:r>
              <a:rPr lang="cs-CZ" sz="1900" dirty="0"/>
              <a:t>74 interaktivních formulářů</a:t>
            </a:r>
          </a:p>
          <a:p>
            <a:r>
              <a:rPr lang="cs-CZ" sz="1900" dirty="0"/>
              <a:t>15 interaktivních aplikací z oblasti Zaměstnanost a Sociální tématika</a:t>
            </a:r>
          </a:p>
          <a:p>
            <a:r>
              <a:rPr lang="cs-CZ" sz="1900" dirty="0"/>
              <a:t>Poskytování dat prostřednictvím OpenData</a:t>
            </a:r>
          </a:p>
          <a:p>
            <a:endParaRPr lang="cs-CZ" sz="1900" dirty="0"/>
          </a:p>
          <a:p>
            <a:pPr marL="0" indent="0">
              <a:buNone/>
            </a:pPr>
            <a:r>
              <a:rPr lang="cs-CZ" sz="1900" dirty="0"/>
              <a:t>Plán spuštění červenec 2019</a:t>
            </a:r>
            <a:endParaRPr lang="cs-CZ" dirty="0"/>
          </a:p>
        </p:txBody>
      </p:sp>
      <p:pic>
        <p:nvPicPr>
          <p:cNvPr id="3" name="Obrázek 2">
            <a:extLst>
              <a:ext uri="{FF2B5EF4-FFF2-40B4-BE49-F238E27FC236}">
                <a16:creationId xmlns:a16="http://schemas.microsoft.com/office/drawing/2014/main" xmlns="" id="{6D1DDEEE-5E50-D543-8C28-87DB0DA6F8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299" y="2087908"/>
            <a:ext cx="3303799" cy="3832241"/>
          </a:xfrm>
          <a:prstGeom prst="rect">
            <a:avLst/>
          </a:prstGeom>
          <a:ln>
            <a:noFill/>
          </a:ln>
          <a:effectLst>
            <a:outerShdw blurRad="292100" dist="139700" dir="2700000" algn="tl" rotWithShape="0">
              <a:srgbClr val="333333">
                <a:alpha val="65000"/>
              </a:srgbClr>
            </a:outerShdw>
          </a:effectLst>
        </p:spPr>
      </p:pic>
      <p:grpSp>
        <p:nvGrpSpPr>
          <p:cNvPr id="6" name="Grupa 12">
            <a:extLst>
              <a:ext uri="{FF2B5EF4-FFF2-40B4-BE49-F238E27FC236}">
                <a16:creationId xmlns:a16="http://schemas.microsoft.com/office/drawing/2014/main" xmlns="" id="{DF1FE2ED-F161-4C22-A874-BAFFE61D9966}"/>
              </a:ext>
            </a:extLst>
          </p:cNvPr>
          <p:cNvGrpSpPr/>
          <p:nvPr/>
        </p:nvGrpSpPr>
        <p:grpSpPr>
          <a:xfrm>
            <a:off x="9872809" y="1117752"/>
            <a:ext cx="1888448" cy="156057"/>
            <a:chOff x="1719263" y="3114675"/>
            <a:chExt cx="5705476" cy="628650"/>
          </a:xfrm>
          <a:solidFill>
            <a:srgbClr val="000000"/>
          </a:solidFill>
        </p:grpSpPr>
        <p:sp>
          <p:nvSpPr>
            <p:cNvPr id="7" name="Freeform 5">
              <a:extLst>
                <a:ext uri="{FF2B5EF4-FFF2-40B4-BE49-F238E27FC236}">
                  <a16:creationId xmlns:a16="http://schemas.microsoft.com/office/drawing/2014/main" xmlns="" id="{ACF670CB-C230-4B29-8A9A-C15E4D1EE7C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8" name="Freeform 6">
              <a:extLst>
                <a:ext uri="{FF2B5EF4-FFF2-40B4-BE49-F238E27FC236}">
                  <a16:creationId xmlns:a16="http://schemas.microsoft.com/office/drawing/2014/main" xmlns="" id="{4E7C4E4A-337F-4D47-8472-E391DCC032FF}"/>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9" name="Freeform 7">
              <a:extLst>
                <a:ext uri="{FF2B5EF4-FFF2-40B4-BE49-F238E27FC236}">
                  <a16:creationId xmlns:a16="http://schemas.microsoft.com/office/drawing/2014/main" xmlns="" id="{EDD02AB5-8FE5-495B-B795-3D1D52C47A5C}"/>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0" name="Freeform 8">
              <a:extLst>
                <a:ext uri="{FF2B5EF4-FFF2-40B4-BE49-F238E27FC236}">
                  <a16:creationId xmlns:a16="http://schemas.microsoft.com/office/drawing/2014/main" xmlns="" id="{976F698D-12E1-455A-9627-BA670CFC056F}"/>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1" name="Freeform 9">
              <a:extLst>
                <a:ext uri="{FF2B5EF4-FFF2-40B4-BE49-F238E27FC236}">
                  <a16:creationId xmlns:a16="http://schemas.microsoft.com/office/drawing/2014/main" xmlns="" id="{A5738856-DD72-4BB9-A374-128CFF7504A1}"/>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3" name="Freeform 10">
              <a:extLst>
                <a:ext uri="{FF2B5EF4-FFF2-40B4-BE49-F238E27FC236}">
                  <a16:creationId xmlns:a16="http://schemas.microsoft.com/office/drawing/2014/main" xmlns="" id="{F18FDDC6-B541-4DBF-9B9C-D7A0F509BE4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grpSp>
      <p:pic>
        <p:nvPicPr>
          <p:cNvPr id="14" name="Obrázek 13">
            <a:extLst>
              <a:ext uri="{FF2B5EF4-FFF2-40B4-BE49-F238E27FC236}">
                <a16:creationId xmlns:a16="http://schemas.microsoft.com/office/drawing/2014/main" xmlns="" id="{DACE7533-F98E-4EC7-BD8E-4E9B105A9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31" y="1084548"/>
            <a:ext cx="1546668" cy="320161"/>
          </a:xfrm>
          <a:prstGeom prst="rect">
            <a:avLst/>
          </a:prstGeom>
        </p:spPr>
      </p:pic>
    </p:spTree>
    <p:extLst>
      <p:ext uri="{BB962C8B-B14F-4D97-AF65-F5344CB8AC3E}">
        <p14:creationId xmlns:p14="http://schemas.microsoft.com/office/powerpoint/2010/main" val="21316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630293" y="291873"/>
            <a:ext cx="11234631" cy="792675"/>
          </a:xfrm>
        </p:spPr>
        <p:txBody>
          <a:bodyPr>
            <a:noAutofit/>
          </a:bodyPr>
          <a:lstStyle/>
          <a:p>
            <a:r>
              <a:rPr lang="cs-CZ" dirty="0"/>
              <a:t>Celní portál</a:t>
            </a:r>
            <a:endParaRPr lang="en-US" dirty="0"/>
          </a:p>
        </p:txBody>
      </p:sp>
      <p:sp>
        <p:nvSpPr>
          <p:cNvPr id="2" name="Symbol zastępczy numeru slajdu 1"/>
          <p:cNvSpPr>
            <a:spLocks noGrp="1"/>
          </p:cNvSpPr>
          <p:nvPr>
            <p:ph type="sldNum" sz="quarter" idx="12"/>
          </p:nvPr>
        </p:nvSpPr>
        <p:spPr/>
        <p:txBody>
          <a:bodyPr/>
          <a:lstStyle/>
          <a:p>
            <a:fld id="{9DC1E638-3F78-4E0D-883A-B278700C48C0}" type="slidenum">
              <a:rPr lang="en-GB" noProof="0" smtClean="0"/>
              <a:pPr/>
              <a:t>21</a:t>
            </a:fld>
            <a:endParaRPr lang="en-GB" noProof="0" dirty="0"/>
          </a:p>
        </p:txBody>
      </p:sp>
      <p:pic>
        <p:nvPicPr>
          <p:cNvPr id="5" name="Obráze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629" y="2087909"/>
            <a:ext cx="4656000" cy="3631445"/>
          </a:xfrm>
          <a:prstGeom prst="rect">
            <a:avLst/>
          </a:prstGeom>
        </p:spPr>
      </p:pic>
      <p:sp>
        <p:nvSpPr>
          <p:cNvPr id="11" name="Symbol zastępczy tekstu 4">
            <a:extLst>
              <a:ext uri="{FF2B5EF4-FFF2-40B4-BE49-F238E27FC236}">
                <a16:creationId xmlns:a16="http://schemas.microsoft.com/office/drawing/2014/main" xmlns="" id="{1E9424B9-BEA1-4442-9B8E-9DFB098215C0}"/>
              </a:ext>
            </a:extLst>
          </p:cNvPr>
          <p:cNvSpPr txBox="1">
            <a:spLocks/>
          </p:cNvSpPr>
          <p:nvPr/>
        </p:nvSpPr>
        <p:spPr>
          <a:xfrm>
            <a:off x="5515430" y="2064241"/>
            <a:ext cx="6460929" cy="3424670"/>
          </a:xfrm>
          <a:prstGeom prst="rect">
            <a:avLst/>
          </a:prstGeom>
        </p:spPr>
        <p:txBody>
          <a:bodyPr>
            <a:normAutofit/>
          </a:bodyPr>
          <a:lstStyle>
            <a:lvl1pPr marL="288000" indent="-288000" algn="l" defTabSz="914400" rtl="0" eaLnBrk="1" latinLnBrk="0" hangingPunct="1">
              <a:lnSpc>
                <a:spcPct val="95000"/>
              </a:lnSpc>
              <a:spcBef>
                <a:spcPts val="0"/>
              </a:spcBef>
              <a:spcAft>
                <a:spcPts val="8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080000" indent="-288000" algn="l" defTabSz="808038"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900" b="1" dirty="0"/>
              <a:t>Postavené na technologii </a:t>
            </a:r>
            <a:r>
              <a:rPr lang="cs-CZ" sz="1900" b="1" dirty="0" err="1"/>
              <a:t>ePortálu</a:t>
            </a:r>
            <a:endParaRPr lang="cs-CZ" sz="1900" b="1" dirty="0"/>
          </a:p>
          <a:p>
            <a:r>
              <a:rPr lang="cs-CZ" sz="1900" dirty="0"/>
              <a:t>Moderní, responsivní design</a:t>
            </a:r>
          </a:p>
          <a:p>
            <a:r>
              <a:rPr lang="cs-CZ" sz="1900" dirty="0"/>
              <a:t>Katalog služeb</a:t>
            </a:r>
          </a:p>
          <a:p>
            <a:r>
              <a:rPr lang="cs-CZ" sz="1900" dirty="0"/>
              <a:t>Životní situace</a:t>
            </a:r>
          </a:p>
          <a:p>
            <a:r>
              <a:rPr lang="cs-CZ" sz="1900" dirty="0"/>
              <a:t>Online formuláře</a:t>
            </a:r>
          </a:p>
          <a:p>
            <a:r>
              <a:rPr lang="cs-CZ" sz="1900" dirty="0"/>
              <a:t>Přihlášení: ISDS, </a:t>
            </a:r>
            <a:r>
              <a:rPr lang="cs-CZ" sz="1900" dirty="0" err="1"/>
              <a:t>eOP</a:t>
            </a:r>
            <a:r>
              <a:rPr lang="cs-CZ" sz="1900" dirty="0"/>
              <a:t>, eIdentita.cz</a:t>
            </a:r>
          </a:p>
          <a:p>
            <a:r>
              <a:rPr lang="cs-CZ" sz="1900" dirty="0" err="1"/>
              <a:t>Auditování</a:t>
            </a:r>
            <a:r>
              <a:rPr lang="cs-CZ" sz="1900" dirty="0"/>
              <a:t> dle zákona č. 365/2000 Sb.</a:t>
            </a:r>
          </a:p>
          <a:p>
            <a:endParaRPr lang="cs-CZ" sz="1900" dirty="0"/>
          </a:p>
          <a:p>
            <a:pPr marL="0" indent="0">
              <a:buNone/>
            </a:pPr>
            <a:r>
              <a:rPr lang="cs-CZ" sz="1900" dirty="0"/>
              <a:t>Plán spuštění červenec 2019</a:t>
            </a:r>
          </a:p>
        </p:txBody>
      </p:sp>
      <p:grpSp>
        <p:nvGrpSpPr>
          <p:cNvPr id="6" name="Grupa 12">
            <a:extLst>
              <a:ext uri="{FF2B5EF4-FFF2-40B4-BE49-F238E27FC236}">
                <a16:creationId xmlns:a16="http://schemas.microsoft.com/office/drawing/2014/main" xmlns="" id="{1652B642-DD40-4A68-8ECF-574C2C8451DD}"/>
              </a:ext>
            </a:extLst>
          </p:cNvPr>
          <p:cNvGrpSpPr/>
          <p:nvPr/>
        </p:nvGrpSpPr>
        <p:grpSpPr>
          <a:xfrm>
            <a:off x="9872809" y="1117752"/>
            <a:ext cx="1888448" cy="156057"/>
            <a:chOff x="1719263" y="3114675"/>
            <a:chExt cx="5705476" cy="628650"/>
          </a:xfrm>
          <a:solidFill>
            <a:srgbClr val="000000"/>
          </a:solidFill>
        </p:grpSpPr>
        <p:sp>
          <p:nvSpPr>
            <p:cNvPr id="7" name="Freeform 5">
              <a:extLst>
                <a:ext uri="{FF2B5EF4-FFF2-40B4-BE49-F238E27FC236}">
                  <a16:creationId xmlns:a16="http://schemas.microsoft.com/office/drawing/2014/main" xmlns="" id="{B3233017-A978-44C7-ADB9-067118E226CE}"/>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8" name="Freeform 6">
              <a:extLst>
                <a:ext uri="{FF2B5EF4-FFF2-40B4-BE49-F238E27FC236}">
                  <a16:creationId xmlns:a16="http://schemas.microsoft.com/office/drawing/2014/main" xmlns="" id="{E1CE056F-068B-4EF8-AD36-3C991A69726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9" name="Freeform 7">
              <a:extLst>
                <a:ext uri="{FF2B5EF4-FFF2-40B4-BE49-F238E27FC236}">
                  <a16:creationId xmlns:a16="http://schemas.microsoft.com/office/drawing/2014/main" xmlns="" id="{DB25E33E-80BA-4C11-9F35-FE29ECF2F75E}"/>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0" name="Freeform 8">
              <a:extLst>
                <a:ext uri="{FF2B5EF4-FFF2-40B4-BE49-F238E27FC236}">
                  <a16:creationId xmlns:a16="http://schemas.microsoft.com/office/drawing/2014/main" xmlns="" id="{2B7FD3D0-CCEA-4DF5-BEC5-ADC9B8D3C095}"/>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2" name="Freeform 9">
              <a:extLst>
                <a:ext uri="{FF2B5EF4-FFF2-40B4-BE49-F238E27FC236}">
                  <a16:creationId xmlns:a16="http://schemas.microsoft.com/office/drawing/2014/main" xmlns="" id="{CB50C79A-6C3C-430D-B283-CBF1C49D44C1}"/>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3" name="Freeform 10">
              <a:extLst>
                <a:ext uri="{FF2B5EF4-FFF2-40B4-BE49-F238E27FC236}">
                  <a16:creationId xmlns:a16="http://schemas.microsoft.com/office/drawing/2014/main" xmlns="" id="{558D6958-9497-4F45-940A-61DC9CFBB0DA}"/>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grpSp>
      <p:pic>
        <p:nvPicPr>
          <p:cNvPr id="14" name="Obrázek 13">
            <a:extLst>
              <a:ext uri="{FF2B5EF4-FFF2-40B4-BE49-F238E27FC236}">
                <a16:creationId xmlns:a16="http://schemas.microsoft.com/office/drawing/2014/main" xmlns="" id="{887F5F6D-5220-4A89-BD33-79E2E0942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31" y="1084548"/>
            <a:ext cx="1546668" cy="320161"/>
          </a:xfrm>
          <a:prstGeom prst="rect">
            <a:avLst/>
          </a:prstGeom>
        </p:spPr>
      </p:pic>
    </p:spTree>
    <p:extLst>
      <p:ext uri="{BB962C8B-B14F-4D97-AF65-F5344CB8AC3E}">
        <p14:creationId xmlns:p14="http://schemas.microsoft.com/office/powerpoint/2010/main" val="25650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4497418" y="875995"/>
            <a:ext cx="7011457" cy="8036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0963" name="_h1"/>
          <p:cNvSpPr>
            <a:spLocks noGrp="1" noChangeArrowheads="1"/>
          </p:cNvSpPr>
          <p:nvPr>
            <p:ph type="title"/>
          </p:nvPr>
        </p:nvSpPr>
        <p:spPr bwMode="gray">
          <a:xfrm>
            <a:off x="630293" y="291873"/>
            <a:ext cx="11234631" cy="792675"/>
          </a:xfrm>
        </p:spPr>
        <p:txBody>
          <a:bodyPr>
            <a:noAutofit/>
          </a:bodyPr>
          <a:lstStyle/>
          <a:p>
            <a:r>
              <a:rPr lang="cs-CZ" dirty="0"/>
              <a:t>Portály občana měst a obcí</a:t>
            </a:r>
            <a:endParaRPr lang="en-US" dirty="0"/>
          </a:p>
        </p:txBody>
      </p:sp>
      <p:sp>
        <p:nvSpPr>
          <p:cNvPr id="2" name="Symbol zastępczy numeru slajdu 1"/>
          <p:cNvSpPr>
            <a:spLocks noGrp="1"/>
          </p:cNvSpPr>
          <p:nvPr>
            <p:ph type="sldNum" sz="quarter" idx="12"/>
          </p:nvPr>
        </p:nvSpPr>
        <p:spPr/>
        <p:txBody>
          <a:bodyPr/>
          <a:lstStyle/>
          <a:p>
            <a:endParaRPr lang="en-GB" noProof="0" dirty="0"/>
          </a:p>
        </p:txBody>
      </p:sp>
      <p:pic>
        <p:nvPicPr>
          <p:cNvPr id="14" name="Obrázek 13">
            <a:extLst>
              <a:ext uri="{FF2B5EF4-FFF2-40B4-BE49-F238E27FC236}">
                <a16:creationId xmlns:a16="http://schemas.microsoft.com/office/drawing/2014/main" xmlns="" id="{887F5F6D-5220-4A89-BD33-79E2E0942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292" y="1120202"/>
            <a:ext cx="2128710" cy="440644"/>
          </a:xfrm>
          <a:prstGeom prst="rect">
            <a:avLst/>
          </a:prstGeom>
        </p:spPr>
      </p:pic>
      <p:sp>
        <p:nvSpPr>
          <p:cNvPr id="4" name="Obdélník 3">
            <a:extLst>
              <a:ext uri="{FF2B5EF4-FFF2-40B4-BE49-F238E27FC236}">
                <a16:creationId xmlns:a16="http://schemas.microsoft.com/office/drawing/2014/main" xmlns="" id="{63FACD39-8DA9-4D39-911D-83EDE997A070}"/>
              </a:ext>
            </a:extLst>
          </p:cNvPr>
          <p:cNvSpPr/>
          <p:nvPr/>
        </p:nvSpPr>
        <p:spPr>
          <a:xfrm>
            <a:off x="2414052" y="6247765"/>
            <a:ext cx="5649560" cy="369332"/>
          </a:xfrm>
          <a:prstGeom prst="rect">
            <a:avLst/>
          </a:prstGeom>
        </p:spPr>
        <p:txBody>
          <a:bodyPr wrap="none">
            <a:spAutoFit/>
          </a:bodyPr>
          <a:lstStyle/>
          <a:p>
            <a:r>
              <a:rPr lang="cs-CZ" dirty="0"/>
              <a:t>Realizováno 2018, nebo v realizaci do listopadu 2019</a:t>
            </a:r>
            <a:endParaRPr lang="cs-CZ" dirty="0">
              <a:highlight>
                <a:srgbClr val="FFFF00"/>
              </a:highlight>
            </a:endParaRPr>
          </a:p>
        </p:txBody>
      </p:sp>
      <p:pic>
        <p:nvPicPr>
          <p:cNvPr id="16" name="Obrázek 15">
            <a:extLst>
              <a:ext uri="{FF2B5EF4-FFF2-40B4-BE49-F238E27FC236}">
                <a16:creationId xmlns:a16="http://schemas.microsoft.com/office/drawing/2014/main" xmlns="" id="{8E4470E7-DDD5-4B15-B032-6A04EA1A9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32" y="2040790"/>
            <a:ext cx="2000552" cy="555709"/>
          </a:xfrm>
          <a:prstGeom prst="rect">
            <a:avLst/>
          </a:prstGeom>
        </p:spPr>
      </p:pic>
      <p:pic>
        <p:nvPicPr>
          <p:cNvPr id="17" name="Grafický objekt 16">
            <a:extLst>
              <a:ext uri="{FF2B5EF4-FFF2-40B4-BE49-F238E27FC236}">
                <a16:creationId xmlns:a16="http://schemas.microsoft.com/office/drawing/2014/main" xmlns="" id="{8B886EAC-9533-4138-AC6D-E7B26D2972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539763" y="2118629"/>
            <a:ext cx="1672563" cy="555709"/>
          </a:xfrm>
          <a:prstGeom prst="rect">
            <a:avLst/>
          </a:prstGeom>
        </p:spPr>
      </p:pic>
      <p:pic>
        <p:nvPicPr>
          <p:cNvPr id="18" name="Grafický objekt 17">
            <a:extLst>
              <a:ext uri="{FF2B5EF4-FFF2-40B4-BE49-F238E27FC236}">
                <a16:creationId xmlns:a16="http://schemas.microsoft.com/office/drawing/2014/main" xmlns="" id="{42FBCB15-3CE1-4394-85A4-6B25C9EE63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429491" y="2062106"/>
            <a:ext cx="1079384" cy="731698"/>
          </a:xfrm>
          <a:prstGeom prst="rect">
            <a:avLst/>
          </a:prstGeom>
        </p:spPr>
      </p:pic>
      <p:pic>
        <p:nvPicPr>
          <p:cNvPr id="19" name="Grafický objekt 18">
            <a:extLst>
              <a:ext uri="{FF2B5EF4-FFF2-40B4-BE49-F238E27FC236}">
                <a16:creationId xmlns:a16="http://schemas.microsoft.com/office/drawing/2014/main" xmlns="" id="{A50B62C9-6849-4AC5-8EE3-D9F91F20235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263719" y="1658378"/>
            <a:ext cx="1760708" cy="1320531"/>
          </a:xfrm>
          <a:prstGeom prst="rect">
            <a:avLst/>
          </a:prstGeom>
        </p:spPr>
      </p:pic>
      <p:pic>
        <p:nvPicPr>
          <p:cNvPr id="20" name="Obrázek 19">
            <a:extLst>
              <a:ext uri="{FF2B5EF4-FFF2-40B4-BE49-F238E27FC236}">
                <a16:creationId xmlns:a16="http://schemas.microsoft.com/office/drawing/2014/main" xmlns="" id="{7F788042-2D07-496F-9685-3AB99D8191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01959" y="3373817"/>
            <a:ext cx="1053861" cy="823559"/>
          </a:xfrm>
          <a:prstGeom prst="rect">
            <a:avLst/>
          </a:prstGeom>
        </p:spPr>
      </p:pic>
      <p:pic>
        <p:nvPicPr>
          <p:cNvPr id="21" name="Obrázek 20">
            <a:extLst>
              <a:ext uri="{FF2B5EF4-FFF2-40B4-BE49-F238E27FC236}">
                <a16:creationId xmlns:a16="http://schemas.microsoft.com/office/drawing/2014/main" xmlns="" id="{33AFEBA1-4BF6-4A6C-A07A-DA51E51F2B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4018" y="2194030"/>
            <a:ext cx="1933781" cy="402468"/>
          </a:xfrm>
          <a:prstGeom prst="rect">
            <a:avLst/>
          </a:prstGeom>
        </p:spPr>
      </p:pic>
      <p:pic>
        <p:nvPicPr>
          <p:cNvPr id="22" name="Obrázek 21">
            <a:extLst>
              <a:ext uri="{FF2B5EF4-FFF2-40B4-BE49-F238E27FC236}">
                <a16:creationId xmlns:a16="http://schemas.microsoft.com/office/drawing/2014/main" xmlns="" id="{A3193503-3E4B-4F62-BCCF-BA92E5CE21D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59322" y="3272919"/>
            <a:ext cx="913977" cy="555425"/>
          </a:xfrm>
          <a:prstGeom prst="rect">
            <a:avLst/>
          </a:prstGeom>
        </p:spPr>
      </p:pic>
      <p:pic>
        <p:nvPicPr>
          <p:cNvPr id="91" name="Obrázek 90">
            <a:extLst>
              <a:ext uri="{FF2B5EF4-FFF2-40B4-BE49-F238E27FC236}">
                <a16:creationId xmlns:a16="http://schemas.microsoft.com/office/drawing/2014/main" xmlns="" id="{840C62D4-46D6-4672-829E-16D1D138AA4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11211" y="3154293"/>
            <a:ext cx="1062784" cy="792676"/>
          </a:xfrm>
          <a:prstGeom prst="rect">
            <a:avLst/>
          </a:prstGeom>
        </p:spPr>
      </p:pic>
      <p:grpSp>
        <p:nvGrpSpPr>
          <p:cNvPr id="92" name="Skupina 91">
            <a:extLst>
              <a:ext uri="{FF2B5EF4-FFF2-40B4-BE49-F238E27FC236}">
                <a16:creationId xmlns:a16="http://schemas.microsoft.com/office/drawing/2014/main" xmlns="" id="{128407DD-9159-4216-B78E-EB584DF9BA10}"/>
              </a:ext>
            </a:extLst>
          </p:cNvPr>
          <p:cNvGrpSpPr/>
          <p:nvPr/>
        </p:nvGrpSpPr>
        <p:grpSpPr>
          <a:xfrm>
            <a:off x="5868827" y="3130406"/>
            <a:ext cx="888309" cy="1206667"/>
            <a:chOff x="451825" y="285147"/>
            <a:chExt cx="996744" cy="1458453"/>
          </a:xfrm>
        </p:grpSpPr>
        <p:pic>
          <p:nvPicPr>
            <p:cNvPr id="93" name="Obrázek 92">
              <a:extLst>
                <a:ext uri="{FF2B5EF4-FFF2-40B4-BE49-F238E27FC236}">
                  <a16:creationId xmlns:a16="http://schemas.microsoft.com/office/drawing/2014/main" xmlns="" id="{D43A42B8-43E0-44FA-BF6D-D8FAD492EF9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1825" y="285147"/>
              <a:ext cx="996744" cy="1086454"/>
            </a:xfrm>
            <a:prstGeom prst="rect">
              <a:avLst/>
            </a:prstGeom>
          </p:spPr>
        </p:pic>
        <p:sp>
          <p:nvSpPr>
            <p:cNvPr id="94" name="TextovéPole 93">
              <a:extLst>
                <a:ext uri="{FF2B5EF4-FFF2-40B4-BE49-F238E27FC236}">
                  <a16:creationId xmlns:a16="http://schemas.microsoft.com/office/drawing/2014/main" xmlns="" id="{D38ACD6B-7D04-4067-A2DC-32BA78EFC83C}"/>
                </a:ext>
              </a:extLst>
            </p:cNvPr>
            <p:cNvSpPr txBox="1"/>
            <p:nvPr/>
          </p:nvSpPr>
          <p:spPr>
            <a:xfrm>
              <a:off x="474265" y="1371602"/>
              <a:ext cx="951861" cy="371998"/>
            </a:xfrm>
            <a:prstGeom prst="rect">
              <a:avLst/>
            </a:prstGeom>
            <a:noFill/>
          </p:spPr>
          <p:txBody>
            <a:bodyPr wrap="none" rtlCol="0">
              <a:spAutoFit/>
            </a:bodyPr>
            <a:lstStyle/>
            <a:p>
              <a:pPr algn="ctr"/>
              <a:r>
                <a:rPr lang="cs-CZ" sz="1400" dirty="0">
                  <a:latin typeface="Trebuchet MS" panose="020B0603020202020204" pitchFamily="34" charset="0"/>
                </a:rPr>
                <a:t>Jaroměř</a:t>
              </a:r>
            </a:p>
          </p:txBody>
        </p:sp>
      </p:grpSp>
      <p:grpSp>
        <p:nvGrpSpPr>
          <p:cNvPr id="95" name="Skupina 94">
            <a:extLst>
              <a:ext uri="{FF2B5EF4-FFF2-40B4-BE49-F238E27FC236}">
                <a16:creationId xmlns:a16="http://schemas.microsoft.com/office/drawing/2014/main" xmlns="" id="{A1B091A8-B5B5-4480-8DDD-1CF84C030502}"/>
              </a:ext>
            </a:extLst>
          </p:cNvPr>
          <p:cNvGrpSpPr/>
          <p:nvPr/>
        </p:nvGrpSpPr>
        <p:grpSpPr>
          <a:xfrm>
            <a:off x="7812543" y="3132815"/>
            <a:ext cx="1448986" cy="1165530"/>
            <a:chOff x="3015359" y="289566"/>
            <a:chExt cx="1726637" cy="1470289"/>
          </a:xfrm>
        </p:grpSpPr>
        <p:pic>
          <p:nvPicPr>
            <p:cNvPr id="96" name="Grafický objekt 95">
              <a:extLst>
                <a:ext uri="{FF2B5EF4-FFF2-40B4-BE49-F238E27FC236}">
                  <a16:creationId xmlns:a16="http://schemas.microsoft.com/office/drawing/2014/main" xmlns="" id="{9C3D5888-8319-41AA-B1AD-9226C9F07F2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3429321" y="289566"/>
              <a:ext cx="898715" cy="1087200"/>
            </a:xfrm>
            <a:prstGeom prst="rect">
              <a:avLst/>
            </a:prstGeom>
          </p:spPr>
        </p:pic>
        <p:sp>
          <p:nvSpPr>
            <p:cNvPr id="97" name="TextovéPole 96">
              <a:extLst>
                <a:ext uri="{FF2B5EF4-FFF2-40B4-BE49-F238E27FC236}">
                  <a16:creationId xmlns:a16="http://schemas.microsoft.com/office/drawing/2014/main" xmlns="" id="{E230A0C4-BE1B-4FCF-94B2-7EAE599201BE}"/>
                </a:ext>
              </a:extLst>
            </p:cNvPr>
            <p:cNvSpPr txBox="1"/>
            <p:nvPr/>
          </p:nvSpPr>
          <p:spPr>
            <a:xfrm>
              <a:off x="3015359" y="1371601"/>
              <a:ext cx="1726637" cy="388254"/>
            </a:xfrm>
            <a:prstGeom prst="rect">
              <a:avLst/>
            </a:prstGeom>
            <a:noFill/>
          </p:spPr>
          <p:txBody>
            <a:bodyPr wrap="none" rtlCol="0">
              <a:spAutoFit/>
            </a:bodyPr>
            <a:lstStyle/>
            <a:p>
              <a:pPr algn="ctr"/>
              <a:r>
                <a:rPr lang="cs-CZ" sz="1400" dirty="0">
                  <a:latin typeface="Trebuchet MS" panose="020B0603020202020204" pitchFamily="34" charset="0"/>
                </a:rPr>
                <a:t>Lysá nad Labem</a:t>
              </a:r>
            </a:p>
          </p:txBody>
        </p:sp>
      </p:grpSp>
      <p:grpSp>
        <p:nvGrpSpPr>
          <p:cNvPr id="98" name="Skupina 97">
            <a:extLst>
              <a:ext uri="{FF2B5EF4-FFF2-40B4-BE49-F238E27FC236}">
                <a16:creationId xmlns:a16="http://schemas.microsoft.com/office/drawing/2014/main" xmlns="" id="{B3C43410-2B42-4D02-9600-E8C87BB527FD}"/>
              </a:ext>
            </a:extLst>
          </p:cNvPr>
          <p:cNvGrpSpPr/>
          <p:nvPr/>
        </p:nvGrpSpPr>
        <p:grpSpPr>
          <a:xfrm>
            <a:off x="10498364" y="3154293"/>
            <a:ext cx="859530" cy="1161436"/>
            <a:chOff x="6831836" y="289566"/>
            <a:chExt cx="1024232" cy="1465124"/>
          </a:xfrm>
        </p:grpSpPr>
        <p:pic>
          <p:nvPicPr>
            <p:cNvPr id="99" name="Obrázek 98">
              <a:extLst>
                <a:ext uri="{FF2B5EF4-FFF2-40B4-BE49-F238E27FC236}">
                  <a16:creationId xmlns:a16="http://schemas.microsoft.com/office/drawing/2014/main" xmlns="" id="{1184BC17-ADC5-44A1-971E-184D5C26A66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97086" y="289566"/>
              <a:ext cx="893733" cy="1087200"/>
            </a:xfrm>
            <a:prstGeom prst="rect">
              <a:avLst/>
            </a:prstGeom>
          </p:spPr>
        </p:pic>
        <p:sp>
          <p:nvSpPr>
            <p:cNvPr id="100" name="TextovéPole 99">
              <a:extLst>
                <a:ext uri="{FF2B5EF4-FFF2-40B4-BE49-F238E27FC236}">
                  <a16:creationId xmlns:a16="http://schemas.microsoft.com/office/drawing/2014/main" xmlns="" id="{87E73D5C-E957-4612-8579-AB2871255399}"/>
                </a:ext>
              </a:extLst>
            </p:cNvPr>
            <p:cNvSpPr txBox="1"/>
            <p:nvPr/>
          </p:nvSpPr>
          <p:spPr>
            <a:xfrm>
              <a:off x="6831836" y="1366437"/>
              <a:ext cx="1024232" cy="388253"/>
            </a:xfrm>
            <a:prstGeom prst="rect">
              <a:avLst/>
            </a:prstGeom>
            <a:noFill/>
          </p:spPr>
          <p:txBody>
            <a:bodyPr wrap="none" rtlCol="0">
              <a:spAutoFit/>
            </a:bodyPr>
            <a:lstStyle/>
            <a:p>
              <a:pPr algn="ctr"/>
              <a:r>
                <a:rPr lang="cs-CZ" sz="1400" dirty="0">
                  <a:latin typeface="Trebuchet MS" panose="020B0603020202020204" pitchFamily="34" charset="0"/>
                </a:rPr>
                <a:t>Milevsko</a:t>
              </a:r>
            </a:p>
          </p:txBody>
        </p:sp>
      </p:grpSp>
      <p:grpSp>
        <p:nvGrpSpPr>
          <p:cNvPr id="101" name="Skupina 100">
            <a:extLst>
              <a:ext uri="{FF2B5EF4-FFF2-40B4-BE49-F238E27FC236}">
                <a16:creationId xmlns:a16="http://schemas.microsoft.com/office/drawing/2014/main" xmlns="" id="{06A320B1-E794-4FD7-8407-9382207FB1C9}"/>
              </a:ext>
            </a:extLst>
          </p:cNvPr>
          <p:cNvGrpSpPr/>
          <p:nvPr/>
        </p:nvGrpSpPr>
        <p:grpSpPr>
          <a:xfrm>
            <a:off x="1126621" y="4513452"/>
            <a:ext cx="979371" cy="1164939"/>
            <a:chOff x="10110222" y="2746474"/>
            <a:chExt cx="1167035" cy="1469543"/>
          </a:xfrm>
        </p:grpSpPr>
        <p:pic>
          <p:nvPicPr>
            <p:cNvPr id="102" name="Grafický objekt 32">
              <a:extLst>
                <a:ext uri="{FF2B5EF4-FFF2-40B4-BE49-F238E27FC236}">
                  <a16:creationId xmlns:a16="http://schemas.microsoft.com/office/drawing/2014/main" xmlns="" id="{EC8DF05F-D74C-40B2-B187-7F4EE05A141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36940" y="2746474"/>
              <a:ext cx="913595" cy="1087200"/>
            </a:xfrm>
            <a:prstGeom prst="rect">
              <a:avLst/>
            </a:prstGeom>
          </p:spPr>
        </p:pic>
        <p:sp>
          <p:nvSpPr>
            <p:cNvPr id="103" name="TextovéPole 102">
              <a:extLst>
                <a:ext uri="{FF2B5EF4-FFF2-40B4-BE49-F238E27FC236}">
                  <a16:creationId xmlns:a16="http://schemas.microsoft.com/office/drawing/2014/main" xmlns="" id="{22FEBEC7-CF83-4B93-9BBE-D179FE26FB75}"/>
                </a:ext>
              </a:extLst>
            </p:cNvPr>
            <p:cNvSpPr txBox="1"/>
            <p:nvPr/>
          </p:nvSpPr>
          <p:spPr>
            <a:xfrm>
              <a:off x="10110222" y="3827764"/>
              <a:ext cx="1167035" cy="388253"/>
            </a:xfrm>
            <a:prstGeom prst="rect">
              <a:avLst/>
            </a:prstGeom>
            <a:noFill/>
          </p:spPr>
          <p:txBody>
            <a:bodyPr wrap="none" rtlCol="0">
              <a:spAutoFit/>
            </a:bodyPr>
            <a:lstStyle/>
            <a:p>
              <a:pPr algn="ctr"/>
              <a:r>
                <a:rPr lang="cs-CZ" sz="1400" dirty="0">
                  <a:latin typeface="Trebuchet MS" panose="020B0603020202020204" pitchFamily="34" charset="0"/>
                </a:rPr>
                <a:t>Pelhřimov</a:t>
              </a:r>
            </a:p>
          </p:txBody>
        </p:sp>
      </p:grpSp>
      <p:grpSp>
        <p:nvGrpSpPr>
          <p:cNvPr id="104" name="Skupina 103">
            <a:extLst>
              <a:ext uri="{FF2B5EF4-FFF2-40B4-BE49-F238E27FC236}">
                <a16:creationId xmlns:a16="http://schemas.microsoft.com/office/drawing/2014/main" xmlns="" id="{88D151DC-55CB-4ADE-A73E-FB49D16AF9D8}"/>
              </a:ext>
            </a:extLst>
          </p:cNvPr>
          <p:cNvGrpSpPr/>
          <p:nvPr/>
        </p:nvGrpSpPr>
        <p:grpSpPr>
          <a:xfrm>
            <a:off x="3743622" y="4565697"/>
            <a:ext cx="753796" cy="1105110"/>
            <a:chOff x="7303555" y="4760053"/>
            <a:chExt cx="898236" cy="1394070"/>
          </a:xfrm>
        </p:grpSpPr>
        <p:pic>
          <p:nvPicPr>
            <p:cNvPr id="105" name="Obrázek 34">
              <a:extLst>
                <a:ext uri="{FF2B5EF4-FFF2-40B4-BE49-F238E27FC236}">
                  <a16:creationId xmlns:a16="http://schemas.microsoft.com/office/drawing/2014/main" xmlns="" id="{F565F3BA-4F86-4122-BCC3-11527B36712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30439" y="4760053"/>
              <a:ext cx="844462" cy="945093"/>
            </a:xfrm>
            <a:prstGeom prst="rect">
              <a:avLst/>
            </a:prstGeom>
          </p:spPr>
        </p:pic>
        <p:sp>
          <p:nvSpPr>
            <p:cNvPr id="106" name="TextovéPole 105">
              <a:extLst>
                <a:ext uri="{FF2B5EF4-FFF2-40B4-BE49-F238E27FC236}">
                  <a16:creationId xmlns:a16="http://schemas.microsoft.com/office/drawing/2014/main" xmlns="" id="{FE0FEBD6-5CAD-4D57-BC18-90E0A0258E45}"/>
                </a:ext>
              </a:extLst>
            </p:cNvPr>
            <p:cNvSpPr txBox="1"/>
            <p:nvPr/>
          </p:nvSpPr>
          <p:spPr>
            <a:xfrm>
              <a:off x="7303555" y="5765870"/>
              <a:ext cx="898236" cy="388253"/>
            </a:xfrm>
            <a:prstGeom prst="rect">
              <a:avLst/>
            </a:prstGeom>
            <a:noFill/>
          </p:spPr>
          <p:txBody>
            <a:bodyPr wrap="none" rtlCol="0">
              <a:spAutoFit/>
            </a:bodyPr>
            <a:lstStyle/>
            <a:p>
              <a:pPr algn="ctr"/>
              <a:r>
                <a:rPr lang="cs-CZ" sz="1400" dirty="0">
                  <a:latin typeface="Trebuchet MS" panose="020B0603020202020204" pitchFamily="34" charset="0"/>
                </a:rPr>
                <a:t>Teplice</a:t>
              </a:r>
            </a:p>
          </p:txBody>
        </p:sp>
      </p:grpSp>
      <p:grpSp>
        <p:nvGrpSpPr>
          <p:cNvPr id="107" name="Skupina 106">
            <a:extLst>
              <a:ext uri="{FF2B5EF4-FFF2-40B4-BE49-F238E27FC236}">
                <a16:creationId xmlns:a16="http://schemas.microsoft.com/office/drawing/2014/main" xmlns="" id="{F05ADF10-2F36-4DBD-A194-1604520990E6}"/>
              </a:ext>
            </a:extLst>
          </p:cNvPr>
          <p:cNvGrpSpPr/>
          <p:nvPr/>
        </p:nvGrpSpPr>
        <p:grpSpPr>
          <a:xfrm>
            <a:off x="5991468" y="4567963"/>
            <a:ext cx="814647" cy="1164939"/>
            <a:chOff x="10041010" y="285147"/>
            <a:chExt cx="970747" cy="1469543"/>
          </a:xfrm>
        </p:grpSpPr>
        <p:pic>
          <p:nvPicPr>
            <p:cNvPr id="108" name="Grafický objekt 107">
              <a:extLst>
                <a:ext uri="{FF2B5EF4-FFF2-40B4-BE49-F238E27FC236}">
                  <a16:creationId xmlns:a16="http://schemas.microsoft.com/office/drawing/2014/main" xmlns="" id="{C1E5CD00-B8A3-4151-8037-AE3E1F30197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0057764" y="285147"/>
              <a:ext cx="937241" cy="1087200"/>
            </a:xfrm>
            <a:prstGeom prst="rect">
              <a:avLst/>
            </a:prstGeom>
          </p:spPr>
        </p:pic>
        <p:sp>
          <p:nvSpPr>
            <p:cNvPr id="109" name="TextovéPole 108">
              <a:extLst>
                <a:ext uri="{FF2B5EF4-FFF2-40B4-BE49-F238E27FC236}">
                  <a16:creationId xmlns:a16="http://schemas.microsoft.com/office/drawing/2014/main" xmlns="" id="{500FBA34-5F85-4F55-BB88-0B711BC028A1}"/>
                </a:ext>
              </a:extLst>
            </p:cNvPr>
            <p:cNvSpPr txBox="1"/>
            <p:nvPr/>
          </p:nvSpPr>
          <p:spPr>
            <a:xfrm>
              <a:off x="10041010" y="1366437"/>
              <a:ext cx="970747" cy="388253"/>
            </a:xfrm>
            <a:prstGeom prst="rect">
              <a:avLst/>
            </a:prstGeom>
            <a:noFill/>
          </p:spPr>
          <p:txBody>
            <a:bodyPr wrap="none" rtlCol="0">
              <a:spAutoFit/>
            </a:bodyPr>
            <a:lstStyle/>
            <a:p>
              <a:pPr algn="ctr"/>
              <a:r>
                <a:rPr lang="cs-CZ" sz="1400" dirty="0">
                  <a:latin typeface="Trebuchet MS" panose="020B0603020202020204" pitchFamily="34" charset="0"/>
                </a:rPr>
                <a:t>Kraslice</a:t>
              </a:r>
            </a:p>
          </p:txBody>
        </p:sp>
      </p:grpSp>
      <p:grpSp>
        <p:nvGrpSpPr>
          <p:cNvPr id="110" name="Skupina 109">
            <a:extLst>
              <a:ext uri="{FF2B5EF4-FFF2-40B4-BE49-F238E27FC236}">
                <a16:creationId xmlns:a16="http://schemas.microsoft.com/office/drawing/2014/main" xmlns="" id="{B57AF03B-8325-4C24-A5D8-978B0FC22D76}"/>
              </a:ext>
            </a:extLst>
          </p:cNvPr>
          <p:cNvGrpSpPr/>
          <p:nvPr/>
        </p:nvGrpSpPr>
        <p:grpSpPr>
          <a:xfrm>
            <a:off x="8061651" y="4565698"/>
            <a:ext cx="836463" cy="1158319"/>
            <a:chOff x="619178" y="2759990"/>
            <a:chExt cx="996744" cy="1461192"/>
          </a:xfrm>
        </p:grpSpPr>
        <p:pic>
          <p:nvPicPr>
            <p:cNvPr id="111" name="Obrázek 31">
              <a:extLst>
                <a:ext uri="{FF2B5EF4-FFF2-40B4-BE49-F238E27FC236}">
                  <a16:creationId xmlns:a16="http://schemas.microsoft.com/office/drawing/2014/main" xmlns="" id="{EFAA3040-17DA-46FF-8927-FED42143BBF7}"/>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19178" y="2759990"/>
              <a:ext cx="996744" cy="1059422"/>
            </a:xfrm>
            <a:prstGeom prst="rect">
              <a:avLst/>
            </a:prstGeom>
          </p:spPr>
        </p:pic>
        <p:sp>
          <p:nvSpPr>
            <p:cNvPr id="112" name="TextovéPole 111">
              <a:extLst>
                <a:ext uri="{FF2B5EF4-FFF2-40B4-BE49-F238E27FC236}">
                  <a16:creationId xmlns:a16="http://schemas.microsoft.com/office/drawing/2014/main" xmlns="" id="{41D9E976-E39A-4581-B8EE-2CE86A815CFB}"/>
                </a:ext>
              </a:extLst>
            </p:cNvPr>
            <p:cNvSpPr txBox="1"/>
            <p:nvPr/>
          </p:nvSpPr>
          <p:spPr>
            <a:xfrm>
              <a:off x="657964" y="3832929"/>
              <a:ext cx="919172" cy="388253"/>
            </a:xfrm>
            <a:prstGeom prst="rect">
              <a:avLst/>
            </a:prstGeom>
            <a:noFill/>
          </p:spPr>
          <p:txBody>
            <a:bodyPr wrap="none" rtlCol="0">
              <a:spAutoFit/>
            </a:bodyPr>
            <a:lstStyle/>
            <a:p>
              <a:pPr algn="ctr"/>
              <a:r>
                <a:rPr lang="cs-CZ" sz="1400" dirty="0">
                  <a:latin typeface="Trebuchet MS" panose="020B0603020202020204" pitchFamily="34" charset="0"/>
                </a:rPr>
                <a:t>Kaplice</a:t>
              </a:r>
            </a:p>
          </p:txBody>
        </p:sp>
      </p:grpSp>
      <p:grpSp>
        <p:nvGrpSpPr>
          <p:cNvPr id="113" name="Skupina 112">
            <a:extLst>
              <a:ext uri="{FF2B5EF4-FFF2-40B4-BE49-F238E27FC236}">
                <a16:creationId xmlns:a16="http://schemas.microsoft.com/office/drawing/2014/main" xmlns="" id="{664D1DDB-5B25-44E9-997A-02658F0D78BE}"/>
              </a:ext>
            </a:extLst>
          </p:cNvPr>
          <p:cNvGrpSpPr/>
          <p:nvPr/>
        </p:nvGrpSpPr>
        <p:grpSpPr>
          <a:xfrm>
            <a:off x="9970615" y="4558486"/>
            <a:ext cx="1654620" cy="1165530"/>
            <a:chOff x="3060197" y="2750893"/>
            <a:chExt cx="1971673" cy="1470289"/>
          </a:xfrm>
        </p:grpSpPr>
        <p:pic>
          <p:nvPicPr>
            <p:cNvPr id="114" name="Grafický objekt 33">
              <a:extLst>
                <a:ext uri="{FF2B5EF4-FFF2-40B4-BE49-F238E27FC236}">
                  <a16:creationId xmlns:a16="http://schemas.microsoft.com/office/drawing/2014/main" xmlns="" id="{05F435B1-EEFE-4AA6-BAF6-264184291F6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41304" y="2750893"/>
              <a:ext cx="809454" cy="1087200"/>
            </a:xfrm>
            <a:prstGeom prst="rect">
              <a:avLst/>
            </a:prstGeom>
          </p:spPr>
        </p:pic>
        <p:sp>
          <p:nvSpPr>
            <p:cNvPr id="115" name="TextovéPole 114">
              <a:extLst>
                <a:ext uri="{FF2B5EF4-FFF2-40B4-BE49-F238E27FC236}">
                  <a16:creationId xmlns:a16="http://schemas.microsoft.com/office/drawing/2014/main" xmlns="" id="{9D386A3A-8CB5-4D62-8954-7AFCCB1CBB0E}"/>
                </a:ext>
              </a:extLst>
            </p:cNvPr>
            <p:cNvSpPr txBox="1"/>
            <p:nvPr/>
          </p:nvSpPr>
          <p:spPr>
            <a:xfrm>
              <a:off x="3060197" y="3832928"/>
              <a:ext cx="1971673" cy="388254"/>
            </a:xfrm>
            <a:prstGeom prst="rect">
              <a:avLst/>
            </a:prstGeom>
            <a:noFill/>
          </p:spPr>
          <p:txBody>
            <a:bodyPr wrap="none" rtlCol="0">
              <a:spAutoFit/>
            </a:bodyPr>
            <a:lstStyle/>
            <a:p>
              <a:pPr algn="ctr"/>
              <a:r>
                <a:rPr lang="cs-CZ" sz="1400" dirty="0">
                  <a:latin typeface="Trebuchet MS" panose="020B0603020202020204" pitchFamily="34" charset="0"/>
                </a:rPr>
                <a:t>Mnichovo Hradiště</a:t>
              </a:r>
            </a:p>
          </p:txBody>
        </p:sp>
      </p:grpSp>
      <p:pic>
        <p:nvPicPr>
          <p:cNvPr id="5" name="Obrázek 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576699" y="1092266"/>
            <a:ext cx="1457539" cy="378049"/>
          </a:xfrm>
          <a:prstGeom prst="rect">
            <a:avLst/>
          </a:prstGeom>
        </p:spPr>
      </p:pic>
      <p:pic>
        <p:nvPicPr>
          <p:cNvPr id="6" name="Obrázek 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479882" y="1092267"/>
            <a:ext cx="1707317" cy="378049"/>
          </a:xfrm>
          <a:prstGeom prst="rect">
            <a:avLst/>
          </a:prstGeom>
        </p:spPr>
      </p:pic>
      <p:pic>
        <p:nvPicPr>
          <p:cNvPr id="8" name="Obrázek 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498365" y="927921"/>
            <a:ext cx="720778" cy="720778"/>
          </a:xfrm>
          <a:prstGeom prst="rect">
            <a:avLst/>
          </a:prstGeom>
        </p:spPr>
      </p:pic>
      <p:sp>
        <p:nvSpPr>
          <p:cNvPr id="10" name="TextovéPole 9"/>
          <p:cNvSpPr txBox="1"/>
          <p:nvPr/>
        </p:nvSpPr>
        <p:spPr>
          <a:xfrm>
            <a:off x="4581629" y="1100983"/>
            <a:ext cx="1146852" cy="369332"/>
          </a:xfrm>
          <a:prstGeom prst="rect">
            <a:avLst/>
          </a:prstGeom>
          <a:noFill/>
        </p:spPr>
        <p:txBody>
          <a:bodyPr wrap="none" rtlCol="0">
            <a:spAutoFit/>
          </a:bodyPr>
          <a:lstStyle/>
          <a:p>
            <a:r>
              <a:rPr lang="cs-CZ" b="1" dirty="0" smtClean="0"/>
              <a:t>Partneři:</a:t>
            </a:r>
            <a:endParaRPr lang="cs-CZ" b="1" dirty="0"/>
          </a:p>
        </p:txBody>
      </p:sp>
    </p:spTree>
    <p:extLst>
      <p:ext uri="{BB962C8B-B14F-4D97-AF65-F5344CB8AC3E}">
        <p14:creationId xmlns:p14="http://schemas.microsoft.com/office/powerpoint/2010/main" val="5212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10" y="957543"/>
            <a:ext cx="9473066" cy="434897"/>
          </a:xfrm>
        </p:spPr>
        <p:txBody>
          <a:bodyPr>
            <a:normAutofit fontScale="90000"/>
          </a:bodyPr>
          <a:lstStyle/>
          <a:p>
            <a:r>
              <a:rPr lang="cs-CZ" dirty="0" smtClean="0"/>
              <a:t>Konkrétní řešení – Portály Města Pelhřimov</a:t>
            </a:r>
            <a:endParaRPr lang="cs-CZ" dirty="0"/>
          </a:p>
        </p:txBody>
      </p:sp>
      <p:sp>
        <p:nvSpPr>
          <p:cNvPr id="9" name="Ovál 8">
            <a:extLst>
              <a:ext uri="{FF2B5EF4-FFF2-40B4-BE49-F238E27FC236}">
                <a16:creationId xmlns:a16="http://schemas.microsoft.com/office/drawing/2014/main" xmlns="" id="{6B26A3B6-020B-463D-B9CF-41C4C0453B09}"/>
              </a:ext>
            </a:extLst>
          </p:cNvPr>
          <p:cNvSpPr/>
          <p:nvPr/>
        </p:nvSpPr>
        <p:spPr>
          <a:xfrm>
            <a:off x="1196890" y="957543"/>
            <a:ext cx="596644" cy="4348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smtClean="0">
                <a:solidFill>
                  <a:prstClr val="white"/>
                </a:solidFill>
                <a:latin typeface="Trebuchet MS"/>
              </a:rPr>
              <a:t>5</a:t>
            </a:r>
            <a:endParaRPr lang="cs-CZ" sz="1351" dirty="0">
              <a:solidFill>
                <a:prstClr val="white"/>
              </a:solidFill>
              <a:latin typeface="Trebuchet MS"/>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7191" y="3171478"/>
            <a:ext cx="2093014" cy="784506"/>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289" y="3171189"/>
            <a:ext cx="2932659" cy="760658"/>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965" y="2973351"/>
            <a:ext cx="981539" cy="1156334"/>
          </a:xfrm>
          <a:prstGeom prst="rect">
            <a:avLst/>
          </a:prstGeom>
        </p:spPr>
      </p:pic>
    </p:spTree>
    <p:extLst>
      <p:ext uri="{BB962C8B-B14F-4D97-AF65-F5344CB8AC3E}">
        <p14:creationId xmlns:p14="http://schemas.microsoft.com/office/powerpoint/2010/main" val="326587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t>Město Pelhřimov – cesta k modernímu úřadu</a:t>
            </a:r>
            <a:endParaRPr lang="cs-CZ" dirty="0"/>
          </a:p>
        </p:txBody>
      </p:sp>
      <p:sp>
        <p:nvSpPr>
          <p:cNvPr id="5" name="Zástupný symbol pro obsah 4"/>
          <p:cNvSpPr>
            <a:spLocks noGrp="1"/>
          </p:cNvSpPr>
          <p:nvPr>
            <p:ph idx="1"/>
          </p:nvPr>
        </p:nvSpPr>
        <p:spPr/>
        <p:txBody>
          <a:bodyPr>
            <a:normAutofit fontScale="62500" lnSpcReduction="20000"/>
          </a:bodyPr>
          <a:lstStyle/>
          <a:p>
            <a:r>
              <a:rPr lang="cs-CZ" dirty="0"/>
              <a:t>Město Pelhřimov = město kuriozit a rekordů</a:t>
            </a:r>
          </a:p>
          <a:p>
            <a:pPr lvl="1"/>
            <a:r>
              <a:rPr lang="cs-CZ" dirty="0" smtClean="0"/>
              <a:t>Portál občana města </a:t>
            </a:r>
            <a:r>
              <a:rPr lang="cs-CZ" dirty="0"/>
              <a:t>Pelhřimov – kuriozita nebo rekord</a:t>
            </a:r>
            <a:r>
              <a:rPr lang="cs-CZ" dirty="0" smtClean="0"/>
              <a:t>?</a:t>
            </a:r>
          </a:p>
          <a:p>
            <a:pPr lvl="1"/>
            <a:endParaRPr lang="cs-CZ" dirty="0" smtClean="0"/>
          </a:p>
          <a:p>
            <a:r>
              <a:rPr lang="cs-CZ" dirty="0" smtClean="0"/>
              <a:t>Pořízeno v rámci projektu: </a:t>
            </a:r>
          </a:p>
          <a:p>
            <a:r>
              <a:rPr lang="cs-CZ" b="1" dirty="0" smtClean="0"/>
              <a:t>Online </a:t>
            </a:r>
            <a:r>
              <a:rPr lang="cs-CZ" b="1" dirty="0"/>
              <a:t>veřejná správa v ORP Pelhřimov</a:t>
            </a:r>
            <a:r>
              <a:rPr lang="cs-CZ" dirty="0"/>
              <a:t> – IROP, 2018, výzva č. 28</a:t>
            </a:r>
            <a:r>
              <a:rPr lang="en-US" dirty="0"/>
              <a:t> – </a:t>
            </a:r>
            <a:r>
              <a:rPr lang="cs-CZ" dirty="0"/>
              <a:t>Specifické a komunikační systémy a infrastruktura II, investiční priorita IP 2c Posilování aplikací v oblasti IKT určených pro elektronickou veřejnou správu, elektronické učení, začlenění do informační společnosti, elektronickou kulturu a elektronické zdravotnictví</a:t>
            </a:r>
            <a:r>
              <a:rPr lang="cs-CZ" dirty="0" smtClean="0"/>
              <a:t>.</a:t>
            </a:r>
            <a:endParaRPr lang="cs-CZ" dirty="0"/>
          </a:p>
          <a:p>
            <a:r>
              <a:rPr lang="cs-CZ" sz="2700" dirty="0"/>
              <a:t>Aktivity projektu dále korespondují se specifickým cílem SC 3.2: Zvyšování efektivity a transparentnosti veřejné správy prostřednictvím rozvoje využití a kvality systémů IKT.</a:t>
            </a:r>
          </a:p>
          <a:p>
            <a:r>
              <a:rPr lang="cs-CZ" sz="2700" dirty="0" smtClean="0"/>
              <a:t>Hlavním </a:t>
            </a:r>
            <a:r>
              <a:rPr lang="cs-CZ" sz="2700" dirty="0"/>
              <a:t>cílem projektu je modernizovat územní veřejnou správu prostřednictvím rozvoje informační společnosti. Dalšími cíli je zvýšení úrovně služeb elektronické veřejné správy na regionální a místní úrovni a snížení administrativní zátěže pro občany, instituce i veřejný sektor.</a:t>
            </a:r>
          </a:p>
          <a:p>
            <a:endParaRPr lang="cs-CZ" dirty="0"/>
          </a:p>
          <a:p>
            <a:r>
              <a:rPr lang="cs-CZ" sz="2500" dirty="0"/>
              <a:t>Projekt byl rozdělen na 3 části (projektové výstupy projektu):</a:t>
            </a:r>
          </a:p>
          <a:p>
            <a:r>
              <a:rPr lang="cs-CZ" sz="2500" dirty="0" smtClean="0"/>
              <a:t>Část </a:t>
            </a:r>
            <a:r>
              <a:rPr lang="cs-CZ" sz="2500" dirty="0"/>
              <a:t>1: Software</a:t>
            </a:r>
          </a:p>
          <a:p>
            <a:r>
              <a:rPr lang="cs-CZ" sz="2500" dirty="0"/>
              <a:t>Část 2: Infrastruktura </a:t>
            </a:r>
          </a:p>
          <a:p>
            <a:r>
              <a:rPr lang="cs-CZ" sz="2500" dirty="0"/>
              <a:t>Část 3: Elektronická úřední deska</a:t>
            </a:r>
          </a:p>
          <a:p>
            <a:endParaRPr lang="cs-CZ" sz="2900" b="1" dirty="0" smtClean="0"/>
          </a:p>
          <a:p>
            <a:r>
              <a:rPr lang="cs-CZ" sz="2900" b="1" dirty="0" smtClean="0"/>
              <a:t>Portál </a:t>
            </a:r>
            <a:r>
              <a:rPr lang="cs-CZ" sz="2900" b="1" dirty="0"/>
              <a:t>občana </a:t>
            </a:r>
            <a:r>
              <a:rPr lang="cs-CZ" sz="2900" b="1" dirty="0" smtClean="0"/>
              <a:t>a Portál úředníka města </a:t>
            </a:r>
            <a:r>
              <a:rPr lang="cs-CZ" sz="2900" b="1" dirty="0"/>
              <a:t>Pelhřimov </a:t>
            </a:r>
            <a:r>
              <a:rPr lang="cs-CZ" sz="2900" b="1" dirty="0" smtClean="0"/>
              <a:t>jsou dva výstupy projektu v části 1: Software.</a:t>
            </a:r>
            <a:endParaRPr lang="cs-CZ" sz="4500" dirty="0"/>
          </a:p>
        </p:txBody>
      </p:sp>
    </p:spTree>
    <p:extLst>
      <p:ext uri="{BB962C8B-B14F-4D97-AF65-F5344CB8AC3E}">
        <p14:creationId xmlns:p14="http://schemas.microsoft.com/office/powerpoint/2010/main" val="403842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52AEEE7-D282-4AF7-A90F-2C59636F4E3D}"/>
              </a:ext>
            </a:extLst>
          </p:cNvPr>
          <p:cNvSpPr txBox="1"/>
          <p:nvPr/>
        </p:nvSpPr>
        <p:spPr>
          <a:xfrm>
            <a:off x="390525" y="865848"/>
            <a:ext cx="11410950" cy="5429756"/>
          </a:xfrm>
          <a:prstGeom prst="rect">
            <a:avLst/>
          </a:prstGeom>
          <a:noFill/>
        </p:spPr>
        <p:txBody>
          <a:bodyPr wrap="square" rtlCol="0">
            <a:normAutofit lnSpcReduction="10000"/>
          </a:bodyPr>
          <a:lstStyle/>
          <a:p>
            <a:r>
              <a:rPr lang="cs-CZ" sz="2400" b="1" u="sng" dirty="0" smtClean="0"/>
              <a:t>Vlastnosti </a:t>
            </a:r>
            <a:r>
              <a:rPr lang="cs-CZ" sz="2400" b="1" u="sng" dirty="0"/>
              <a:t>a funkční požadavky na Portál občana</a:t>
            </a:r>
          </a:p>
          <a:p>
            <a:pPr>
              <a:lnSpc>
                <a:spcPct val="90000"/>
              </a:lnSpc>
            </a:pPr>
            <a:r>
              <a:rPr lang="cs-CZ" sz="2000" dirty="0">
                <a:solidFill>
                  <a:schemeClr val="tx1">
                    <a:lumMod val="75000"/>
                    <a:lumOff val="25000"/>
                  </a:schemeClr>
                </a:solidFill>
              </a:rPr>
              <a:t>Obecně :</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Portál občana zprostředkovává elektronickou komunikaci mezi občanem a městským úřadem</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Elektronická komunikace probíhá přes webovou aplikaci, </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Přesun dostupnosti úřadu v elektronický přístup a řešení životních situací ve vybraných oblastech občanských a podnikatelských činností vzdáleně (elektronicky)</a:t>
            </a:r>
          </a:p>
          <a:p>
            <a:r>
              <a:rPr lang="cs-CZ" sz="2400" dirty="0"/>
              <a:t>Požadavky definované na  Portál občana města Pelhřimov</a:t>
            </a:r>
          </a:p>
          <a:p>
            <a:pPr marL="285750" indent="-285750">
              <a:buFont typeface="Arial" panose="020B0604020202020204" pitchFamily="34" charset="0"/>
              <a:buChar char="•"/>
            </a:pPr>
            <a:r>
              <a:rPr lang="cs-CZ" sz="2000" b="1" dirty="0"/>
              <a:t>Identifikace uživatele</a:t>
            </a:r>
          </a:p>
          <a:p>
            <a:pPr marL="800100" lvl="1" indent="-342900">
              <a:buFont typeface="Calibri" panose="020F0502020204030204" pitchFamily="34" charset="0"/>
              <a:buChar char="⁻"/>
            </a:pPr>
            <a:r>
              <a:rPr lang="cs-CZ" sz="2000" dirty="0"/>
              <a:t>Přístupové údaje do ISDS (informační systém datových schránek), </a:t>
            </a:r>
          </a:p>
          <a:p>
            <a:pPr marL="800100" lvl="1" indent="-342900">
              <a:buFont typeface="Calibri" panose="020F0502020204030204" pitchFamily="34" charset="0"/>
              <a:buChar char="⁻"/>
            </a:pPr>
            <a:r>
              <a:rPr lang="cs-CZ" sz="2000" dirty="0" err="1"/>
              <a:t>mojeID</a:t>
            </a:r>
            <a:r>
              <a:rPr lang="cs-CZ" sz="2000" dirty="0"/>
              <a:t> </a:t>
            </a:r>
          </a:p>
          <a:p>
            <a:pPr marL="800100" lvl="1" indent="-342900">
              <a:buFont typeface="Calibri" panose="020F0502020204030204" pitchFamily="34" charset="0"/>
              <a:buChar char="⁻"/>
            </a:pPr>
            <a:r>
              <a:rPr lang="cs-CZ" sz="2000" dirty="0" err="1"/>
              <a:t>eIdentita</a:t>
            </a:r>
            <a:endParaRPr lang="cs-CZ" sz="2000" dirty="0"/>
          </a:p>
          <a:p>
            <a:pPr marL="342900" indent="-342900">
              <a:buFont typeface="Arial" panose="020B0604020202020204" pitchFamily="34" charset="0"/>
              <a:buChar char="•"/>
            </a:pPr>
            <a:r>
              <a:rPr lang="cs-CZ" sz="2000" b="1" dirty="0"/>
              <a:t>Elektronické podání, zpětná informace o </a:t>
            </a:r>
            <a:r>
              <a:rPr lang="cs-CZ" sz="2000" b="1" dirty="0" smtClean="0"/>
              <a:t>podání</a:t>
            </a:r>
            <a:endParaRPr lang="cs-CZ" sz="2000" dirty="0"/>
          </a:p>
          <a:p>
            <a:pPr marL="342900" indent="-342900">
              <a:buFont typeface="Arial" panose="020B0604020202020204" pitchFamily="34" charset="0"/>
              <a:buChar char="•"/>
            </a:pPr>
            <a:r>
              <a:rPr lang="cs-CZ" sz="2000" b="1" dirty="0"/>
              <a:t>Formuláře životních situací pro přenesenou i vlastní </a:t>
            </a:r>
            <a:r>
              <a:rPr lang="cs-CZ" sz="2000" b="1" dirty="0" smtClean="0"/>
              <a:t>působnost, více než 150 interaktivních formulářů </a:t>
            </a:r>
            <a:r>
              <a:rPr lang="cs-CZ" sz="2000" dirty="0" smtClean="0"/>
              <a:t>(strom </a:t>
            </a:r>
            <a:r>
              <a:rPr lang="cs-CZ" sz="2000" dirty="0"/>
              <a:t>životních situací)</a:t>
            </a:r>
          </a:p>
          <a:p>
            <a:pPr marL="342900" indent="-342900">
              <a:buFont typeface="Arial" panose="020B0604020202020204" pitchFamily="34" charset="0"/>
              <a:buChar char="•"/>
            </a:pPr>
            <a:r>
              <a:rPr lang="pl-PL" sz="2000" b="1" dirty="0"/>
              <a:t>Přehled plateb </a:t>
            </a:r>
            <a:r>
              <a:rPr lang="pl-PL" sz="2000" dirty="0"/>
              <a:t>(poplatky za odpady, psy a zábory, komunální odpad)</a:t>
            </a:r>
          </a:p>
          <a:p>
            <a:pPr marL="342900" indent="-342900">
              <a:buFont typeface="Arial" panose="020B0604020202020204" pitchFamily="34" charset="0"/>
              <a:buChar char="•"/>
            </a:pPr>
            <a:r>
              <a:rPr lang="cs-CZ" sz="2000" b="1" dirty="0"/>
              <a:t>Platební brána </a:t>
            </a:r>
            <a:r>
              <a:rPr lang="cs-CZ" sz="2000" dirty="0"/>
              <a:t>(funkce samoobslužného platebního terminálu)</a:t>
            </a:r>
            <a:endParaRPr lang="cs-CZ" sz="2000" i="1" dirty="0"/>
          </a:p>
          <a:p>
            <a:pPr marL="342900" indent="-342900">
              <a:buFont typeface="Arial" panose="020B0604020202020204" pitchFamily="34" charset="0"/>
              <a:buChar char="•"/>
            </a:pPr>
            <a:r>
              <a:rPr lang="cs-CZ" sz="2000" b="1" dirty="0"/>
              <a:t>Historie podání </a:t>
            </a:r>
            <a:r>
              <a:rPr lang="cs-CZ" sz="2000" dirty="0"/>
              <a:t>(spisová služba)</a:t>
            </a:r>
            <a:r>
              <a:rPr lang="cs-CZ" sz="2000" b="1" dirty="0"/>
              <a:t> </a:t>
            </a:r>
          </a:p>
          <a:p>
            <a:pPr marL="342900" indent="-342900">
              <a:buFont typeface="Arial" panose="020B0604020202020204" pitchFamily="34" charset="0"/>
              <a:buChar char="•"/>
            </a:pPr>
            <a:r>
              <a:rPr lang="cs-CZ" sz="2000" b="1" dirty="0"/>
              <a:t>Objednání na úřad</a:t>
            </a:r>
          </a:p>
        </p:txBody>
      </p:sp>
      <p:sp>
        <p:nvSpPr>
          <p:cNvPr id="3" name="Nadpis 3"/>
          <p:cNvSpPr txBox="1">
            <a:spLocks/>
          </p:cNvSpPr>
          <p:nvPr/>
        </p:nvSpPr>
        <p:spPr>
          <a:xfrm>
            <a:off x="838200" y="153748"/>
            <a:ext cx="10515600" cy="561547"/>
          </a:xfrm>
          <a:prstGeom prst="rect">
            <a:avLst/>
          </a:prstGeom>
        </p:spPr>
        <p:txBody>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cs-CZ" b="1" dirty="0" smtClean="0"/>
              <a:t>Město Pelhřimov – Portál občana</a:t>
            </a:r>
            <a:endParaRPr lang="cs-CZ" dirty="0"/>
          </a:p>
        </p:txBody>
      </p:sp>
    </p:spTree>
    <p:extLst>
      <p:ext uri="{BB962C8B-B14F-4D97-AF65-F5344CB8AC3E}">
        <p14:creationId xmlns:p14="http://schemas.microsoft.com/office/powerpoint/2010/main" val="771670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401D4C-748B-482B-B523-D5212EF70193}"/>
              </a:ext>
            </a:extLst>
          </p:cNvPr>
          <p:cNvSpPr>
            <a:spLocks noGrp="1"/>
          </p:cNvSpPr>
          <p:nvPr>
            <p:ph type="title"/>
          </p:nvPr>
        </p:nvSpPr>
        <p:spPr>
          <a:xfrm>
            <a:off x="838200" y="238455"/>
            <a:ext cx="10515600" cy="867930"/>
          </a:xfrm>
        </p:spPr>
        <p:txBody>
          <a:bodyPr>
            <a:spAutoFit/>
          </a:bodyPr>
          <a:lstStyle/>
          <a:p>
            <a:pPr algn="ctr"/>
            <a:r>
              <a:rPr lang="cs-CZ" sz="2800" b="1" dirty="0"/>
              <a:t>Úvodní stránka Portálu občana města Pelhřimov </a:t>
            </a:r>
            <a:br>
              <a:rPr lang="cs-CZ" sz="2800" b="1" dirty="0"/>
            </a:br>
            <a:r>
              <a:rPr lang="cs-CZ" sz="2800" dirty="0"/>
              <a:t>veřejná část </a:t>
            </a:r>
            <a:r>
              <a:rPr lang="cs-CZ" sz="2800" dirty="0" smtClean="0"/>
              <a:t>- adresa</a:t>
            </a:r>
            <a:r>
              <a:rPr lang="cs-CZ" sz="2800" dirty="0"/>
              <a:t>: </a:t>
            </a:r>
            <a:r>
              <a:rPr lang="cs-CZ" sz="2800" dirty="0">
                <a:hlinkClick r:id="rId2"/>
              </a:rPr>
              <a:t>https://obcan.mupe.cz/obcan</a:t>
            </a:r>
            <a:r>
              <a:rPr lang="cs-CZ" sz="2800" dirty="0"/>
              <a:t> </a:t>
            </a:r>
          </a:p>
        </p:txBody>
      </p:sp>
      <p:pic>
        <p:nvPicPr>
          <p:cNvPr id="7" name="Zástupný obsah 6">
            <a:extLst>
              <a:ext uri="{FF2B5EF4-FFF2-40B4-BE49-F238E27FC236}">
                <a16:creationId xmlns:a16="http://schemas.microsoft.com/office/drawing/2014/main" xmlns="" id="{8F946DB1-F8C5-491A-A14C-4E53AD8D4DD2}"/>
              </a:ext>
            </a:extLst>
          </p:cNvPr>
          <p:cNvPicPr preferRelativeResize="0">
            <a:picLocks noGrp="1" noChangeAspect="1"/>
          </p:cNvPicPr>
          <p:nvPr>
            <p:ph idx="1"/>
          </p:nvPr>
        </p:nvPicPr>
        <p:blipFill>
          <a:blip r:embed="rId3"/>
          <a:stretch>
            <a:fillRect/>
          </a:stretch>
        </p:blipFill>
        <p:spPr>
          <a:xfrm>
            <a:off x="1455383" y="1420121"/>
            <a:ext cx="9281234" cy="5220695"/>
          </a:xfrm>
          <a:prstGeom prst="rect">
            <a:avLst/>
          </a:prstGeom>
        </p:spPr>
      </p:pic>
    </p:spTree>
    <p:extLst>
      <p:ext uri="{BB962C8B-B14F-4D97-AF65-F5344CB8AC3E}">
        <p14:creationId xmlns:p14="http://schemas.microsoft.com/office/powerpoint/2010/main" val="2578223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5401D4C-748B-482B-B523-D5212EF70193}"/>
              </a:ext>
            </a:extLst>
          </p:cNvPr>
          <p:cNvSpPr>
            <a:spLocks noGrp="1"/>
          </p:cNvSpPr>
          <p:nvPr>
            <p:ph type="title"/>
          </p:nvPr>
        </p:nvSpPr>
        <p:spPr>
          <a:xfrm>
            <a:off x="838200" y="121382"/>
            <a:ext cx="10515600" cy="1035780"/>
          </a:xfrm>
        </p:spPr>
        <p:txBody>
          <a:bodyPr anchor="b" anchorCtr="0">
            <a:normAutofit/>
          </a:bodyPr>
          <a:lstStyle/>
          <a:p>
            <a:pPr algn="ctr"/>
            <a:r>
              <a:rPr lang="cs-CZ" sz="3100" b="1" dirty="0"/>
              <a:t>Úvodní stránka Portálu občana města Pelhřimov </a:t>
            </a:r>
            <a:br>
              <a:rPr lang="cs-CZ" sz="3100" b="1" dirty="0"/>
            </a:br>
            <a:r>
              <a:rPr lang="cs-CZ" sz="3100" dirty="0"/>
              <a:t>privátní část</a:t>
            </a:r>
            <a:r>
              <a:rPr lang="cs-CZ" sz="2800" b="1" dirty="0"/>
              <a:t> </a:t>
            </a:r>
            <a:endParaRPr lang="cs-CZ" sz="2800" dirty="0"/>
          </a:p>
        </p:txBody>
      </p:sp>
      <p:pic>
        <p:nvPicPr>
          <p:cNvPr id="10" name="Zástupný obsah 9">
            <a:extLst>
              <a:ext uri="{FF2B5EF4-FFF2-40B4-BE49-F238E27FC236}">
                <a16:creationId xmlns:a16="http://schemas.microsoft.com/office/drawing/2014/main" xmlns="" id="{48A5A63E-D048-4B26-805D-DA60C8561D0E}"/>
              </a:ext>
            </a:extLst>
          </p:cNvPr>
          <p:cNvPicPr>
            <a:picLocks noGrp="1" noChangeAspect="1"/>
          </p:cNvPicPr>
          <p:nvPr>
            <p:ph idx="1"/>
          </p:nvPr>
        </p:nvPicPr>
        <p:blipFill>
          <a:blip r:embed="rId2"/>
          <a:stretch>
            <a:fillRect/>
          </a:stretch>
        </p:blipFill>
        <p:spPr>
          <a:xfrm>
            <a:off x="1264934" y="1100517"/>
            <a:ext cx="9890740" cy="5563541"/>
          </a:xfrm>
          <a:prstGeom prst="rect">
            <a:avLst/>
          </a:prstGeom>
        </p:spPr>
      </p:pic>
    </p:spTree>
    <p:extLst>
      <p:ext uri="{BB962C8B-B14F-4D97-AF65-F5344CB8AC3E}">
        <p14:creationId xmlns:p14="http://schemas.microsoft.com/office/powerpoint/2010/main" val="2756101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xmlns="" id="{552AEEE7-D282-4AF7-A90F-2C59636F4E3D}"/>
              </a:ext>
            </a:extLst>
          </p:cNvPr>
          <p:cNvSpPr txBox="1"/>
          <p:nvPr/>
        </p:nvSpPr>
        <p:spPr>
          <a:xfrm>
            <a:off x="390525" y="784927"/>
            <a:ext cx="11410950" cy="5632057"/>
          </a:xfrm>
          <a:prstGeom prst="rect">
            <a:avLst/>
          </a:prstGeom>
          <a:noFill/>
        </p:spPr>
        <p:txBody>
          <a:bodyPr wrap="square" rtlCol="0">
            <a:normAutofit fontScale="85000" lnSpcReduction="20000"/>
          </a:bodyPr>
          <a:lstStyle/>
          <a:p>
            <a:r>
              <a:rPr lang="cs-CZ" sz="2400" b="1" u="sng" dirty="0" smtClean="0"/>
              <a:t>Vlastnosti </a:t>
            </a:r>
            <a:r>
              <a:rPr lang="cs-CZ" sz="2400" b="1" u="sng" dirty="0"/>
              <a:t>a funkční požadavky na Portál </a:t>
            </a:r>
            <a:r>
              <a:rPr lang="cs-CZ" sz="2400" b="1" u="sng" dirty="0" smtClean="0"/>
              <a:t>úředníka</a:t>
            </a:r>
            <a:endParaRPr lang="cs-CZ" sz="2400" b="1" u="sng" dirty="0"/>
          </a:p>
          <a:p>
            <a:pPr>
              <a:lnSpc>
                <a:spcPct val="90000"/>
              </a:lnSpc>
            </a:pPr>
            <a:endParaRPr lang="cs-CZ" sz="2000" dirty="0" smtClean="0">
              <a:solidFill>
                <a:schemeClr val="tx1">
                  <a:lumMod val="75000"/>
                  <a:lumOff val="25000"/>
                </a:schemeClr>
              </a:solidFill>
            </a:endParaRPr>
          </a:p>
          <a:p>
            <a:pPr>
              <a:lnSpc>
                <a:spcPct val="90000"/>
              </a:lnSpc>
            </a:pPr>
            <a:r>
              <a:rPr lang="cs-CZ" sz="2000" dirty="0" smtClean="0">
                <a:solidFill>
                  <a:schemeClr val="tx1">
                    <a:lumMod val="75000"/>
                    <a:lumOff val="25000"/>
                  </a:schemeClr>
                </a:solidFill>
              </a:rPr>
              <a:t>Obecně </a:t>
            </a:r>
            <a:r>
              <a:rPr lang="cs-CZ" sz="2000" dirty="0">
                <a:solidFill>
                  <a:schemeClr val="tx1">
                    <a:lumMod val="75000"/>
                    <a:lumOff val="25000"/>
                  </a:schemeClr>
                </a:solidFill>
              </a:rPr>
              <a:t>:</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Portál </a:t>
            </a:r>
            <a:r>
              <a:rPr lang="cs-CZ" sz="2000" dirty="0" smtClean="0">
                <a:solidFill>
                  <a:schemeClr val="tx1">
                    <a:lumMod val="75000"/>
                    <a:lumOff val="25000"/>
                  </a:schemeClr>
                </a:solidFill>
              </a:rPr>
              <a:t>úředníka zprostředkovává přístup k informacím a elektronickou </a:t>
            </a:r>
            <a:r>
              <a:rPr lang="cs-CZ" sz="2000" dirty="0">
                <a:solidFill>
                  <a:schemeClr val="tx1">
                    <a:lumMod val="75000"/>
                    <a:lumOff val="25000"/>
                  </a:schemeClr>
                </a:solidFill>
              </a:rPr>
              <a:t>komunikaci </a:t>
            </a:r>
            <a:r>
              <a:rPr lang="cs-CZ" sz="2000" dirty="0" smtClean="0">
                <a:solidFill>
                  <a:schemeClr val="tx1">
                    <a:lumMod val="75000"/>
                    <a:lumOff val="25000"/>
                  </a:schemeClr>
                </a:solidFill>
              </a:rPr>
              <a:t>pro všechny úředníky městského úřadu z jednoho centrálního místa</a:t>
            </a:r>
            <a:endParaRPr lang="cs-CZ" sz="2000" dirty="0">
              <a:solidFill>
                <a:schemeClr val="tx1">
                  <a:lumMod val="75000"/>
                  <a:lumOff val="25000"/>
                </a:schemeClr>
              </a:solidFill>
            </a:endParaRPr>
          </a:p>
          <a:p>
            <a:pPr marL="342900" indent="-342900">
              <a:lnSpc>
                <a:spcPct val="90000"/>
              </a:lnSpc>
              <a:buFont typeface="Arial" panose="020B0604020202020204" pitchFamily="34" charset="0"/>
              <a:buChar char="•"/>
            </a:pPr>
            <a:r>
              <a:rPr lang="cs-CZ" sz="2000" dirty="0" smtClean="0">
                <a:solidFill>
                  <a:schemeClr val="tx1">
                    <a:lumMod val="75000"/>
                    <a:lumOff val="25000"/>
                  </a:schemeClr>
                </a:solidFill>
              </a:rPr>
              <a:t>Portál úředníka je webová aplikace </a:t>
            </a:r>
            <a:endParaRPr lang="cs-CZ" sz="2000" dirty="0">
              <a:solidFill>
                <a:schemeClr val="tx1">
                  <a:lumMod val="75000"/>
                  <a:lumOff val="25000"/>
                </a:schemeClr>
              </a:solidFill>
            </a:endParaRPr>
          </a:p>
          <a:p>
            <a:endParaRPr lang="cs-CZ" sz="2400" dirty="0" smtClean="0"/>
          </a:p>
          <a:p>
            <a:r>
              <a:rPr lang="cs-CZ" sz="2400" dirty="0" smtClean="0"/>
              <a:t>Požadavky </a:t>
            </a:r>
            <a:r>
              <a:rPr lang="cs-CZ" sz="2400" dirty="0"/>
              <a:t>definované na  Portál </a:t>
            </a:r>
            <a:r>
              <a:rPr lang="cs-CZ" sz="2400" dirty="0" smtClean="0"/>
              <a:t>úředníka </a:t>
            </a:r>
            <a:r>
              <a:rPr lang="cs-CZ" sz="2400" dirty="0"/>
              <a:t>města </a:t>
            </a:r>
            <a:r>
              <a:rPr lang="cs-CZ" sz="2400" dirty="0" smtClean="0"/>
              <a:t>Pelhřimov</a:t>
            </a:r>
          </a:p>
          <a:p>
            <a:pPr>
              <a:lnSpc>
                <a:spcPct val="90000"/>
              </a:lnSpc>
            </a:pPr>
            <a:r>
              <a:rPr lang="cs-CZ" sz="2000" dirty="0">
                <a:solidFill>
                  <a:schemeClr val="tx1">
                    <a:lumMod val="75000"/>
                    <a:lumOff val="25000"/>
                  </a:schemeClr>
                </a:solidFill>
              </a:rPr>
              <a:t>Články</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Články (zviditelnění a </a:t>
            </a:r>
            <a:r>
              <a:rPr lang="cs-CZ" sz="2000" dirty="0" err="1">
                <a:solidFill>
                  <a:schemeClr val="tx1">
                    <a:lumMod val="75000"/>
                    <a:lumOff val="25000"/>
                  </a:schemeClr>
                </a:solidFill>
              </a:rPr>
              <a:t>expirace</a:t>
            </a:r>
            <a:r>
              <a:rPr lang="cs-CZ" sz="2000" dirty="0">
                <a:solidFill>
                  <a:schemeClr val="tx1">
                    <a:lumMod val="75000"/>
                    <a:lumOff val="25000"/>
                  </a:schemeClr>
                </a:solidFill>
              </a:rPr>
              <a:t>, </a:t>
            </a:r>
            <a:r>
              <a:rPr lang="cs-CZ" sz="2000" dirty="0" err="1">
                <a:solidFill>
                  <a:schemeClr val="tx1">
                    <a:lumMod val="75000"/>
                    <a:lumOff val="25000"/>
                  </a:schemeClr>
                </a:solidFill>
              </a:rPr>
              <a:t>metadata</a:t>
            </a:r>
            <a:r>
              <a:rPr lang="cs-CZ" sz="2000" dirty="0" smtClean="0">
                <a:solidFill>
                  <a:schemeClr val="tx1">
                    <a:lumMod val="75000"/>
                    <a:lumOff val="25000"/>
                  </a:schemeClr>
                </a:solidFill>
              </a:rPr>
              <a:t>), příprava</a:t>
            </a:r>
            <a:r>
              <a:rPr lang="cs-CZ" sz="2000" dirty="0">
                <a:solidFill>
                  <a:schemeClr val="tx1">
                    <a:lumMod val="75000"/>
                    <a:lumOff val="25000"/>
                  </a:schemeClr>
                </a:solidFill>
              </a:rPr>
              <a:t>, úprava přímo z portálu </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Zobrazení dle </a:t>
            </a:r>
            <a:r>
              <a:rPr lang="cs-CZ" sz="2000" dirty="0" smtClean="0">
                <a:solidFill>
                  <a:schemeClr val="tx1">
                    <a:lumMod val="75000"/>
                    <a:lumOff val="25000"/>
                  </a:schemeClr>
                </a:solidFill>
              </a:rPr>
              <a:t>oprávnění, schvalování</a:t>
            </a:r>
            <a:endParaRPr lang="cs-CZ" sz="2000" dirty="0">
              <a:solidFill>
                <a:schemeClr val="tx1">
                  <a:lumMod val="75000"/>
                  <a:lumOff val="25000"/>
                </a:schemeClr>
              </a:solidFill>
            </a:endParaRPr>
          </a:p>
          <a:p>
            <a:pPr marL="342900" indent="-342900">
              <a:lnSpc>
                <a:spcPct val="90000"/>
              </a:lnSpc>
              <a:buFont typeface="Arial" panose="020B0604020202020204" pitchFamily="34" charset="0"/>
              <a:buChar char="•"/>
            </a:pPr>
            <a:r>
              <a:rPr lang="cs-CZ" sz="2000" dirty="0" smtClean="0">
                <a:solidFill>
                  <a:schemeClr val="tx1">
                    <a:lumMod val="75000"/>
                    <a:lumOff val="25000"/>
                  </a:schemeClr>
                </a:solidFill>
              </a:rPr>
              <a:t>Šablony, témata, diskuze, ankety</a:t>
            </a:r>
            <a:endParaRPr lang="cs-CZ" sz="2000" dirty="0">
              <a:solidFill>
                <a:schemeClr val="tx1">
                  <a:lumMod val="75000"/>
                  <a:lumOff val="25000"/>
                </a:schemeClr>
              </a:solidFill>
            </a:endParaRPr>
          </a:p>
          <a:p>
            <a:pPr marL="0" lvl="1">
              <a:lnSpc>
                <a:spcPct val="90000"/>
              </a:lnSpc>
            </a:pPr>
            <a:r>
              <a:rPr lang="cs-CZ" sz="2000" dirty="0" smtClean="0">
                <a:solidFill>
                  <a:schemeClr val="tx1">
                    <a:lumMod val="75000"/>
                    <a:lumOff val="25000"/>
                  </a:schemeClr>
                </a:solidFill>
              </a:rPr>
              <a:t>Menu</a:t>
            </a:r>
            <a:endParaRPr lang="cs-CZ" sz="2000" dirty="0">
              <a:solidFill>
                <a:schemeClr val="tx1">
                  <a:lumMod val="75000"/>
                  <a:lumOff val="25000"/>
                </a:schemeClr>
              </a:solidFill>
            </a:endParaRPr>
          </a:p>
          <a:p>
            <a:pPr marL="342900" lvl="1" indent="-342900">
              <a:lnSpc>
                <a:spcPct val="90000"/>
              </a:lnSpc>
              <a:buFont typeface="Arial" panose="020B0604020202020204" pitchFamily="34" charset="0"/>
              <a:buChar char="•"/>
            </a:pPr>
            <a:r>
              <a:rPr lang="cs-CZ" sz="2000" dirty="0">
                <a:solidFill>
                  <a:schemeClr val="tx1">
                    <a:lumMod val="75000"/>
                    <a:lumOff val="25000"/>
                  </a:schemeClr>
                </a:solidFill>
              </a:rPr>
              <a:t>Jednoduchá definice </a:t>
            </a:r>
            <a:r>
              <a:rPr lang="cs-CZ" sz="2000" dirty="0" smtClean="0">
                <a:solidFill>
                  <a:schemeClr val="tx1">
                    <a:lumMod val="75000"/>
                    <a:lumOff val="25000"/>
                  </a:schemeClr>
                </a:solidFill>
              </a:rPr>
              <a:t>menu</a:t>
            </a:r>
          </a:p>
          <a:p>
            <a:pPr>
              <a:lnSpc>
                <a:spcPct val="90000"/>
              </a:lnSpc>
            </a:pPr>
            <a:r>
              <a:rPr lang="cs-CZ" sz="2000" dirty="0">
                <a:solidFill>
                  <a:schemeClr val="tx1">
                    <a:lumMod val="75000"/>
                    <a:lumOff val="25000"/>
                  </a:schemeClr>
                </a:solidFill>
              </a:rPr>
              <a:t>Inteligentní telefonní seznam</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Generování s </a:t>
            </a:r>
            <a:r>
              <a:rPr lang="cs-CZ" sz="2000" dirty="0" smtClean="0">
                <a:solidFill>
                  <a:schemeClr val="tx1">
                    <a:lumMod val="75000"/>
                    <a:lumOff val="25000"/>
                  </a:schemeClr>
                </a:solidFill>
              </a:rPr>
              <a:t>LDAP, struktura </a:t>
            </a:r>
            <a:r>
              <a:rPr lang="cs-CZ" sz="2000" dirty="0">
                <a:solidFill>
                  <a:schemeClr val="tx1">
                    <a:lumMod val="75000"/>
                    <a:lumOff val="25000"/>
                  </a:schemeClr>
                </a:solidFill>
              </a:rPr>
              <a:t>dle odborů a oddělení</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Definice zobrazených </a:t>
            </a:r>
            <a:r>
              <a:rPr lang="cs-CZ" sz="2000" dirty="0" smtClean="0">
                <a:solidFill>
                  <a:schemeClr val="tx1">
                    <a:lumMod val="75000"/>
                    <a:lumOff val="25000"/>
                  </a:schemeClr>
                </a:solidFill>
              </a:rPr>
              <a:t>dat, generování </a:t>
            </a:r>
            <a:r>
              <a:rPr lang="cs-CZ" sz="2000" dirty="0">
                <a:solidFill>
                  <a:schemeClr val="tx1">
                    <a:lumMod val="75000"/>
                    <a:lumOff val="25000"/>
                  </a:schemeClr>
                </a:solidFill>
              </a:rPr>
              <a:t>QR kontaktu</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Přítomnost úředníků na pracovišti</a:t>
            </a:r>
          </a:p>
          <a:p>
            <a:pPr>
              <a:lnSpc>
                <a:spcPct val="90000"/>
              </a:lnSpc>
            </a:pPr>
            <a:r>
              <a:rPr lang="cs-CZ" sz="2000" dirty="0">
                <a:solidFill>
                  <a:schemeClr val="tx1">
                    <a:lumMod val="75000"/>
                    <a:lumOff val="25000"/>
                  </a:schemeClr>
                </a:solidFill>
              </a:rPr>
              <a:t>Aplikační menu</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Webové a </a:t>
            </a:r>
            <a:r>
              <a:rPr lang="cs-CZ" sz="2000" dirty="0" err="1">
                <a:solidFill>
                  <a:schemeClr val="tx1">
                    <a:lumMod val="75000"/>
                    <a:lumOff val="25000"/>
                  </a:schemeClr>
                </a:solidFill>
              </a:rPr>
              <a:t>exe</a:t>
            </a:r>
            <a:r>
              <a:rPr lang="cs-CZ" sz="2000" dirty="0">
                <a:solidFill>
                  <a:schemeClr val="tx1">
                    <a:lumMod val="75000"/>
                    <a:lumOff val="25000"/>
                  </a:schemeClr>
                </a:solidFill>
              </a:rPr>
              <a:t> aplikace</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Řešení Single Sign </a:t>
            </a:r>
            <a:r>
              <a:rPr lang="cs-CZ" sz="2000" dirty="0" smtClean="0">
                <a:solidFill>
                  <a:schemeClr val="tx1">
                    <a:lumMod val="75000"/>
                    <a:lumOff val="25000"/>
                  </a:schemeClr>
                </a:solidFill>
              </a:rPr>
              <a:t>On, skupinová </a:t>
            </a:r>
            <a:r>
              <a:rPr lang="cs-CZ" sz="2000" dirty="0">
                <a:solidFill>
                  <a:schemeClr val="tx1">
                    <a:lumMod val="75000"/>
                    <a:lumOff val="25000"/>
                  </a:schemeClr>
                </a:solidFill>
              </a:rPr>
              <a:t>definice zobrazení</a:t>
            </a:r>
          </a:p>
          <a:p>
            <a:pPr marL="342900" indent="-342900">
              <a:lnSpc>
                <a:spcPct val="90000"/>
              </a:lnSpc>
              <a:buFont typeface="Arial" panose="020B0604020202020204" pitchFamily="34" charset="0"/>
              <a:buChar char="•"/>
            </a:pPr>
            <a:r>
              <a:rPr lang="cs-CZ" sz="2000" dirty="0">
                <a:solidFill>
                  <a:schemeClr val="tx1">
                    <a:lumMod val="75000"/>
                    <a:lumOff val="25000"/>
                  </a:schemeClr>
                </a:solidFill>
              </a:rPr>
              <a:t>Zpuštění MS </a:t>
            </a:r>
            <a:r>
              <a:rPr lang="cs-CZ" sz="2000" dirty="0" smtClean="0">
                <a:solidFill>
                  <a:schemeClr val="tx1">
                    <a:lumMod val="75000"/>
                    <a:lumOff val="25000"/>
                  </a:schemeClr>
                </a:solidFill>
              </a:rPr>
              <a:t>Office</a:t>
            </a:r>
          </a:p>
          <a:p>
            <a:pPr marL="342900" indent="-342900">
              <a:lnSpc>
                <a:spcPct val="90000"/>
              </a:lnSpc>
              <a:buFont typeface="Arial" panose="020B0604020202020204" pitchFamily="34" charset="0"/>
              <a:buChar char="•"/>
            </a:pPr>
            <a:r>
              <a:rPr lang="cs-CZ" sz="2000" dirty="0" smtClean="0">
                <a:solidFill>
                  <a:schemeClr val="tx1">
                    <a:lumMod val="75000"/>
                    <a:lumOff val="25000"/>
                  </a:schemeClr>
                </a:solidFill>
              </a:rPr>
              <a:t>Životní situace úředníka (dovolenka, materiály pro radu a zastupitelstvo, cestovní příkaz, atd.)</a:t>
            </a:r>
          </a:p>
          <a:p>
            <a:pPr marL="0" lvl="1">
              <a:lnSpc>
                <a:spcPct val="90000"/>
              </a:lnSpc>
            </a:pPr>
            <a:r>
              <a:rPr lang="cs-CZ" sz="2000" dirty="0">
                <a:solidFill>
                  <a:schemeClr val="tx1">
                    <a:lumMod val="75000"/>
                    <a:lumOff val="25000"/>
                  </a:schemeClr>
                </a:solidFill>
              </a:rPr>
              <a:t>Fultextové vyhledávání</a:t>
            </a:r>
          </a:p>
          <a:p>
            <a:pPr>
              <a:lnSpc>
                <a:spcPct val="90000"/>
              </a:lnSpc>
            </a:pPr>
            <a:r>
              <a:rPr lang="cs-CZ" sz="2000" dirty="0" smtClean="0">
                <a:solidFill>
                  <a:schemeClr val="tx1">
                    <a:lumMod val="75000"/>
                    <a:lumOff val="25000"/>
                  </a:schemeClr>
                </a:solidFill>
              </a:rPr>
              <a:t>Rychlý přehled úkolů, ke zpracování, v procesu</a:t>
            </a:r>
          </a:p>
          <a:p>
            <a:pPr>
              <a:lnSpc>
                <a:spcPct val="90000"/>
              </a:lnSpc>
            </a:pPr>
            <a:r>
              <a:rPr lang="cs-CZ" sz="2000" dirty="0" smtClean="0">
                <a:solidFill>
                  <a:schemeClr val="tx1">
                    <a:lumMod val="75000"/>
                    <a:lumOff val="25000"/>
                  </a:schemeClr>
                </a:solidFill>
              </a:rPr>
              <a:t>Karta úředníka s informacemi o úředníkovi, jeho kontakty, apod.</a:t>
            </a:r>
            <a:endParaRPr lang="cs-CZ" sz="2000" dirty="0">
              <a:solidFill>
                <a:schemeClr val="tx1">
                  <a:lumMod val="75000"/>
                  <a:lumOff val="25000"/>
                </a:schemeClr>
              </a:solidFill>
            </a:endParaRPr>
          </a:p>
          <a:p>
            <a:pPr marL="342900" lvl="1" indent="-342900">
              <a:lnSpc>
                <a:spcPct val="90000"/>
              </a:lnSpc>
              <a:buFont typeface="Arial" panose="020B0604020202020204" pitchFamily="34" charset="0"/>
              <a:buChar char="•"/>
            </a:pPr>
            <a:endParaRPr lang="cs-CZ" sz="2000" dirty="0">
              <a:solidFill>
                <a:schemeClr val="tx1">
                  <a:lumMod val="75000"/>
                  <a:lumOff val="25000"/>
                </a:schemeClr>
              </a:solidFill>
            </a:endParaRPr>
          </a:p>
          <a:p>
            <a:endParaRPr lang="cs-CZ" sz="2400" dirty="0"/>
          </a:p>
        </p:txBody>
      </p:sp>
      <p:sp>
        <p:nvSpPr>
          <p:cNvPr id="3" name="Nadpis 3"/>
          <p:cNvSpPr txBox="1">
            <a:spLocks/>
          </p:cNvSpPr>
          <p:nvPr/>
        </p:nvSpPr>
        <p:spPr>
          <a:xfrm>
            <a:off x="838200" y="153748"/>
            <a:ext cx="10515600" cy="561547"/>
          </a:xfrm>
          <a:prstGeom prst="rect">
            <a:avLst/>
          </a:prstGeom>
        </p:spPr>
        <p:txBody>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cs-CZ" b="1" dirty="0" smtClean="0"/>
              <a:t>Město Pelhřimov – Portál úředníka</a:t>
            </a:r>
            <a:endParaRPr lang="cs-CZ" dirty="0"/>
          </a:p>
        </p:txBody>
      </p:sp>
    </p:spTree>
    <p:extLst>
      <p:ext uri="{BB962C8B-B14F-4D97-AF65-F5344CB8AC3E}">
        <p14:creationId xmlns:p14="http://schemas.microsoft.com/office/powerpoint/2010/main" val="337521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Město Pelhřimov - Portál úředníka</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241" y="752818"/>
            <a:ext cx="10074584" cy="5670765"/>
          </a:xfrm>
        </p:spPr>
      </p:pic>
    </p:spTree>
    <p:extLst>
      <p:ext uri="{BB962C8B-B14F-4D97-AF65-F5344CB8AC3E}">
        <p14:creationId xmlns:p14="http://schemas.microsoft.com/office/powerpoint/2010/main" val="196579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10" y="957543"/>
            <a:ext cx="9143999" cy="434897"/>
          </a:xfrm>
        </p:spPr>
        <p:txBody>
          <a:bodyPr>
            <a:normAutofit fontScale="90000"/>
          </a:bodyPr>
          <a:lstStyle/>
          <a:p>
            <a:r>
              <a:rPr lang="cs-CZ" dirty="0"/>
              <a:t>Agenda</a:t>
            </a:r>
          </a:p>
        </p:txBody>
      </p:sp>
      <p:sp>
        <p:nvSpPr>
          <p:cNvPr id="3" name="Zástupný symbol pro text 2"/>
          <p:cNvSpPr>
            <a:spLocks noGrp="1"/>
          </p:cNvSpPr>
          <p:nvPr>
            <p:ph type="subTitle" idx="1"/>
          </p:nvPr>
        </p:nvSpPr>
        <p:spPr>
          <a:xfrm>
            <a:off x="2306066" y="1918256"/>
            <a:ext cx="8702791" cy="3522803"/>
          </a:xfrm>
        </p:spPr>
        <p:txBody>
          <a:bodyPr>
            <a:normAutofit/>
          </a:bodyPr>
          <a:lstStyle/>
          <a:p>
            <a:pPr>
              <a:lnSpc>
                <a:spcPct val="150000"/>
              </a:lnSpc>
            </a:pPr>
            <a:endParaRPr lang="cs-CZ" sz="1800" b="1" dirty="0">
              <a:solidFill>
                <a:schemeClr val="accent1"/>
              </a:solidFill>
            </a:endParaRPr>
          </a:p>
          <a:p>
            <a:pPr>
              <a:lnSpc>
                <a:spcPct val="150000"/>
              </a:lnSpc>
            </a:pPr>
            <a:r>
              <a:rPr lang="cs-CZ" sz="1800" b="1" dirty="0"/>
              <a:t>Základní principy vlastností portálu</a:t>
            </a:r>
            <a:endParaRPr lang="cs-CZ" sz="1351" dirty="0"/>
          </a:p>
          <a:p>
            <a:pPr>
              <a:lnSpc>
                <a:spcPct val="150000"/>
              </a:lnSpc>
            </a:pPr>
            <a:r>
              <a:rPr lang="cs-CZ" sz="1800" b="1" dirty="0"/>
              <a:t>Formulářové rozhraní</a:t>
            </a:r>
            <a:endParaRPr lang="cs-CZ" sz="1351" dirty="0"/>
          </a:p>
          <a:p>
            <a:pPr>
              <a:lnSpc>
                <a:spcPct val="150000"/>
              </a:lnSpc>
            </a:pPr>
            <a:r>
              <a:rPr lang="cs-CZ" sz="1800" b="1" dirty="0"/>
              <a:t>Metodika a doporučení pro realizaci</a:t>
            </a:r>
            <a:endParaRPr lang="cs-CZ" sz="1351" dirty="0"/>
          </a:p>
          <a:p>
            <a:pPr>
              <a:lnSpc>
                <a:spcPct val="150000"/>
              </a:lnSpc>
            </a:pPr>
            <a:r>
              <a:rPr lang="cs-CZ" sz="1800" b="1" dirty="0"/>
              <a:t>R</a:t>
            </a:r>
            <a:r>
              <a:rPr lang="cs-CZ" sz="1800" b="1" dirty="0" smtClean="0"/>
              <a:t>eference</a:t>
            </a:r>
            <a:endParaRPr lang="cs-CZ" sz="1800" b="1" dirty="0"/>
          </a:p>
          <a:p>
            <a:pPr>
              <a:lnSpc>
                <a:spcPct val="150000"/>
              </a:lnSpc>
            </a:pPr>
            <a:r>
              <a:rPr lang="cs-CZ" sz="1800" b="1" dirty="0" smtClean="0"/>
              <a:t>Živá reference - Portálová </a:t>
            </a:r>
            <a:r>
              <a:rPr lang="cs-CZ" sz="1800" b="1" dirty="0"/>
              <a:t>řešení Města Pelhřimov</a:t>
            </a:r>
          </a:p>
          <a:p>
            <a:pPr>
              <a:lnSpc>
                <a:spcPct val="150000"/>
              </a:lnSpc>
            </a:pPr>
            <a:endParaRPr lang="cs-CZ" sz="1351" dirty="0"/>
          </a:p>
        </p:txBody>
      </p:sp>
      <p:sp>
        <p:nvSpPr>
          <p:cNvPr id="5" name="Ovál 4"/>
          <p:cNvSpPr/>
          <p:nvPr/>
        </p:nvSpPr>
        <p:spPr>
          <a:xfrm>
            <a:off x="1759336" y="2587103"/>
            <a:ext cx="327103" cy="2453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1</a:t>
            </a:r>
          </a:p>
        </p:txBody>
      </p:sp>
      <p:sp>
        <p:nvSpPr>
          <p:cNvPr id="6" name="Ovál 5"/>
          <p:cNvSpPr/>
          <p:nvPr/>
        </p:nvSpPr>
        <p:spPr>
          <a:xfrm>
            <a:off x="1758017" y="3102788"/>
            <a:ext cx="327103" cy="2453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2</a:t>
            </a:r>
          </a:p>
        </p:txBody>
      </p:sp>
      <p:sp>
        <p:nvSpPr>
          <p:cNvPr id="7" name="Ovál 6"/>
          <p:cNvSpPr/>
          <p:nvPr/>
        </p:nvSpPr>
        <p:spPr>
          <a:xfrm>
            <a:off x="1759336" y="3625940"/>
            <a:ext cx="327103" cy="2453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3</a:t>
            </a:r>
          </a:p>
        </p:txBody>
      </p:sp>
      <p:sp>
        <p:nvSpPr>
          <p:cNvPr id="8" name="Ovál 7">
            <a:extLst>
              <a:ext uri="{FF2B5EF4-FFF2-40B4-BE49-F238E27FC236}">
                <a16:creationId xmlns="" xmlns:a16="http://schemas.microsoft.com/office/drawing/2014/main" id="{401A44A7-6C17-4C15-8B19-EFBF36277B35}"/>
              </a:ext>
            </a:extLst>
          </p:cNvPr>
          <p:cNvSpPr/>
          <p:nvPr/>
        </p:nvSpPr>
        <p:spPr>
          <a:xfrm>
            <a:off x="1759336" y="4133793"/>
            <a:ext cx="327103" cy="2453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4</a:t>
            </a:r>
          </a:p>
        </p:txBody>
      </p:sp>
      <p:sp>
        <p:nvSpPr>
          <p:cNvPr id="9" name="Ovál 8">
            <a:extLst>
              <a:ext uri="{FF2B5EF4-FFF2-40B4-BE49-F238E27FC236}">
                <a16:creationId xmlns="" xmlns:a16="http://schemas.microsoft.com/office/drawing/2014/main" id="{401A44A7-6C17-4C15-8B19-EFBF36277B35}"/>
              </a:ext>
            </a:extLst>
          </p:cNvPr>
          <p:cNvSpPr/>
          <p:nvPr/>
        </p:nvSpPr>
        <p:spPr>
          <a:xfrm>
            <a:off x="1759336" y="4678634"/>
            <a:ext cx="327103" cy="24532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smtClean="0">
                <a:solidFill>
                  <a:prstClr val="white"/>
                </a:solidFill>
                <a:latin typeface="Trebuchet MS"/>
              </a:rPr>
              <a:t>5</a:t>
            </a:r>
            <a:endParaRPr lang="cs-CZ" sz="1351" dirty="0">
              <a:solidFill>
                <a:prstClr val="white"/>
              </a:solidFill>
              <a:latin typeface="Trebuchet MS"/>
            </a:endParaRPr>
          </a:p>
        </p:txBody>
      </p:sp>
    </p:spTree>
    <p:extLst>
      <p:ext uri="{BB962C8B-B14F-4D97-AF65-F5344CB8AC3E}">
        <p14:creationId xmlns:p14="http://schemas.microsoft.com/office/powerpoint/2010/main" val="3866790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Město Pelhřimov – Portálová řešení</a:t>
            </a:r>
            <a:endParaRPr lang="cs-CZ" dirty="0"/>
          </a:p>
        </p:txBody>
      </p:sp>
      <p:sp>
        <p:nvSpPr>
          <p:cNvPr id="6" name="TextovéPole 5">
            <a:extLst>
              <a:ext uri="{FF2B5EF4-FFF2-40B4-BE49-F238E27FC236}">
                <a16:creationId xmlns:a16="http://schemas.microsoft.com/office/drawing/2014/main" xmlns="" id="{552AEEE7-D282-4AF7-A90F-2C59636F4E3D}"/>
              </a:ext>
            </a:extLst>
          </p:cNvPr>
          <p:cNvSpPr txBox="1"/>
          <p:nvPr/>
        </p:nvSpPr>
        <p:spPr>
          <a:xfrm>
            <a:off x="390525" y="865848"/>
            <a:ext cx="11410950" cy="5429756"/>
          </a:xfrm>
          <a:prstGeom prst="rect">
            <a:avLst/>
          </a:prstGeom>
          <a:noFill/>
        </p:spPr>
        <p:txBody>
          <a:bodyPr wrap="square" rtlCol="0">
            <a:normAutofit/>
          </a:bodyPr>
          <a:lstStyle/>
          <a:p>
            <a:pPr marL="342900" indent="-342900">
              <a:buFont typeface="Arial" panose="020B0604020202020204" pitchFamily="34" charset="0"/>
              <a:buChar char="•"/>
            </a:pPr>
            <a:r>
              <a:rPr lang="cs-CZ" sz="2400" dirty="0" smtClean="0"/>
              <a:t>Je plánován další rozvoj portálových řešení Města Pelhřimov směrem ke zpřístupnění dalších online služeb pro Portál občana i Portál úředníka</a:t>
            </a:r>
          </a:p>
          <a:p>
            <a:pPr marL="342900" indent="-342900">
              <a:buFont typeface="Arial" panose="020B0604020202020204" pitchFamily="34" charset="0"/>
              <a:buChar char="•"/>
            </a:pPr>
            <a:r>
              <a:rPr lang="cs-CZ" sz="2400" dirty="0" smtClean="0"/>
              <a:t>Portál občana by se měl stát vstupním bodem pro online komunikaci občana a firem s úřadem</a:t>
            </a:r>
          </a:p>
          <a:p>
            <a:pPr marL="342900" indent="-342900">
              <a:buFont typeface="Arial" panose="020B0604020202020204" pitchFamily="34" charset="0"/>
              <a:buChar char="•"/>
            </a:pPr>
            <a:r>
              <a:rPr lang="cs-CZ" sz="2400" dirty="0" smtClean="0"/>
              <a:t>Portál úředníka by měl být hlavní stránkou úřadu pro přístup k informacím a aplikacím pro všechny úředníky </a:t>
            </a:r>
          </a:p>
          <a:p>
            <a:endParaRPr lang="cs-CZ" sz="2400" dirty="0"/>
          </a:p>
        </p:txBody>
      </p:sp>
    </p:spTree>
    <p:extLst>
      <p:ext uri="{BB962C8B-B14F-4D97-AF65-F5344CB8AC3E}">
        <p14:creationId xmlns:p14="http://schemas.microsoft.com/office/powerpoint/2010/main" val="3558508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Prakticky na Portál občana</a:t>
            </a:r>
            <a:endParaRPr lang="cs-CZ" dirty="0"/>
          </a:p>
        </p:txBody>
      </p:sp>
      <p:sp>
        <p:nvSpPr>
          <p:cNvPr id="5" name="Obdélník 4"/>
          <p:cNvSpPr/>
          <p:nvPr/>
        </p:nvSpPr>
        <p:spPr>
          <a:xfrm>
            <a:off x="1262359" y="995320"/>
            <a:ext cx="9928926" cy="523220"/>
          </a:xfrm>
          <a:prstGeom prst="rect">
            <a:avLst/>
          </a:prstGeom>
        </p:spPr>
        <p:txBody>
          <a:bodyPr wrap="square">
            <a:spAutoFit/>
          </a:bodyPr>
          <a:lstStyle/>
          <a:p>
            <a:r>
              <a:rPr lang="cs-CZ" sz="2800" dirty="0">
                <a:hlinkClick r:id="rId2"/>
              </a:rPr>
              <a:t>https://obcan.mupe.cz/obcan</a:t>
            </a:r>
            <a:r>
              <a:rPr lang="cs-CZ" sz="2800" dirty="0"/>
              <a:t> </a:t>
            </a:r>
            <a:r>
              <a:rPr lang="cs-CZ" sz="2800" dirty="0" smtClean="0"/>
              <a:t>- portál občana Pelhřimov </a:t>
            </a:r>
            <a:endParaRPr lang="cs-CZ" sz="2800" dirty="0"/>
          </a:p>
        </p:txBody>
      </p:sp>
      <p:sp>
        <p:nvSpPr>
          <p:cNvPr id="6" name="TextovéPole 5"/>
          <p:cNvSpPr txBox="1"/>
          <p:nvPr/>
        </p:nvSpPr>
        <p:spPr>
          <a:xfrm>
            <a:off x="5243639" y="1764064"/>
            <a:ext cx="882036" cy="369332"/>
          </a:xfrm>
          <a:prstGeom prst="rect">
            <a:avLst/>
          </a:prstGeom>
          <a:noFill/>
        </p:spPr>
        <p:txBody>
          <a:bodyPr wrap="none" rtlCol="0">
            <a:spAutoFit/>
          </a:bodyPr>
          <a:lstStyle/>
          <a:p>
            <a:r>
              <a:rPr lang="cs-CZ" dirty="0" smtClean="0"/>
              <a:t>a nebo</a:t>
            </a:r>
            <a:endParaRPr lang="cs-CZ" dirty="0"/>
          </a:p>
        </p:txBody>
      </p:sp>
      <p:pic>
        <p:nvPicPr>
          <p:cNvPr id="7" name="Obrázek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352" y="2219602"/>
            <a:ext cx="7784538" cy="4099084"/>
          </a:xfrm>
          <a:prstGeom prst="rect">
            <a:avLst/>
          </a:prstGeom>
        </p:spPr>
      </p:pic>
    </p:spTree>
    <p:extLst>
      <p:ext uri="{BB962C8B-B14F-4D97-AF65-F5344CB8AC3E}">
        <p14:creationId xmlns:p14="http://schemas.microsoft.com/office/powerpoint/2010/main" val="1756970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normAutofit fontScale="90000"/>
          </a:bodyPr>
          <a:lstStyle/>
          <a:p>
            <a:r>
              <a:rPr lang="cs-CZ" dirty="0" smtClean="0"/>
              <a:t>Děkujeme za pozornost</a:t>
            </a:r>
            <a:br>
              <a:rPr lang="cs-CZ" dirty="0" smtClean="0"/>
            </a:br>
            <a:r>
              <a:rPr lang="cs-CZ" dirty="0" smtClean="0"/>
              <a:t/>
            </a:r>
            <a:br>
              <a:rPr lang="cs-CZ" dirty="0" smtClean="0"/>
            </a:br>
            <a:r>
              <a:rPr lang="cs-CZ" sz="2000" dirty="0" smtClean="0"/>
              <a:t>Ing. Václav Turek, turek@mupe.cz, 565 </a:t>
            </a:r>
            <a:r>
              <a:rPr lang="cs-CZ" sz="2000" dirty="0"/>
              <a:t>351 </a:t>
            </a:r>
            <a:r>
              <a:rPr lang="cs-CZ" sz="2000" dirty="0" smtClean="0"/>
              <a:t>148</a:t>
            </a:r>
            <a:br>
              <a:rPr lang="cs-CZ" sz="2000" dirty="0" smtClean="0"/>
            </a:br>
            <a:r>
              <a:rPr lang="cs-CZ" sz="2000" dirty="0"/>
              <a:t>J</a:t>
            </a:r>
            <a:r>
              <a:rPr lang="cs-CZ" sz="2000" dirty="0" smtClean="0"/>
              <a:t>iří Šírek, sirek@602.cz, 222 011 273</a:t>
            </a:r>
            <a:endParaRPr lang="cs-CZ" sz="2000" dirty="0"/>
          </a:p>
        </p:txBody>
      </p:sp>
      <p:sp>
        <p:nvSpPr>
          <p:cNvPr id="4" name="Podnadpis 3"/>
          <p:cNvSpPr>
            <a:spLocks noGrp="1"/>
          </p:cNvSpPr>
          <p:nvPr>
            <p:ph type="subTitle" idx="1"/>
          </p:nvPr>
        </p:nvSpPr>
        <p:spPr/>
        <p:txBody>
          <a:bodyPr/>
          <a:lstStyle/>
          <a:p>
            <a:r>
              <a:rPr lang="cs-CZ" dirty="0" smtClean="0"/>
              <a:t>??? Dotazy ???</a:t>
            </a:r>
            <a:endParaRPr lang="cs-CZ" dirty="0"/>
          </a:p>
        </p:txBody>
      </p:sp>
      <p:sp>
        <p:nvSpPr>
          <p:cNvPr id="7" name="Zástupný symbol pro text 6"/>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163222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10" y="957543"/>
            <a:ext cx="9143999" cy="434897"/>
          </a:xfrm>
        </p:spPr>
        <p:txBody>
          <a:bodyPr>
            <a:normAutofit fontScale="90000"/>
          </a:bodyPr>
          <a:lstStyle/>
          <a:p>
            <a:r>
              <a:rPr lang="cs-CZ" dirty="0"/>
              <a:t>Základní principy vlastností portálu</a:t>
            </a:r>
          </a:p>
        </p:txBody>
      </p:sp>
      <p:sp>
        <p:nvSpPr>
          <p:cNvPr id="3" name="Zástupný symbol pro text 2"/>
          <p:cNvSpPr>
            <a:spLocks noGrp="1"/>
          </p:cNvSpPr>
          <p:nvPr>
            <p:ph type="subTitle" idx="1"/>
          </p:nvPr>
        </p:nvSpPr>
        <p:spPr>
          <a:xfrm>
            <a:off x="2306066" y="1918256"/>
            <a:ext cx="8702791" cy="3522803"/>
          </a:xfrm>
        </p:spPr>
        <p:txBody>
          <a:bodyPr>
            <a:normAutofit/>
          </a:bodyPr>
          <a:lstStyle/>
          <a:p>
            <a:pPr>
              <a:lnSpc>
                <a:spcPct val="150000"/>
              </a:lnSpc>
            </a:pPr>
            <a:endParaRPr lang="cs-CZ" sz="1800" b="1" dirty="0">
              <a:solidFill>
                <a:schemeClr val="accent1"/>
              </a:solidFill>
            </a:endParaRPr>
          </a:p>
          <a:p>
            <a:pPr>
              <a:lnSpc>
                <a:spcPct val="150000"/>
              </a:lnSpc>
            </a:pPr>
            <a:endParaRPr lang="cs-CZ" sz="1351" dirty="0"/>
          </a:p>
        </p:txBody>
      </p:sp>
      <p:sp>
        <p:nvSpPr>
          <p:cNvPr id="9" name="Ovál 8">
            <a:extLst>
              <a:ext uri="{FF2B5EF4-FFF2-40B4-BE49-F238E27FC236}">
                <a16:creationId xmlns="" xmlns:a16="http://schemas.microsoft.com/office/drawing/2014/main" id="{6B26A3B6-020B-463D-B9CF-41C4C0453B09}"/>
              </a:ext>
            </a:extLst>
          </p:cNvPr>
          <p:cNvSpPr/>
          <p:nvPr/>
        </p:nvSpPr>
        <p:spPr>
          <a:xfrm>
            <a:off x="1196890" y="957543"/>
            <a:ext cx="596644" cy="4348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1</a:t>
            </a:r>
          </a:p>
        </p:txBody>
      </p:sp>
    </p:spTree>
    <p:extLst>
      <p:ext uri="{BB962C8B-B14F-4D97-AF65-F5344CB8AC3E}">
        <p14:creationId xmlns:p14="http://schemas.microsoft.com/office/powerpoint/2010/main" val="189276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dirty="0"/>
              <a:t>Proč je portál jako nástroj pro OVM důležitý</a:t>
            </a:r>
          </a:p>
        </p:txBody>
      </p:sp>
      <p:sp>
        <p:nvSpPr>
          <p:cNvPr id="3" name="Obdélník 2"/>
          <p:cNvSpPr/>
          <p:nvPr/>
        </p:nvSpPr>
        <p:spPr>
          <a:xfrm>
            <a:off x="139699" y="931933"/>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2" name="Obdélník 1">
            <a:extLst>
              <a:ext uri="{FF2B5EF4-FFF2-40B4-BE49-F238E27FC236}">
                <a16:creationId xmlns="" xmlns:a16="http://schemas.microsoft.com/office/drawing/2014/main" id="{60C1546C-5030-4FE1-903E-CCAE7A6E6626}"/>
              </a:ext>
            </a:extLst>
          </p:cNvPr>
          <p:cNvSpPr/>
          <p:nvPr/>
        </p:nvSpPr>
        <p:spPr>
          <a:xfrm>
            <a:off x="362737" y="1292251"/>
            <a:ext cx="11305308" cy="3391726"/>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Úspora času úředníka = správnost dat</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Předvyplnění dat – nejen ze ZR</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Integrace s Portálem občana </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err="1"/>
              <a:t>eIDAS</a:t>
            </a:r>
            <a:r>
              <a:rPr lang="cs-CZ" sz="2000" dirty="0"/>
              <a:t> </a:t>
            </a:r>
            <a:r>
              <a:rPr lang="cs-CZ" sz="2000" dirty="0" err="1"/>
              <a:t>ready</a:t>
            </a:r>
            <a:r>
              <a:rPr lang="cs-CZ" sz="2000" dirty="0"/>
              <a:t> (vstup i výstup)</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Portál vzniká nad vašimi stávajícími informačními systémy</a:t>
            </a:r>
          </a:p>
          <a:p>
            <a:endParaRPr lang="cs-CZ" dirty="0"/>
          </a:p>
          <a:p>
            <a:pPr marL="288000" indent="-288000">
              <a:lnSpc>
                <a:spcPct val="95000"/>
              </a:lnSpc>
              <a:spcAft>
                <a:spcPts val="800"/>
              </a:spcAft>
              <a:buClr>
                <a:schemeClr val="accent1"/>
              </a:buClr>
              <a:buSzPct val="120000"/>
              <a:buFont typeface="Arial" panose="020B0604020202020204" pitchFamily="34" charset="0"/>
              <a:buChar char="•"/>
            </a:pPr>
            <a:r>
              <a:rPr lang="cs-CZ" sz="2000" b="1" dirty="0"/>
              <a:t>Dobrý portál vzdělává a motivuje klienta k jeho využívání</a:t>
            </a:r>
          </a:p>
          <a:p>
            <a:endParaRPr lang="cs-CZ" b="1" dirty="0"/>
          </a:p>
          <a:p>
            <a:pPr marL="288000" indent="-288000">
              <a:lnSpc>
                <a:spcPct val="95000"/>
              </a:lnSpc>
              <a:spcAft>
                <a:spcPts val="800"/>
              </a:spcAft>
              <a:buClr>
                <a:schemeClr val="accent1"/>
              </a:buClr>
              <a:buSzPct val="120000"/>
              <a:buFont typeface="Arial" panose="020B0604020202020204" pitchFamily="34" charset="0"/>
              <a:buChar char="•"/>
            </a:pPr>
            <a:r>
              <a:rPr lang="cs-CZ" sz="2000" b="1" dirty="0"/>
              <a:t>Dobrý portál není „pouze“ náhrada sekce webových stránek </a:t>
            </a:r>
          </a:p>
        </p:txBody>
      </p:sp>
    </p:spTree>
    <p:extLst>
      <p:ext uri="{BB962C8B-B14F-4D97-AF65-F5344CB8AC3E}">
        <p14:creationId xmlns:p14="http://schemas.microsoft.com/office/powerpoint/2010/main" val="283372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normAutofit/>
          </a:bodyPr>
          <a:lstStyle/>
          <a:p>
            <a:r>
              <a:rPr lang="cs-CZ" dirty="0"/>
              <a:t>Klientské požadavky na portál</a:t>
            </a:r>
          </a:p>
        </p:txBody>
      </p:sp>
      <p:sp>
        <p:nvSpPr>
          <p:cNvPr id="3" name="Obdélník 2"/>
          <p:cNvSpPr/>
          <p:nvPr/>
        </p:nvSpPr>
        <p:spPr>
          <a:xfrm>
            <a:off x="139699" y="931933"/>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2" name="Obdélník 1">
            <a:extLst>
              <a:ext uri="{FF2B5EF4-FFF2-40B4-BE49-F238E27FC236}">
                <a16:creationId xmlns="" xmlns:a16="http://schemas.microsoft.com/office/drawing/2014/main" id="{60C1546C-5030-4FE1-903E-CCAE7A6E6626}"/>
              </a:ext>
            </a:extLst>
          </p:cNvPr>
          <p:cNvSpPr/>
          <p:nvPr/>
        </p:nvSpPr>
        <p:spPr>
          <a:xfrm>
            <a:off x="362737" y="1292251"/>
            <a:ext cx="11305308" cy="2754600"/>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JÁ OBČAN, chci zajistit</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Abych tomu vašemu portálu rozuměl</a:t>
            </a:r>
            <a:r>
              <a:rPr lang="cs-CZ" sz="2000" dirty="0" smtClean="0"/>
              <a:t>!</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smtClean="0"/>
              <a:t>Abych tam našel řešení optimálně všech mých situací vůči úřadu a státu!</a:t>
            </a:r>
            <a:endParaRPr lang="cs-CZ" sz="2000" dirty="0"/>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Nechtějte po mě data, která máte!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Přehled o mých podáních – informujte mě o změnách!</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Autentizaci prostřednictvím NIA, ISDS!</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Podporu mého mobilního zařízení!</a:t>
            </a:r>
          </a:p>
        </p:txBody>
      </p:sp>
    </p:spTree>
    <p:extLst>
      <p:ext uri="{BB962C8B-B14F-4D97-AF65-F5344CB8AC3E}">
        <p14:creationId xmlns:p14="http://schemas.microsoft.com/office/powerpoint/2010/main" val="11951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1" y="0"/>
            <a:ext cx="12453976" cy="715296"/>
          </a:xfrm>
        </p:spPr>
        <p:txBody>
          <a:bodyPr>
            <a:normAutofit/>
          </a:bodyPr>
          <a:lstStyle/>
          <a:p>
            <a:r>
              <a:rPr lang="cs-CZ" dirty="0"/>
              <a:t>Jaký bude vztah portálu k Portálu občana</a:t>
            </a:r>
          </a:p>
        </p:txBody>
      </p:sp>
      <p:sp>
        <p:nvSpPr>
          <p:cNvPr id="3" name="Obdélník 2"/>
          <p:cNvSpPr/>
          <p:nvPr/>
        </p:nvSpPr>
        <p:spPr>
          <a:xfrm>
            <a:off x="139699" y="931933"/>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2" name="Obdélník 1">
            <a:extLst>
              <a:ext uri="{FF2B5EF4-FFF2-40B4-BE49-F238E27FC236}">
                <a16:creationId xmlns="" xmlns:a16="http://schemas.microsoft.com/office/drawing/2014/main" id="{60C1546C-5030-4FE1-903E-CCAE7A6E6626}"/>
              </a:ext>
            </a:extLst>
          </p:cNvPr>
          <p:cNvSpPr/>
          <p:nvPr/>
        </p:nvSpPr>
        <p:spPr>
          <a:xfrm>
            <a:off x="282129" y="1335350"/>
            <a:ext cx="11305308" cy="4187300"/>
          </a:xfrm>
          <a:prstGeom prst="rect">
            <a:avLst/>
          </a:prstGeom>
        </p:spPr>
        <p:txBody>
          <a:bodyPr wrap="square">
            <a:spAutoFit/>
          </a:bodyPr>
          <a:lstStyle/>
          <a:p>
            <a:pPr marL="288000" indent="-288000">
              <a:lnSpc>
                <a:spcPct val="95000"/>
              </a:lnSpc>
              <a:spcAft>
                <a:spcPts val="800"/>
              </a:spcAft>
              <a:buClr>
                <a:schemeClr val="accent1"/>
              </a:buClr>
              <a:buSzPct val="120000"/>
              <a:buFont typeface="Arial" panose="020B0604020202020204" pitchFamily="34" charset="0"/>
              <a:buChar char="•"/>
            </a:pPr>
            <a:r>
              <a:rPr lang="cs-CZ" sz="2000" b="1" dirty="0"/>
              <a:t>Portál občana MVČR </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Rozcestník s důležitými informacemi na jednom místě</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Centralizované služby pro eGovernment</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Komplexnost životních událostí napříč agendami</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Propaguje detail na resortním portálu (Dlaždice)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Základní (časté) úkony vyřídí občan přímo zde</a:t>
            </a:r>
          </a:p>
          <a:p>
            <a:pPr lvl="1"/>
            <a:endParaRPr lang="cs-CZ" dirty="0"/>
          </a:p>
          <a:p>
            <a:pPr marL="288000" indent="-288000">
              <a:lnSpc>
                <a:spcPct val="95000"/>
              </a:lnSpc>
              <a:spcAft>
                <a:spcPts val="800"/>
              </a:spcAft>
              <a:buClr>
                <a:schemeClr val="accent1"/>
              </a:buClr>
              <a:buSzPct val="120000"/>
              <a:buFont typeface="Arial" panose="020B0604020202020204" pitchFamily="34" charset="0"/>
              <a:buChar char="•"/>
            </a:pPr>
            <a:r>
              <a:rPr lang="cs-CZ" sz="2000" b="1" dirty="0"/>
              <a:t>Resortní (lokální portál úřadu)</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Sdílené komponenty a služby eGovernmentu</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Komplexní řešení všech životních událostí v rámci své kompetence</a:t>
            </a:r>
          </a:p>
          <a:p>
            <a:pPr marL="720000" lvl="1" indent="-360000">
              <a:lnSpc>
                <a:spcPct val="95000"/>
              </a:lnSpc>
              <a:spcAft>
                <a:spcPts val="800"/>
              </a:spcAft>
              <a:buClr>
                <a:schemeClr val="accent1"/>
              </a:buClr>
              <a:buSzPct val="100000"/>
              <a:buFont typeface="Calibri" panose="020F0502020204030204" pitchFamily="34" charset="0"/>
              <a:buChar char="→"/>
            </a:pPr>
            <a:r>
              <a:rPr lang="cs-CZ" sz="2000" dirty="0"/>
              <a:t>Propaguje vybrané informace a služby na Portál občana</a:t>
            </a:r>
          </a:p>
        </p:txBody>
      </p:sp>
      <p:pic>
        <p:nvPicPr>
          <p:cNvPr id="5" name="Obrázek 4">
            <a:extLst>
              <a:ext uri="{FF2B5EF4-FFF2-40B4-BE49-F238E27FC236}">
                <a16:creationId xmlns="" xmlns:a16="http://schemas.microsoft.com/office/drawing/2014/main" id="{B3013326-5CBF-4C74-AAE3-CE7C54848C94}"/>
              </a:ext>
            </a:extLst>
          </p:cNvPr>
          <p:cNvPicPr>
            <a:picLocks noChangeAspect="1"/>
          </p:cNvPicPr>
          <p:nvPr/>
        </p:nvPicPr>
        <p:blipFill>
          <a:blip r:embed="rId2"/>
          <a:stretch>
            <a:fillRect/>
          </a:stretch>
        </p:blipFill>
        <p:spPr>
          <a:xfrm>
            <a:off x="9378691" y="1374617"/>
            <a:ext cx="1675029" cy="2785284"/>
          </a:xfrm>
          <a:prstGeom prst="rect">
            <a:avLst/>
          </a:prstGeom>
          <a:ln w="3175">
            <a:solidFill>
              <a:schemeClr val="tx1"/>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46636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10" y="957543"/>
            <a:ext cx="9143999" cy="434897"/>
          </a:xfrm>
        </p:spPr>
        <p:txBody>
          <a:bodyPr>
            <a:normAutofit fontScale="90000"/>
          </a:bodyPr>
          <a:lstStyle/>
          <a:p>
            <a:r>
              <a:rPr lang="cs-CZ" dirty="0"/>
              <a:t>Formulářové rozhraní</a:t>
            </a:r>
          </a:p>
        </p:txBody>
      </p:sp>
      <p:sp>
        <p:nvSpPr>
          <p:cNvPr id="3" name="Zástupný symbol pro text 2"/>
          <p:cNvSpPr>
            <a:spLocks noGrp="1"/>
          </p:cNvSpPr>
          <p:nvPr>
            <p:ph type="subTitle" idx="1"/>
          </p:nvPr>
        </p:nvSpPr>
        <p:spPr>
          <a:xfrm>
            <a:off x="2306066" y="1918256"/>
            <a:ext cx="8702791" cy="3522803"/>
          </a:xfrm>
        </p:spPr>
        <p:txBody>
          <a:bodyPr>
            <a:normAutofit/>
          </a:bodyPr>
          <a:lstStyle/>
          <a:p>
            <a:pPr>
              <a:lnSpc>
                <a:spcPct val="150000"/>
              </a:lnSpc>
            </a:pPr>
            <a:endParaRPr lang="cs-CZ" sz="1800" b="1" dirty="0">
              <a:solidFill>
                <a:schemeClr val="accent1"/>
              </a:solidFill>
            </a:endParaRPr>
          </a:p>
          <a:p>
            <a:pPr>
              <a:lnSpc>
                <a:spcPct val="150000"/>
              </a:lnSpc>
            </a:pPr>
            <a:endParaRPr lang="cs-CZ" sz="1351" dirty="0"/>
          </a:p>
        </p:txBody>
      </p:sp>
      <p:sp>
        <p:nvSpPr>
          <p:cNvPr id="9" name="Ovál 8">
            <a:extLst>
              <a:ext uri="{FF2B5EF4-FFF2-40B4-BE49-F238E27FC236}">
                <a16:creationId xmlns:a16="http://schemas.microsoft.com/office/drawing/2014/main" xmlns="" id="{6B26A3B6-020B-463D-B9CF-41C4C0453B09}"/>
              </a:ext>
            </a:extLst>
          </p:cNvPr>
          <p:cNvSpPr/>
          <p:nvPr/>
        </p:nvSpPr>
        <p:spPr>
          <a:xfrm>
            <a:off x="1196890" y="957543"/>
            <a:ext cx="596644" cy="43489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r>
              <a:rPr lang="cs-CZ" sz="1351" dirty="0">
                <a:solidFill>
                  <a:prstClr val="white"/>
                </a:solidFill>
                <a:latin typeface="Trebuchet MS"/>
              </a:rPr>
              <a:t>2</a:t>
            </a:r>
          </a:p>
        </p:txBody>
      </p:sp>
    </p:spTree>
    <p:extLst>
      <p:ext uri="{BB962C8B-B14F-4D97-AF65-F5344CB8AC3E}">
        <p14:creationId xmlns:p14="http://schemas.microsoft.com/office/powerpoint/2010/main" val="294454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139697" y="1"/>
            <a:ext cx="12453976" cy="761217"/>
          </a:xfrm>
        </p:spPr>
        <p:txBody>
          <a:bodyPr>
            <a:normAutofit/>
          </a:bodyPr>
          <a:lstStyle/>
          <a:p>
            <a:r>
              <a:rPr lang="cs-CZ" dirty="0"/>
              <a:t>Úrovně elektronizace podání vůči úřadu</a:t>
            </a:r>
          </a:p>
        </p:txBody>
      </p:sp>
      <p:sp>
        <p:nvSpPr>
          <p:cNvPr id="3" name="Obdélník 2"/>
          <p:cNvSpPr/>
          <p:nvPr/>
        </p:nvSpPr>
        <p:spPr>
          <a:xfrm>
            <a:off x="1" y="931934"/>
            <a:ext cx="11899900" cy="885371"/>
          </a:xfrm>
          <a:prstGeom prst="rect">
            <a:avLst/>
          </a:prstGeom>
        </p:spPr>
        <p:txBody>
          <a:bodyPr wrap="square">
            <a:spAutoFit/>
          </a:bodyPr>
          <a:lstStyle/>
          <a:p>
            <a:pPr>
              <a:lnSpc>
                <a:spcPct val="90000"/>
              </a:lnSpc>
              <a:spcBef>
                <a:spcPts val="1000"/>
              </a:spcBef>
            </a:pPr>
            <a:endParaRPr lang="cs-CZ" sz="2400" dirty="0">
              <a:solidFill>
                <a:schemeClr val="tx2"/>
              </a:solidFill>
            </a:endParaRPr>
          </a:p>
          <a:p>
            <a:pPr>
              <a:lnSpc>
                <a:spcPct val="90000"/>
              </a:lnSpc>
              <a:spcBef>
                <a:spcPts val="1000"/>
              </a:spcBef>
            </a:pPr>
            <a:endParaRPr lang="cs-CZ" sz="2400" dirty="0">
              <a:solidFill>
                <a:schemeClr val="tx2"/>
              </a:solidFill>
            </a:endParaRPr>
          </a:p>
        </p:txBody>
      </p:sp>
      <p:sp>
        <p:nvSpPr>
          <p:cNvPr id="27" name="Šipka: doprava 26">
            <a:extLst>
              <a:ext uri="{FF2B5EF4-FFF2-40B4-BE49-F238E27FC236}">
                <a16:creationId xmlns:a16="http://schemas.microsoft.com/office/drawing/2014/main" xmlns="" id="{6032D145-60FA-4700-B21D-E3CD721E34BB}"/>
              </a:ext>
            </a:extLst>
          </p:cNvPr>
          <p:cNvSpPr/>
          <p:nvPr/>
        </p:nvSpPr>
        <p:spPr bwMode="auto">
          <a:xfrm>
            <a:off x="3967223" y="5347158"/>
            <a:ext cx="3586940" cy="480822"/>
          </a:xfrm>
          <a:prstGeom prst="rightArrow">
            <a:avLst/>
          </a:prstGeom>
          <a:solidFill>
            <a:schemeClr val="accent1"/>
          </a:solidFill>
          <a:ln w="12700">
            <a:solidFill>
              <a:schemeClr val="accent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p>
        </p:txBody>
      </p:sp>
      <p:pic>
        <p:nvPicPr>
          <p:cNvPr id="28" name="Obrázek 27" descr="Obsah obrázku LEGO, hračka&#10;&#10;Popis byl vytvořen automaticky">
            <a:extLst>
              <a:ext uri="{FF2B5EF4-FFF2-40B4-BE49-F238E27FC236}">
                <a16:creationId xmlns:a16="http://schemas.microsoft.com/office/drawing/2014/main" xmlns="" id="{EFFEF829-4D93-4C5A-9589-8A855939CF87}"/>
              </a:ext>
            </a:extLst>
          </p:cNvPr>
          <p:cNvPicPr>
            <a:picLocks noChangeAspect="1"/>
          </p:cNvPicPr>
          <p:nvPr/>
        </p:nvPicPr>
        <p:blipFill rotWithShape="1">
          <a:blip r:embed="rId2"/>
          <a:srcRect l="50000" t="24141" b="53773"/>
          <a:stretch/>
        </p:blipFill>
        <p:spPr>
          <a:xfrm>
            <a:off x="8447037" y="5178145"/>
            <a:ext cx="2354643" cy="830143"/>
          </a:xfrm>
          <a:prstGeom prst="rect">
            <a:avLst/>
          </a:prstGeom>
        </p:spPr>
      </p:pic>
      <p:pic>
        <p:nvPicPr>
          <p:cNvPr id="29" name="Obrázek 28" descr="Obsah obrázku objekt, svícen&#10;&#10;Popis byl vytvořen automaticky">
            <a:extLst>
              <a:ext uri="{FF2B5EF4-FFF2-40B4-BE49-F238E27FC236}">
                <a16:creationId xmlns:a16="http://schemas.microsoft.com/office/drawing/2014/main" xmlns="" id="{5A5DF146-02D7-4D9F-8F45-FC9B34FADC67}"/>
              </a:ext>
            </a:extLst>
          </p:cNvPr>
          <p:cNvPicPr>
            <a:picLocks noChangeAspect="1"/>
          </p:cNvPicPr>
          <p:nvPr/>
        </p:nvPicPr>
        <p:blipFill>
          <a:blip r:embed="rId3"/>
          <a:stretch>
            <a:fillRect/>
          </a:stretch>
        </p:blipFill>
        <p:spPr>
          <a:xfrm>
            <a:off x="859798" y="5172939"/>
            <a:ext cx="2199817" cy="819863"/>
          </a:xfrm>
          <a:prstGeom prst="rect">
            <a:avLst/>
          </a:prstGeom>
        </p:spPr>
      </p:pic>
      <p:sp>
        <p:nvSpPr>
          <p:cNvPr id="30" name="Obdélník 29">
            <a:extLst>
              <a:ext uri="{FF2B5EF4-FFF2-40B4-BE49-F238E27FC236}">
                <a16:creationId xmlns:a16="http://schemas.microsoft.com/office/drawing/2014/main" xmlns="" id="{973E3D28-6AAC-43D3-A593-91A484280E02}"/>
              </a:ext>
            </a:extLst>
          </p:cNvPr>
          <p:cNvSpPr/>
          <p:nvPr/>
        </p:nvSpPr>
        <p:spPr>
          <a:xfrm>
            <a:off x="931367" y="3286955"/>
            <a:ext cx="180000" cy="58517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31" name="Obdélník 30">
            <a:extLst>
              <a:ext uri="{FF2B5EF4-FFF2-40B4-BE49-F238E27FC236}">
                <a16:creationId xmlns:a16="http://schemas.microsoft.com/office/drawing/2014/main" xmlns="" id="{515F30EC-F48B-4D97-AC65-DEA994C67A38}"/>
              </a:ext>
            </a:extLst>
          </p:cNvPr>
          <p:cNvSpPr/>
          <p:nvPr/>
        </p:nvSpPr>
        <p:spPr>
          <a:xfrm>
            <a:off x="931367" y="3163388"/>
            <a:ext cx="1800000" cy="14366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32" name="TextovéPole 31">
            <a:extLst>
              <a:ext uri="{FF2B5EF4-FFF2-40B4-BE49-F238E27FC236}">
                <a16:creationId xmlns:a16="http://schemas.microsoft.com/office/drawing/2014/main" xmlns="" id="{E8CDFFFB-8489-446B-A26B-8A1E22E6C7AF}"/>
              </a:ext>
            </a:extLst>
          </p:cNvPr>
          <p:cNvSpPr txBox="1"/>
          <p:nvPr/>
        </p:nvSpPr>
        <p:spPr>
          <a:xfrm>
            <a:off x="1365985" y="2814974"/>
            <a:ext cx="800219" cy="369332"/>
          </a:xfrm>
          <a:prstGeom prst="rect">
            <a:avLst/>
          </a:prstGeom>
          <a:noFill/>
        </p:spPr>
        <p:txBody>
          <a:bodyPr wrap="none" rtlCol="0">
            <a:spAutoFit/>
          </a:bodyPr>
          <a:lstStyle/>
          <a:p>
            <a:r>
              <a:rPr lang="cs-CZ" sz="900" b="1" dirty="0">
                <a:solidFill>
                  <a:srgbClr val="C00000"/>
                </a:solidFill>
              </a:rPr>
              <a:t>ÚROVEŇ </a:t>
            </a:r>
            <a:r>
              <a:rPr lang="cs-CZ" b="1" dirty="0">
                <a:solidFill>
                  <a:srgbClr val="C00000"/>
                </a:solidFill>
              </a:rPr>
              <a:t>1</a:t>
            </a:r>
          </a:p>
        </p:txBody>
      </p:sp>
      <p:sp>
        <p:nvSpPr>
          <p:cNvPr id="33" name="TextovéPole 32">
            <a:extLst>
              <a:ext uri="{FF2B5EF4-FFF2-40B4-BE49-F238E27FC236}">
                <a16:creationId xmlns:a16="http://schemas.microsoft.com/office/drawing/2014/main" xmlns="" id="{44A0D151-B68C-481D-A22B-5C50489CF552}"/>
              </a:ext>
            </a:extLst>
          </p:cNvPr>
          <p:cNvSpPr txBox="1"/>
          <p:nvPr/>
        </p:nvSpPr>
        <p:spPr>
          <a:xfrm>
            <a:off x="1111367" y="3298388"/>
            <a:ext cx="1620000" cy="984885"/>
          </a:xfrm>
          <a:prstGeom prst="rect">
            <a:avLst/>
          </a:prstGeom>
          <a:noFill/>
        </p:spPr>
        <p:txBody>
          <a:bodyPr wrap="square" rtlCol="0">
            <a:spAutoFit/>
          </a:bodyPr>
          <a:lstStyle/>
          <a:p>
            <a:r>
              <a:rPr lang="cs-CZ" sz="1200" b="1" dirty="0">
                <a:solidFill>
                  <a:srgbClr val="C00000"/>
                </a:solidFill>
              </a:rPr>
              <a:t>Papír</a:t>
            </a:r>
          </a:p>
          <a:p>
            <a:pPr marL="128588" indent="-128588">
              <a:spcBef>
                <a:spcPts val="400"/>
              </a:spcBef>
              <a:buClr>
                <a:srgbClr val="C00000"/>
              </a:buClr>
              <a:buFont typeface="Arial" panose="020B0604020202020204" pitchFamily="34" charset="0"/>
              <a:buChar char="•"/>
            </a:pPr>
            <a:r>
              <a:rPr lang="cs-CZ" sz="900" b="1" dirty="0"/>
              <a:t>Tiskopis</a:t>
            </a:r>
          </a:p>
          <a:p>
            <a:pPr marL="128588" indent="-128588">
              <a:spcBef>
                <a:spcPts val="400"/>
              </a:spcBef>
              <a:buClr>
                <a:srgbClr val="C00000"/>
              </a:buClr>
              <a:buFont typeface="Arial" panose="020B0604020202020204" pitchFamily="34" charset="0"/>
              <a:buChar char="•"/>
            </a:pPr>
            <a:r>
              <a:rPr lang="cs-CZ" sz="900" b="1" dirty="0"/>
              <a:t>Ruční vyplnění</a:t>
            </a:r>
          </a:p>
          <a:p>
            <a:pPr marL="128588" indent="-128588">
              <a:spcBef>
                <a:spcPts val="400"/>
              </a:spcBef>
              <a:buClr>
                <a:srgbClr val="C00000"/>
              </a:buClr>
              <a:buFont typeface="Arial" panose="020B0604020202020204" pitchFamily="34" charset="0"/>
              <a:buChar char="•"/>
            </a:pPr>
            <a:r>
              <a:rPr lang="cs-CZ" sz="900" b="1" dirty="0"/>
              <a:t>Klasické podání (pošta, fyzická podatelna)</a:t>
            </a:r>
          </a:p>
        </p:txBody>
      </p:sp>
      <p:sp>
        <p:nvSpPr>
          <p:cNvPr id="34" name="Obdélník 33">
            <a:extLst>
              <a:ext uri="{FF2B5EF4-FFF2-40B4-BE49-F238E27FC236}">
                <a16:creationId xmlns:a16="http://schemas.microsoft.com/office/drawing/2014/main" xmlns="" id="{894F5274-EFED-45E9-A4D6-394D3857EADD}"/>
              </a:ext>
            </a:extLst>
          </p:cNvPr>
          <p:cNvSpPr/>
          <p:nvPr/>
        </p:nvSpPr>
        <p:spPr>
          <a:xfrm>
            <a:off x="2879615" y="2981125"/>
            <a:ext cx="180000" cy="58517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35" name="Obdélník 34">
            <a:extLst>
              <a:ext uri="{FF2B5EF4-FFF2-40B4-BE49-F238E27FC236}">
                <a16:creationId xmlns:a16="http://schemas.microsoft.com/office/drawing/2014/main" xmlns="" id="{528EF28E-46C5-439D-B6FF-AE2E15F94C4C}"/>
              </a:ext>
            </a:extLst>
          </p:cNvPr>
          <p:cNvSpPr/>
          <p:nvPr/>
        </p:nvSpPr>
        <p:spPr>
          <a:xfrm>
            <a:off x="2879615" y="2857558"/>
            <a:ext cx="1800000" cy="14366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36" name="TextovéPole 35">
            <a:extLst>
              <a:ext uri="{FF2B5EF4-FFF2-40B4-BE49-F238E27FC236}">
                <a16:creationId xmlns:a16="http://schemas.microsoft.com/office/drawing/2014/main" xmlns="" id="{E8B2A2BE-E8DA-48BA-8C2C-415AB8315972}"/>
              </a:ext>
            </a:extLst>
          </p:cNvPr>
          <p:cNvSpPr txBox="1"/>
          <p:nvPr/>
        </p:nvSpPr>
        <p:spPr>
          <a:xfrm>
            <a:off x="3314233" y="2511310"/>
            <a:ext cx="800219" cy="369332"/>
          </a:xfrm>
          <a:prstGeom prst="rect">
            <a:avLst/>
          </a:prstGeom>
          <a:noFill/>
        </p:spPr>
        <p:txBody>
          <a:bodyPr wrap="none" rtlCol="0">
            <a:spAutoFit/>
          </a:bodyPr>
          <a:lstStyle/>
          <a:p>
            <a:r>
              <a:rPr lang="cs-CZ" sz="900" b="1" dirty="0">
                <a:solidFill>
                  <a:srgbClr val="1F4E79"/>
                </a:solidFill>
              </a:rPr>
              <a:t>ÚROVEŇ </a:t>
            </a:r>
            <a:r>
              <a:rPr lang="cs-CZ" b="1" dirty="0">
                <a:solidFill>
                  <a:srgbClr val="1F4E79"/>
                </a:solidFill>
              </a:rPr>
              <a:t>2</a:t>
            </a:r>
          </a:p>
        </p:txBody>
      </p:sp>
      <p:sp>
        <p:nvSpPr>
          <p:cNvPr id="37" name="TextovéPole 36">
            <a:extLst>
              <a:ext uri="{FF2B5EF4-FFF2-40B4-BE49-F238E27FC236}">
                <a16:creationId xmlns:a16="http://schemas.microsoft.com/office/drawing/2014/main" xmlns="" id="{0ED1AD7A-D792-461C-B6B9-DB2277B317DF}"/>
              </a:ext>
            </a:extLst>
          </p:cNvPr>
          <p:cNvSpPr txBox="1"/>
          <p:nvPr/>
        </p:nvSpPr>
        <p:spPr>
          <a:xfrm>
            <a:off x="3059615" y="3004100"/>
            <a:ext cx="1850924" cy="1677382"/>
          </a:xfrm>
          <a:prstGeom prst="rect">
            <a:avLst/>
          </a:prstGeom>
          <a:noFill/>
        </p:spPr>
        <p:txBody>
          <a:bodyPr wrap="square" rtlCol="0">
            <a:spAutoFit/>
          </a:bodyPr>
          <a:lstStyle/>
          <a:p>
            <a:r>
              <a:rPr lang="cs-CZ" sz="1200" b="1" dirty="0" err="1">
                <a:solidFill>
                  <a:srgbClr val="1F4E79"/>
                </a:solidFill>
              </a:rPr>
              <a:t>ePapír</a:t>
            </a:r>
            <a:endParaRPr lang="cs-CZ" sz="1200" b="1" dirty="0">
              <a:solidFill>
                <a:srgbClr val="1F4E79"/>
              </a:solidFill>
            </a:endParaRPr>
          </a:p>
          <a:p>
            <a:endParaRPr lang="cs-CZ" sz="900" b="1" dirty="0">
              <a:solidFill>
                <a:srgbClr val="1F4E79"/>
              </a:solidFill>
            </a:endParaRPr>
          </a:p>
          <a:p>
            <a:r>
              <a:rPr lang="cs-CZ" sz="900" b="1" dirty="0">
                <a:solidFill>
                  <a:srgbClr val="C00000"/>
                </a:solidFill>
              </a:rPr>
              <a:t>Papír + </a:t>
            </a:r>
            <a:endParaRPr lang="cs-CZ" sz="900" b="1" dirty="0">
              <a:solidFill>
                <a:srgbClr val="1F4E79"/>
              </a:solidFill>
            </a:endParaRPr>
          </a:p>
          <a:p>
            <a:pPr marL="128588" indent="-128588">
              <a:spcBef>
                <a:spcPts val="400"/>
              </a:spcBef>
              <a:buClr>
                <a:srgbClr val="C00000"/>
              </a:buClr>
              <a:buFont typeface="Arial" panose="020B0604020202020204" pitchFamily="34" charset="0"/>
              <a:buChar char="•"/>
            </a:pPr>
            <a:r>
              <a:rPr lang="cs-CZ" sz="900" b="1" dirty="0"/>
              <a:t>Elektronický tiskopis</a:t>
            </a:r>
          </a:p>
          <a:p>
            <a:pPr marL="128588" indent="-128588">
              <a:spcBef>
                <a:spcPts val="400"/>
              </a:spcBef>
              <a:buClr>
                <a:srgbClr val="C00000"/>
              </a:buClr>
              <a:buFont typeface="Arial" panose="020B0604020202020204" pitchFamily="34" charset="0"/>
              <a:buChar char="•"/>
            </a:pPr>
            <a:r>
              <a:rPr lang="cs-CZ" sz="900" b="1" dirty="0"/>
              <a:t>Off-line vyplnění</a:t>
            </a:r>
          </a:p>
          <a:p>
            <a:pPr marL="128588" indent="-128588">
              <a:spcBef>
                <a:spcPts val="400"/>
              </a:spcBef>
              <a:buClr>
                <a:srgbClr val="C00000"/>
              </a:buClr>
              <a:buFont typeface="Arial" panose="020B0604020202020204" pitchFamily="34" charset="0"/>
              <a:buChar char="•"/>
            </a:pPr>
            <a:r>
              <a:rPr lang="cs-CZ" sz="900" b="1" dirty="0"/>
              <a:t>Podpis „modrou“ s klasickým podáním, </a:t>
            </a:r>
            <a:br>
              <a:rPr lang="cs-CZ" sz="900" b="1" dirty="0"/>
            </a:br>
            <a:r>
              <a:rPr lang="cs-CZ" sz="900" b="1" dirty="0"/>
              <a:t>datovou schránkou / elektronicky podepsaným e-mailem</a:t>
            </a:r>
          </a:p>
        </p:txBody>
      </p:sp>
      <p:sp>
        <p:nvSpPr>
          <p:cNvPr id="38" name="Obdélník 37">
            <a:extLst>
              <a:ext uri="{FF2B5EF4-FFF2-40B4-BE49-F238E27FC236}">
                <a16:creationId xmlns:a16="http://schemas.microsoft.com/office/drawing/2014/main" xmlns="" id="{91A799C2-86BF-4AFA-A5D8-EE9F92DF52CA}"/>
              </a:ext>
            </a:extLst>
          </p:cNvPr>
          <p:cNvSpPr/>
          <p:nvPr/>
        </p:nvSpPr>
        <p:spPr>
          <a:xfrm>
            <a:off x="4827863" y="2748512"/>
            <a:ext cx="180000" cy="585177"/>
          </a:xfrm>
          <a:prstGeom prst="rect">
            <a:avLst/>
          </a:prstGeom>
          <a:solidFill>
            <a:srgbClr val="666633"/>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39" name="Obdélník 38">
            <a:extLst>
              <a:ext uri="{FF2B5EF4-FFF2-40B4-BE49-F238E27FC236}">
                <a16:creationId xmlns:a16="http://schemas.microsoft.com/office/drawing/2014/main" xmlns="" id="{EDE9160C-F5C3-415E-A409-71EA6056D912}"/>
              </a:ext>
            </a:extLst>
          </p:cNvPr>
          <p:cNvSpPr/>
          <p:nvPr/>
        </p:nvSpPr>
        <p:spPr>
          <a:xfrm>
            <a:off x="4827863" y="2624945"/>
            <a:ext cx="1800000" cy="143667"/>
          </a:xfrm>
          <a:prstGeom prst="rect">
            <a:avLst/>
          </a:prstGeom>
          <a:solidFill>
            <a:srgbClr val="666633"/>
          </a:solidFill>
          <a:ln>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0" name="TextovéPole 39">
            <a:extLst>
              <a:ext uri="{FF2B5EF4-FFF2-40B4-BE49-F238E27FC236}">
                <a16:creationId xmlns:a16="http://schemas.microsoft.com/office/drawing/2014/main" xmlns="" id="{5AA0A7F4-C4F0-44F8-AF23-4BFC5009922F}"/>
              </a:ext>
            </a:extLst>
          </p:cNvPr>
          <p:cNvSpPr txBox="1"/>
          <p:nvPr/>
        </p:nvSpPr>
        <p:spPr>
          <a:xfrm>
            <a:off x="5262481" y="2266599"/>
            <a:ext cx="800219" cy="369332"/>
          </a:xfrm>
          <a:prstGeom prst="rect">
            <a:avLst/>
          </a:prstGeom>
          <a:noFill/>
        </p:spPr>
        <p:txBody>
          <a:bodyPr wrap="none" rtlCol="0">
            <a:spAutoFit/>
          </a:bodyPr>
          <a:lstStyle/>
          <a:p>
            <a:r>
              <a:rPr lang="cs-CZ" sz="900" b="1" dirty="0">
                <a:solidFill>
                  <a:srgbClr val="666633"/>
                </a:solidFill>
              </a:rPr>
              <a:t>ÚROVEŇ </a:t>
            </a:r>
            <a:r>
              <a:rPr lang="cs-CZ" b="1" dirty="0">
                <a:solidFill>
                  <a:srgbClr val="666633"/>
                </a:solidFill>
              </a:rPr>
              <a:t>3</a:t>
            </a:r>
          </a:p>
        </p:txBody>
      </p:sp>
      <p:sp>
        <p:nvSpPr>
          <p:cNvPr id="41" name="TextovéPole 40">
            <a:extLst>
              <a:ext uri="{FF2B5EF4-FFF2-40B4-BE49-F238E27FC236}">
                <a16:creationId xmlns:a16="http://schemas.microsoft.com/office/drawing/2014/main" xmlns="" id="{6E0F4AA4-5364-4631-B909-FB5C2708F81C}"/>
              </a:ext>
            </a:extLst>
          </p:cNvPr>
          <p:cNvSpPr txBox="1"/>
          <p:nvPr/>
        </p:nvSpPr>
        <p:spPr>
          <a:xfrm>
            <a:off x="5007863" y="2759946"/>
            <a:ext cx="1717325" cy="1626086"/>
          </a:xfrm>
          <a:prstGeom prst="rect">
            <a:avLst/>
          </a:prstGeom>
          <a:noFill/>
        </p:spPr>
        <p:txBody>
          <a:bodyPr wrap="square" rtlCol="0">
            <a:spAutoFit/>
          </a:bodyPr>
          <a:lstStyle/>
          <a:p>
            <a:r>
              <a:rPr lang="cs-CZ" sz="1200" b="1" dirty="0">
                <a:solidFill>
                  <a:srgbClr val="666633"/>
                </a:solidFill>
              </a:rPr>
              <a:t>On-line</a:t>
            </a:r>
          </a:p>
          <a:p>
            <a:pPr>
              <a:buClr>
                <a:srgbClr val="666633"/>
              </a:buClr>
            </a:pPr>
            <a:endParaRPr lang="cs-CZ" sz="900" b="1" dirty="0">
              <a:solidFill>
                <a:srgbClr val="666633"/>
              </a:solidFill>
            </a:endParaRPr>
          </a:p>
          <a:p>
            <a:pPr>
              <a:buClr>
                <a:srgbClr val="666633"/>
              </a:buClr>
            </a:pPr>
            <a:r>
              <a:rPr lang="cs-CZ" sz="900" b="1" dirty="0" err="1">
                <a:solidFill>
                  <a:srgbClr val="1F4E79"/>
                </a:solidFill>
              </a:rPr>
              <a:t>ePapír</a:t>
            </a:r>
            <a:r>
              <a:rPr lang="cs-CZ" sz="900" b="1" dirty="0">
                <a:solidFill>
                  <a:srgbClr val="1F4E79"/>
                </a:solidFill>
              </a:rPr>
              <a:t> +</a:t>
            </a:r>
            <a:endParaRPr lang="cs-CZ" sz="750" b="1" dirty="0"/>
          </a:p>
          <a:p>
            <a:pPr marL="128588" indent="-128588">
              <a:spcBef>
                <a:spcPts val="400"/>
              </a:spcBef>
              <a:buClr>
                <a:srgbClr val="666633"/>
              </a:buClr>
              <a:buFont typeface="Arial" panose="020B0604020202020204" pitchFamily="34" charset="0"/>
              <a:buChar char="•"/>
            </a:pPr>
            <a:r>
              <a:rPr lang="cs-CZ" sz="900" b="1" dirty="0"/>
              <a:t>On-line vyplnění elektronického tiskopisu na webu</a:t>
            </a:r>
          </a:p>
          <a:p>
            <a:pPr marL="128588" indent="-128588">
              <a:spcBef>
                <a:spcPts val="400"/>
              </a:spcBef>
              <a:buClr>
                <a:srgbClr val="C00000"/>
              </a:buClr>
              <a:buFont typeface="Arial" panose="020B0604020202020204" pitchFamily="34" charset="0"/>
              <a:buChar char="•"/>
            </a:pPr>
            <a:r>
              <a:rPr lang="cs-CZ" sz="900" b="1" dirty="0"/>
              <a:t>Podání PDF datovou schránkou nebo elektronicky podepsané PDF na e-podatelnu</a:t>
            </a:r>
          </a:p>
        </p:txBody>
      </p:sp>
      <p:sp>
        <p:nvSpPr>
          <p:cNvPr id="42" name="Obdélník 41">
            <a:extLst>
              <a:ext uri="{FF2B5EF4-FFF2-40B4-BE49-F238E27FC236}">
                <a16:creationId xmlns:a16="http://schemas.microsoft.com/office/drawing/2014/main" xmlns="" id="{12DD9855-2223-4E7A-850A-8B6A71672EC9}"/>
              </a:ext>
            </a:extLst>
          </p:cNvPr>
          <p:cNvSpPr/>
          <p:nvPr/>
        </p:nvSpPr>
        <p:spPr>
          <a:xfrm>
            <a:off x="6776111" y="2540296"/>
            <a:ext cx="180000" cy="585177"/>
          </a:xfrm>
          <a:prstGeom prst="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3" name="Obdélník 42">
            <a:extLst>
              <a:ext uri="{FF2B5EF4-FFF2-40B4-BE49-F238E27FC236}">
                <a16:creationId xmlns:a16="http://schemas.microsoft.com/office/drawing/2014/main" xmlns="" id="{77366D83-AFD4-48B8-B3D9-B51C9658078D}"/>
              </a:ext>
            </a:extLst>
          </p:cNvPr>
          <p:cNvSpPr/>
          <p:nvPr/>
        </p:nvSpPr>
        <p:spPr>
          <a:xfrm>
            <a:off x="6776111" y="2416729"/>
            <a:ext cx="1800000" cy="143667"/>
          </a:xfrm>
          <a:prstGeom prst="rect">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4" name="TextovéPole 43">
            <a:extLst>
              <a:ext uri="{FF2B5EF4-FFF2-40B4-BE49-F238E27FC236}">
                <a16:creationId xmlns:a16="http://schemas.microsoft.com/office/drawing/2014/main" xmlns="" id="{60F953A5-02C4-4C59-A1EF-F7B887AC8261}"/>
              </a:ext>
            </a:extLst>
          </p:cNvPr>
          <p:cNvSpPr txBox="1"/>
          <p:nvPr/>
        </p:nvSpPr>
        <p:spPr>
          <a:xfrm>
            <a:off x="7210729" y="2070480"/>
            <a:ext cx="800219" cy="369332"/>
          </a:xfrm>
          <a:prstGeom prst="rect">
            <a:avLst/>
          </a:prstGeom>
          <a:noFill/>
        </p:spPr>
        <p:txBody>
          <a:bodyPr wrap="none" rtlCol="0">
            <a:spAutoFit/>
          </a:bodyPr>
          <a:lstStyle/>
          <a:p>
            <a:r>
              <a:rPr lang="cs-CZ" sz="900" b="1" dirty="0">
                <a:solidFill>
                  <a:srgbClr val="006666"/>
                </a:solidFill>
              </a:rPr>
              <a:t>ÚROVEŇ </a:t>
            </a:r>
            <a:r>
              <a:rPr lang="cs-CZ" b="1" dirty="0">
                <a:solidFill>
                  <a:srgbClr val="006666"/>
                </a:solidFill>
              </a:rPr>
              <a:t>4</a:t>
            </a:r>
          </a:p>
        </p:txBody>
      </p:sp>
      <p:sp>
        <p:nvSpPr>
          <p:cNvPr id="45" name="TextovéPole 44">
            <a:extLst>
              <a:ext uri="{FF2B5EF4-FFF2-40B4-BE49-F238E27FC236}">
                <a16:creationId xmlns:a16="http://schemas.microsoft.com/office/drawing/2014/main" xmlns="" id="{D8163D4A-F4E7-497D-B1F3-B1048EDCD088}"/>
              </a:ext>
            </a:extLst>
          </p:cNvPr>
          <p:cNvSpPr txBox="1"/>
          <p:nvPr/>
        </p:nvSpPr>
        <p:spPr>
          <a:xfrm>
            <a:off x="6956111" y="2567176"/>
            <a:ext cx="1799999" cy="2108269"/>
          </a:xfrm>
          <a:prstGeom prst="rect">
            <a:avLst/>
          </a:prstGeom>
          <a:noFill/>
        </p:spPr>
        <p:txBody>
          <a:bodyPr wrap="square" rtlCol="0">
            <a:spAutoFit/>
          </a:bodyPr>
          <a:lstStyle/>
          <a:p>
            <a:r>
              <a:rPr lang="cs-CZ" sz="1200" b="1" dirty="0">
                <a:solidFill>
                  <a:srgbClr val="006666"/>
                </a:solidFill>
              </a:rPr>
              <a:t>Inteligentní</a:t>
            </a:r>
          </a:p>
          <a:p>
            <a:endParaRPr lang="cs-CZ" sz="900" b="1" dirty="0">
              <a:solidFill>
                <a:srgbClr val="006666"/>
              </a:solidFill>
            </a:endParaRPr>
          </a:p>
          <a:p>
            <a:r>
              <a:rPr lang="cs-CZ" sz="900" b="1" dirty="0">
                <a:solidFill>
                  <a:srgbClr val="666633"/>
                </a:solidFill>
              </a:rPr>
              <a:t>On-line +</a:t>
            </a:r>
          </a:p>
          <a:p>
            <a:pPr marL="128588" indent="-128588">
              <a:spcBef>
                <a:spcPts val="400"/>
              </a:spcBef>
              <a:buClr>
                <a:srgbClr val="006666"/>
              </a:buClr>
              <a:buFont typeface="Arial" panose="020B0604020202020204" pitchFamily="34" charset="0"/>
              <a:buChar char="•"/>
            </a:pPr>
            <a:r>
              <a:rPr lang="cs-CZ" sz="900" b="1" dirty="0"/>
              <a:t>Responzivní design</a:t>
            </a:r>
          </a:p>
          <a:p>
            <a:pPr marL="128588" indent="-128588">
              <a:spcBef>
                <a:spcPts val="400"/>
              </a:spcBef>
              <a:buClr>
                <a:srgbClr val="006666"/>
              </a:buClr>
              <a:buFont typeface="Arial" panose="020B0604020202020204" pitchFamily="34" charset="0"/>
              <a:buChar char="•"/>
            </a:pPr>
            <a:r>
              <a:rPr lang="cs-CZ" sz="900" b="1" dirty="0"/>
              <a:t>Průvodce životní událostí</a:t>
            </a:r>
          </a:p>
          <a:p>
            <a:pPr marL="128588" indent="-128588">
              <a:spcBef>
                <a:spcPts val="400"/>
              </a:spcBef>
              <a:buClr>
                <a:srgbClr val="006666"/>
              </a:buClr>
              <a:buFont typeface="Arial" panose="020B0604020202020204" pitchFamily="34" charset="0"/>
              <a:buChar char="•"/>
            </a:pPr>
            <a:r>
              <a:rPr lang="cs-CZ" sz="900" b="1" dirty="0"/>
              <a:t>Identifikace a autentizace podle eIDAS (NIA) </a:t>
            </a:r>
          </a:p>
          <a:p>
            <a:pPr marL="128588" indent="-128588">
              <a:spcBef>
                <a:spcPts val="400"/>
              </a:spcBef>
              <a:buClr>
                <a:srgbClr val="006666"/>
              </a:buClr>
              <a:buFont typeface="Arial" panose="020B0604020202020204" pitchFamily="34" charset="0"/>
              <a:buChar char="•"/>
            </a:pPr>
            <a:r>
              <a:rPr lang="cs-CZ" sz="900" b="1" dirty="0"/>
              <a:t>Předvyplnění údajů (ZR)</a:t>
            </a:r>
          </a:p>
          <a:p>
            <a:pPr marL="128588" indent="-128588">
              <a:spcBef>
                <a:spcPts val="400"/>
              </a:spcBef>
              <a:buClr>
                <a:srgbClr val="006666"/>
              </a:buClr>
              <a:buFont typeface="Arial" panose="020B0604020202020204" pitchFamily="34" charset="0"/>
              <a:buChar char="•"/>
            </a:pPr>
            <a:r>
              <a:rPr lang="cs-CZ" sz="900" b="1" dirty="0"/>
              <a:t>Logické kontroly</a:t>
            </a:r>
          </a:p>
          <a:p>
            <a:pPr marL="128588" indent="-128588">
              <a:spcBef>
                <a:spcPts val="400"/>
              </a:spcBef>
              <a:buClr>
                <a:srgbClr val="666633"/>
              </a:buClr>
              <a:buFont typeface="Arial" panose="020B0604020202020204" pitchFamily="34" charset="0"/>
              <a:buChar char="•"/>
            </a:pPr>
            <a:r>
              <a:rPr lang="cs-CZ" sz="900" b="1" dirty="0"/>
              <a:t>Příjem dat (XML) z podání do agendových systémů (</a:t>
            </a:r>
            <a:r>
              <a:rPr lang="cs-CZ" sz="900" b="1" dirty="0" err="1"/>
              <a:t>backend</a:t>
            </a:r>
            <a:r>
              <a:rPr lang="cs-CZ" sz="900" b="1" dirty="0"/>
              <a:t>)</a:t>
            </a:r>
          </a:p>
        </p:txBody>
      </p:sp>
      <p:sp>
        <p:nvSpPr>
          <p:cNvPr id="46" name="Obdélník 45">
            <a:extLst>
              <a:ext uri="{FF2B5EF4-FFF2-40B4-BE49-F238E27FC236}">
                <a16:creationId xmlns:a16="http://schemas.microsoft.com/office/drawing/2014/main" xmlns="" id="{5AB8E444-8A30-4E0F-BD0D-57321B4D149A}"/>
              </a:ext>
            </a:extLst>
          </p:cNvPr>
          <p:cNvSpPr/>
          <p:nvPr/>
        </p:nvSpPr>
        <p:spPr>
          <a:xfrm>
            <a:off x="8724359" y="2307682"/>
            <a:ext cx="180000" cy="585177"/>
          </a:xfrm>
          <a:prstGeom prst="rect">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7" name="Obdélník 46">
            <a:extLst>
              <a:ext uri="{FF2B5EF4-FFF2-40B4-BE49-F238E27FC236}">
                <a16:creationId xmlns:a16="http://schemas.microsoft.com/office/drawing/2014/main" xmlns="" id="{6AA65E9F-82A9-4E96-845A-E561E29A59DB}"/>
              </a:ext>
            </a:extLst>
          </p:cNvPr>
          <p:cNvSpPr/>
          <p:nvPr/>
        </p:nvSpPr>
        <p:spPr>
          <a:xfrm>
            <a:off x="8724359" y="2184115"/>
            <a:ext cx="1800000" cy="143667"/>
          </a:xfrm>
          <a:prstGeom prst="rect">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8" name="TextovéPole 47">
            <a:extLst>
              <a:ext uri="{FF2B5EF4-FFF2-40B4-BE49-F238E27FC236}">
                <a16:creationId xmlns:a16="http://schemas.microsoft.com/office/drawing/2014/main" xmlns="" id="{3F72640E-4914-4033-B7AE-185E6C551298}"/>
              </a:ext>
            </a:extLst>
          </p:cNvPr>
          <p:cNvSpPr txBox="1"/>
          <p:nvPr/>
        </p:nvSpPr>
        <p:spPr>
          <a:xfrm>
            <a:off x="9158977" y="1837867"/>
            <a:ext cx="800219" cy="369332"/>
          </a:xfrm>
          <a:prstGeom prst="rect">
            <a:avLst/>
          </a:prstGeom>
          <a:noFill/>
        </p:spPr>
        <p:txBody>
          <a:bodyPr wrap="none" rtlCol="0">
            <a:spAutoFit/>
          </a:bodyPr>
          <a:lstStyle/>
          <a:p>
            <a:r>
              <a:rPr lang="cs-CZ" sz="900" b="1" dirty="0">
                <a:solidFill>
                  <a:srgbClr val="993366"/>
                </a:solidFill>
              </a:rPr>
              <a:t>ÚROVEŇ </a:t>
            </a:r>
            <a:r>
              <a:rPr lang="cs-CZ" b="1" dirty="0">
                <a:solidFill>
                  <a:srgbClr val="993366"/>
                </a:solidFill>
              </a:rPr>
              <a:t>5</a:t>
            </a:r>
          </a:p>
        </p:txBody>
      </p:sp>
      <p:sp>
        <p:nvSpPr>
          <p:cNvPr id="49" name="TextovéPole 48">
            <a:extLst>
              <a:ext uri="{FF2B5EF4-FFF2-40B4-BE49-F238E27FC236}">
                <a16:creationId xmlns:a16="http://schemas.microsoft.com/office/drawing/2014/main" xmlns="" id="{B14C8256-1F03-4A20-AD95-F95823DB1A7C}"/>
              </a:ext>
            </a:extLst>
          </p:cNvPr>
          <p:cNvSpPr txBox="1"/>
          <p:nvPr/>
        </p:nvSpPr>
        <p:spPr>
          <a:xfrm>
            <a:off x="8904356" y="2330657"/>
            <a:ext cx="2019056" cy="2056973"/>
          </a:xfrm>
          <a:prstGeom prst="rect">
            <a:avLst/>
          </a:prstGeom>
          <a:noFill/>
        </p:spPr>
        <p:txBody>
          <a:bodyPr wrap="square" rtlCol="0">
            <a:spAutoFit/>
          </a:bodyPr>
          <a:lstStyle/>
          <a:p>
            <a:r>
              <a:rPr lang="cs-CZ" sz="1200" b="1" dirty="0">
                <a:solidFill>
                  <a:srgbClr val="993366"/>
                </a:solidFill>
              </a:rPr>
              <a:t>Efektivní</a:t>
            </a:r>
          </a:p>
          <a:p>
            <a:endParaRPr lang="cs-CZ" sz="900" b="1" dirty="0">
              <a:solidFill>
                <a:srgbClr val="993366"/>
              </a:solidFill>
            </a:endParaRPr>
          </a:p>
          <a:p>
            <a:r>
              <a:rPr lang="cs-CZ" sz="900" b="1" dirty="0">
                <a:solidFill>
                  <a:srgbClr val="006666"/>
                </a:solidFill>
              </a:rPr>
              <a:t>Inteligentní +</a:t>
            </a:r>
          </a:p>
          <a:p>
            <a:pPr marL="128588" indent="-128588">
              <a:spcBef>
                <a:spcPts val="400"/>
              </a:spcBef>
              <a:buClr>
                <a:srgbClr val="993366"/>
              </a:buClr>
              <a:buFont typeface="Arial" panose="020B0604020202020204" pitchFamily="34" charset="0"/>
              <a:buChar char="•"/>
            </a:pPr>
            <a:r>
              <a:rPr lang="cs-CZ" sz="900" b="1" dirty="0"/>
              <a:t>Předvyplnění autorizovaných údajů (agendové systémy)</a:t>
            </a:r>
          </a:p>
          <a:p>
            <a:pPr marL="128588" indent="-128588">
              <a:spcBef>
                <a:spcPts val="400"/>
              </a:spcBef>
              <a:buClr>
                <a:srgbClr val="993366"/>
              </a:buClr>
              <a:buFont typeface="Arial" panose="020B0604020202020204" pitchFamily="34" charset="0"/>
              <a:buChar char="•"/>
            </a:pPr>
            <a:r>
              <a:rPr lang="cs-CZ" sz="900" b="1" dirty="0"/>
              <a:t>Aplikační testy a kontroly  dat (zpracování nanečisto)</a:t>
            </a:r>
          </a:p>
          <a:p>
            <a:pPr marL="128588" indent="-128588">
              <a:spcBef>
                <a:spcPts val="400"/>
              </a:spcBef>
              <a:buClr>
                <a:srgbClr val="993366"/>
              </a:buClr>
              <a:buFont typeface="Arial" panose="020B0604020202020204" pitchFamily="34" charset="0"/>
              <a:buChar char="•"/>
            </a:pPr>
            <a:r>
              <a:rPr lang="cs-CZ" sz="900" b="1" dirty="0"/>
              <a:t>Stav podání, notifikace</a:t>
            </a:r>
          </a:p>
          <a:p>
            <a:pPr marL="128588" indent="-128588">
              <a:spcBef>
                <a:spcPts val="400"/>
              </a:spcBef>
              <a:buClr>
                <a:srgbClr val="993366"/>
              </a:buClr>
              <a:buFont typeface="Arial" panose="020B0604020202020204" pitchFamily="34" charset="0"/>
              <a:buChar char="•"/>
            </a:pPr>
            <a:r>
              <a:rPr lang="cs-CZ" sz="900" b="1" dirty="0"/>
              <a:t>Integrace s Portálem veřejné správy (Portálem občana)</a:t>
            </a:r>
          </a:p>
          <a:p>
            <a:pPr marL="128588" indent="-128588">
              <a:spcBef>
                <a:spcPts val="400"/>
              </a:spcBef>
              <a:buClr>
                <a:srgbClr val="993366"/>
              </a:buClr>
              <a:buFont typeface="Arial" panose="020B0604020202020204" pitchFamily="34" charset="0"/>
              <a:buChar char="•"/>
            </a:pPr>
            <a:r>
              <a:rPr lang="cs-CZ" sz="900" b="1" dirty="0"/>
              <a:t>Integrované platby za správní poplatky</a:t>
            </a:r>
          </a:p>
        </p:txBody>
      </p:sp>
    </p:spTree>
    <p:extLst>
      <p:ext uri="{BB962C8B-B14F-4D97-AF65-F5344CB8AC3E}">
        <p14:creationId xmlns:p14="http://schemas.microsoft.com/office/powerpoint/2010/main" val="2595031719"/>
      </p:ext>
    </p:extLst>
  </p:cSld>
  <p:clrMapOvr>
    <a:masterClrMapping/>
  </p:clrMapOvr>
</p:sld>
</file>

<file path=ppt/theme/theme1.xml><?xml version="1.0" encoding="utf-8"?>
<a:theme xmlns:a="http://schemas.openxmlformats.org/drawingml/2006/main" name="ppt602_201704_sirokouhla">
  <a:themeElements>
    <a:clrScheme name="Software602">
      <a:dk1>
        <a:srgbClr val="4D4D4F"/>
      </a:dk1>
      <a:lt1>
        <a:sysClr val="window" lastClr="FFFFFF"/>
      </a:lt1>
      <a:dk2>
        <a:srgbClr val="00436A"/>
      </a:dk2>
      <a:lt2>
        <a:srgbClr val="E7E6E6"/>
      </a:lt2>
      <a:accent1>
        <a:srgbClr val="00A5CC"/>
      </a:accent1>
      <a:accent2>
        <a:srgbClr val="00A5CC"/>
      </a:accent2>
      <a:accent3>
        <a:srgbClr val="7DB239"/>
      </a:accent3>
      <a:accent4>
        <a:srgbClr val="00436A"/>
      </a:accent4>
      <a:accent5>
        <a:srgbClr val="00A5CC"/>
      </a:accent5>
      <a:accent6>
        <a:srgbClr val="00A5CC"/>
      </a:accent6>
      <a:hlink>
        <a:srgbClr val="00436A"/>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602_201704" id="{02A403C2-F971-48D6-918D-E65277191F12}" vid="{45F318E2-44A3-4B8D-B7CF-5690863615A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ppt602_201704_sirokouhla</Template>
  <TotalTime>335</TotalTime>
  <Words>1251</Words>
  <Application>Microsoft Office PowerPoint</Application>
  <PresentationFormat>Vlastní</PresentationFormat>
  <Paragraphs>273</Paragraphs>
  <Slides>32</Slides>
  <Notes>4</Notes>
  <HiddenSlides>0</HiddenSlides>
  <MMClips>0</MMClips>
  <ScaleCrop>false</ScaleCrop>
  <HeadingPairs>
    <vt:vector size="4" baseType="variant">
      <vt:variant>
        <vt:lpstr>Motiv</vt:lpstr>
      </vt:variant>
      <vt:variant>
        <vt:i4>3</vt:i4>
      </vt:variant>
      <vt:variant>
        <vt:lpstr>Nadpisy snímků</vt:lpstr>
      </vt:variant>
      <vt:variant>
        <vt:i4>32</vt:i4>
      </vt:variant>
    </vt:vector>
  </HeadingPairs>
  <TitlesOfParts>
    <vt:vector size="35" baseType="lpstr">
      <vt:lpstr>ppt602_201704_sirokouhla</vt:lpstr>
      <vt:lpstr>Motiv Office</vt:lpstr>
      <vt:lpstr>1_Motiv Office</vt:lpstr>
      <vt:lpstr>Portály a elektronická podání v praxi </vt:lpstr>
      <vt:lpstr>Portály, podání a formuláře</vt:lpstr>
      <vt:lpstr>Agenda</vt:lpstr>
      <vt:lpstr>Základní principy vlastností portálu</vt:lpstr>
      <vt:lpstr>Proč je portál jako nástroj pro OVM důležitý</vt:lpstr>
      <vt:lpstr>Klientské požadavky na portál</vt:lpstr>
      <vt:lpstr>Jaký bude vztah portálu k Portálu občana</vt:lpstr>
      <vt:lpstr>Formulářové rozhraní</vt:lpstr>
      <vt:lpstr>Úrovně elektronizace podání vůči úřadu</vt:lpstr>
      <vt:lpstr>Předvyplnění dat</vt:lpstr>
      <vt:lpstr>Aplikační testy a kontrola</vt:lpstr>
      <vt:lpstr>Kontextové nápovědy a číselníky</vt:lpstr>
      <vt:lpstr>Autorizace dat</vt:lpstr>
      <vt:lpstr>Metodika a doporučení pro realizaci</vt:lpstr>
      <vt:lpstr>Jak na to? </vt:lpstr>
      <vt:lpstr>Implementace dle vaší preference</vt:lpstr>
      <vt:lpstr>Jsme tu pro Vás!</vt:lpstr>
      <vt:lpstr>Reference</vt:lpstr>
      <vt:lpstr>Informační a komunikační rozhraní ČSSZ</vt:lpstr>
      <vt:lpstr>Jednotné portálové řešení resortu MPSV</vt:lpstr>
      <vt:lpstr>Celní portál</vt:lpstr>
      <vt:lpstr>Portály občana měst a obcí</vt:lpstr>
      <vt:lpstr>Konkrétní řešení – Portály Města Pelhřimov</vt:lpstr>
      <vt:lpstr>Město Pelhřimov – cesta k modernímu úřadu</vt:lpstr>
      <vt:lpstr>Prezentace aplikace PowerPoint</vt:lpstr>
      <vt:lpstr>Úvodní stránka Portálu občana města Pelhřimov  veřejná část - adresa: https://obcan.mupe.cz/obcan </vt:lpstr>
      <vt:lpstr>Úvodní stránka Portálu občana města Pelhřimov  privátní část </vt:lpstr>
      <vt:lpstr>Prezentace aplikace PowerPoint</vt:lpstr>
      <vt:lpstr>Město Pelhřimov - Portál úředníka</vt:lpstr>
      <vt:lpstr>Město Pelhřimov – Portálová řešení</vt:lpstr>
      <vt:lpstr>Prakticky na Portál občana</vt:lpstr>
      <vt:lpstr>Děkujeme za pozornost  Ing. Václav Turek, turek@mupe.cz, 565 351 148 Jiří Šírek, sirek@602.cz, 222 011 273</vt:lpstr>
    </vt:vector>
  </TitlesOfParts>
  <Company>Software602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Portály a elektronická podání v praxi</dc:title>
  <dc:creator>Jiří Šírek</dc:creator>
  <cp:keywords>ppt</cp:keywords>
  <cp:lastModifiedBy>Jiří Šírek</cp:lastModifiedBy>
  <cp:revision>30</cp:revision>
  <dcterms:created xsi:type="dcterms:W3CDTF">2019-05-31T04:29:01Z</dcterms:created>
  <dcterms:modified xsi:type="dcterms:W3CDTF">2019-05-31T11:19:23Z</dcterms:modified>
</cp:coreProperties>
</file>