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60" r:id="rId3"/>
    <p:sldId id="267" r:id="rId4"/>
    <p:sldId id="268" r:id="rId5"/>
    <p:sldId id="273" r:id="rId6"/>
    <p:sldId id="274" r:id="rId7"/>
    <p:sldId id="270" r:id="rId8"/>
    <p:sldId id="277" r:id="rId9"/>
    <p:sldId id="257" r:id="rId10"/>
    <p:sldId id="282" r:id="rId11"/>
    <p:sldId id="275" r:id="rId12"/>
    <p:sldId id="278" r:id="rId13"/>
    <p:sldId id="281" r:id="rId14"/>
    <p:sldId id="279" r:id="rId15"/>
    <p:sldId id="284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E4B4EC3-3A68-4321-9C71-37904720E286}">
          <p14:sldIdLst>
            <p14:sldId id="262"/>
            <p14:sldId id="260"/>
            <p14:sldId id="267"/>
            <p14:sldId id="268"/>
            <p14:sldId id="273"/>
            <p14:sldId id="274"/>
            <p14:sldId id="270"/>
            <p14:sldId id="277"/>
            <p14:sldId id="257"/>
            <p14:sldId id="282"/>
            <p14:sldId id="275"/>
            <p14:sldId id="278"/>
            <p14:sldId id="281"/>
            <p14:sldId id="279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pe" initials="m" lastIdx="10" clrIdx="0">
    <p:extLst>
      <p:ext uri="{19B8F6BF-5375-455C-9EA6-DF929625EA0E}">
        <p15:presenceInfo xmlns:p15="http://schemas.microsoft.com/office/powerpoint/2012/main" userId="mu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EBDEA-206C-4D52-8764-280663E55AA4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70D48-4C4A-4609-9F7C-B80E2A3F8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A3FACF-6907-4EB6-933D-3DB87B176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DD5B503-FBEA-40D5-95B1-5B65A413B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83D5F0-20DE-4AB6-8696-76D8B39C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817D-B32C-491B-B2AA-8AC8E78FD3B9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A4DC55-7639-4EA9-A5FF-854AB7645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3D86FC-0E6B-4094-9E95-9F62800F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510F-773C-403A-A7D5-1E4ED13F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72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F54714-1295-403F-8B45-3AC8FD6D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FEA8A5C-CA35-4970-9720-FE06BA5F2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BEC1E3-A7F2-49DE-9C47-47C8C9C41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817D-B32C-491B-B2AA-8AC8E78FD3B9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BF59BA-CECB-418C-88CA-E5F1BD4F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BDD40A-2C17-447C-81C0-795F97C2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510F-773C-403A-A7D5-1E4ED13F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A378D4D-049A-4187-9335-B48FFF7FD5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26287AF-BC58-4E60-A983-F5A77772B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1D51C3-A387-48C5-A79D-AC878A04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817D-B32C-491B-B2AA-8AC8E78FD3B9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81595F-AF84-45D7-A05D-516C5418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97C367-8A25-400F-B03E-39ED9CF4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510F-773C-403A-A7D5-1E4ED13F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08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26752E-C10E-406E-8830-D293025C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F030ED-5825-45FB-8E50-D3AD59016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30F2AB-ADF4-456E-8109-2FEFDF8E8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817D-B32C-491B-B2AA-8AC8E78FD3B9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A56715-5230-4279-B587-0816794E5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47E94C-7A99-419F-8B55-326255DBB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510F-773C-403A-A7D5-1E4ED13F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59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99D900-C248-4FD5-B67D-0760E22D9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733CF6A-D13D-4A1D-A7D1-0DA888F0B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2F95A9-D005-47EF-91FC-BBB59B92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817D-B32C-491B-B2AA-8AC8E78FD3B9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741239-ADF9-4FA7-A3A8-6285DE562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5EB477-7085-45FA-A442-0FB5E9E9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510F-773C-403A-A7D5-1E4ED13F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68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DF6366-7CB7-47C5-AD1C-BA7DECB6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0EA171-D442-422D-B1BE-CD5A41372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E15BCB-01F8-47DC-8D29-18E972E3F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3BE6FF4-5CAB-4D4C-AE9F-D936C8F4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817D-B32C-491B-B2AA-8AC8E78FD3B9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023B92-7F07-4341-BE6F-A6C24F50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5A9002-6932-441B-AB6E-FB892704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510F-773C-403A-A7D5-1E4ED13F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30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56A294-CDCC-45D9-9242-BE57B5BB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0B6148-BD2D-4511-B3C1-500C71089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621EB7-2D28-4A9C-A342-813989A8F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5CADA2B-4F5E-48F3-9687-97E845BC0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B68EADF-9051-4F38-9D18-2234C71A88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AACEB21-3FF0-40A8-A5D6-81FCBCAC0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817D-B32C-491B-B2AA-8AC8E78FD3B9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1806A31-21D5-4792-B86F-AF039DFB2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1F7075E-F605-4C9E-B4C6-DFF872EB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510F-773C-403A-A7D5-1E4ED13F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64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073FB7-6DFB-44F7-BADF-9BB88A8E0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2E418F5-8326-4532-9769-C27B192C3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817D-B32C-491B-B2AA-8AC8E78FD3B9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13C52BF-E9C3-4BC6-84A3-04F9E6343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C1AC70-C48A-406B-B3E6-8F6899CC8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510F-773C-403A-A7D5-1E4ED13F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55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C534D13-E8BD-4A12-9FCF-4480282A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817D-B32C-491B-B2AA-8AC8E78FD3B9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B4B6C71-609F-4FE6-92D9-B5FCCDB37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FA13907-D004-44AA-B642-146862A1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510F-773C-403A-A7D5-1E4ED13F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66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D9905C-DE4B-4CBC-B97F-61A7A144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A541EB-851B-44AD-BAEE-8F2FC5471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F9C26C-23A4-4B21-BF44-19F0CF8EE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07C96E5-4C37-4FBC-9E2A-3CF3D85D4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817D-B32C-491B-B2AA-8AC8E78FD3B9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68CB6A-200A-4F98-93B8-40737320B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932D372-9796-41AF-8255-F0B0C6A55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510F-773C-403A-A7D5-1E4ED13F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26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D3B9B2-ED8F-4354-9FC8-BFB955E84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357A4B9-7D1E-41CC-8C64-E93139AE0F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3ED1F92-31A6-44C6-A352-C5DEC91E8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70990B-7690-4F14-A089-3B2ABCE6E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817D-B32C-491B-B2AA-8AC8E78FD3B9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C5BCD5-F018-458B-A4C1-B42DB7C8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6EA3FBE-4BCD-4938-8BE1-21CABA62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510F-773C-403A-A7D5-1E4ED13F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05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B5A6F8A-0D23-4406-87A7-E0990A6E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5D4C03-8A4D-4274-B4EC-069527935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DE8F31-579B-4253-A304-8A5B26342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8817D-B32C-491B-B2AA-8AC8E78FD3B9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61C664-B8D3-4059-B350-4BD423893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B67D26-1414-4F72-AFA8-B78244EEE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D510F-773C-403A-A7D5-1E4ED13F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22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chyan.j@mupe.cz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urek@mupe.c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obcan.mupe.cz/obca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97C93-75A7-4315-AD56-872D0BD7D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/>
          <a:lstStyle/>
          <a:p>
            <a:r>
              <a:rPr lang="cs-CZ" b="1" dirty="0"/>
              <a:t>Moderní veřejná správa</a:t>
            </a:r>
            <a:r>
              <a:rPr lang="cs-CZ" dirty="0"/>
              <a:t> </a:t>
            </a:r>
            <a:br>
              <a:rPr lang="cs-CZ" dirty="0"/>
            </a:br>
            <a:r>
              <a:rPr lang="cs-CZ" sz="3600" dirty="0"/>
              <a:t>Olomouc 16 – 17/5 2019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D7A9C46-A1E6-4CB3-A597-856CA5FDF1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4000" b="1" dirty="0"/>
              <a:t>Úřad 21 století</a:t>
            </a:r>
            <a:br>
              <a:rPr lang="cs-CZ" dirty="0"/>
            </a:br>
            <a:br>
              <a:rPr lang="cs-CZ" dirty="0"/>
            </a:br>
            <a:r>
              <a:rPr lang="cs-CZ" sz="3600" b="1" dirty="0"/>
              <a:t>Portál občana města Pelhřimov</a:t>
            </a:r>
            <a:endParaRPr lang="cs-CZ" sz="36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DF5DE3-6FEA-46E4-AFB5-095135CB5F35}"/>
              </a:ext>
            </a:extLst>
          </p:cNvPr>
          <p:cNvSpPr txBox="1"/>
          <p:nvPr/>
        </p:nvSpPr>
        <p:spPr>
          <a:xfrm>
            <a:off x="3657600" y="5551714"/>
            <a:ext cx="492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Mgr. Bc. Jan </a:t>
            </a:r>
            <a:r>
              <a:rPr lang="cs-CZ" dirty="0" err="1"/>
              <a:t>Machyán</a:t>
            </a:r>
            <a:r>
              <a:rPr lang="cs-CZ" dirty="0"/>
              <a:t>, tajemník úřadu</a:t>
            </a:r>
          </a:p>
        </p:txBody>
      </p:sp>
    </p:spTree>
    <p:extLst>
      <p:ext uri="{BB962C8B-B14F-4D97-AF65-F5344CB8AC3E}">
        <p14:creationId xmlns:p14="http://schemas.microsoft.com/office/powerpoint/2010/main" val="712028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47E9B0E-4AD8-4B63-A5EA-D8276159E322}"/>
              </a:ext>
            </a:extLst>
          </p:cNvPr>
          <p:cNvSpPr txBox="1"/>
          <p:nvPr/>
        </p:nvSpPr>
        <p:spPr>
          <a:xfrm>
            <a:off x="467543" y="525452"/>
            <a:ext cx="11398955" cy="6019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29E2599-6D53-4B33-9E61-5CE9BDAF6E08}"/>
              </a:ext>
            </a:extLst>
          </p:cNvPr>
          <p:cNvSpPr/>
          <p:nvPr/>
        </p:nvSpPr>
        <p:spPr>
          <a:xfrm>
            <a:off x="467543" y="912201"/>
            <a:ext cx="104164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Veřejná část </a:t>
            </a:r>
          </a:p>
          <a:p>
            <a:pPr>
              <a:lnSpc>
                <a:spcPct val="90000"/>
              </a:lnSpc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Možnost vyřešení životních situací bez historie podání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Dostupnost všeobecných informací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Úřední deska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Informace o Městě a Úřadu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Aktuality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Zasílání podnětů a námětů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D7929C-4E6E-4DBE-AAE8-BD7B592A1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265" y="880388"/>
            <a:ext cx="2530984" cy="2448272"/>
          </a:xfrm>
          <a:prstGeom prst="rect">
            <a:avLst/>
          </a:prstGeom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8967F7C-4810-4137-8391-83CF5572C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513" y="2825920"/>
            <a:ext cx="2631388" cy="1404764"/>
          </a:xfrm>
          <a:prstGeom prst="rect">
            <a:avLst/>
          </a:prstGeom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393EFEC-0ADF-4122-8743-383CEA28E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020" y="3731447"/>
            <a:ext cx="2351161" cy="1375080"/>
          </a:xfrm>
          <a:prstGeom prst="rect">
            <a:avLst/>
          </a:prstGeom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9350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01D4C-748B-482B-B523-D5212EF7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556"/>
            <a:ext cx="10515600" cy="1167392"/>
          </a:xfrm>
        </p:spPr>
        <p:txBody>
          <a:bodyPr anchor="b" anchorCtr="0">
            <a:normAutofit fontScale="90000"/>
          </a:bodyPr>
          <a:lstStyle/>
          <a:p>
            <a:pPr algn="ctr"/>
            <a:r>
              <a:rPr lang="cs-CZ" sz="3100" b="1" dirty="0"/>
              <a:t>Úvodní stránka Portálu občana města Pelhřimov </a:t>
            </a:r>
            <a:br>
              <a:rPr lang="cs-CZ" sz="3100" b="1" dirty="0"/>
            </a:br>
            <a:r>
              <a:rPr lang="cs-CZ" sz="3100" dirty="0"/>
              <a:t>privátní část</a:t>
            </a:r>
            <a:r>
              <a:rPr lang="cs-CZ" sz="2800" b="1" dirty="0"/>
              <a:t> </a:t>
            </a:r>
            <a:br>
              <a:rPr lang="cs-CZ" sz="2800" b="1" dirty="0"/>
            </a:br>
            <a:endParaRPr lang="cs-CZ" sz="2800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48A5A63E-D048-4B26-805D-DA60C8561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34" y="1211948"/>
            <a:ext cx="9692640" cy="545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5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8F151DE-66A6-4020-A8C0-B673431C87EC}"/>
              </a:ext>
            </a:extLst>
          </p:cNvPr>
          <p:cNvSpPr txBox="1"/>
          <p:nvPr/>
        </p:nvSpPr>
        <p:spPr>
          <a:xfrm>
            <a:off x="400755" y="462844"/>
            <a:ext cx="113904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Privátní část</a:t>
            </a:r>
          </a:p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Přihlášení ISDS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datové schránky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mojeID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CZ.NIC validovaný účet 3 stupně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eIdentita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Historie podání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Informace o odeslaných podání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Zobrazování stavů řešení u podání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Náhled podání a přiložených příloh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Komentáře k podání</a:t>
            </a:r>
          </a:p>
          <a:p>
            <a:pPr>
              <a:lnSpc>
                <a:spcPct val="90000"/>
              </a:lnSpc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>
              <a:lnSpc>
                <a:spcPct val="90000"/>
              </a:lnSpc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Přehled poplatků a plateb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Výčet poplatků a plateb</a:t>
            </a:r>
          </a:p>
          <a:p>
            <a:pPr marL="0" lvl="1">
              <a:lnSpc>
                <a:spcPct val="90000"/>
              </a:lnSpc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>
              <a:lnSpc>
                <a:spcPct val="90000"/>
              </a:lnSpc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Elektronická platební brána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Zaplacení poplatku z pohodlí domova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C30BD08-2346-4385-A3CE-F4F6A8858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786" y="3578387"/>
            <a:ext cx="3744416" cy="1606290"/>
          </a:xfrm>
          <a:prstGeom prst="rect">
            <a:avLst/>
          </a:prstGeom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709003F-59DF-4735-B571-7B58EE08A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634" y="2032175"/>
            <a:ext cx="3553568" cy="1583171"/>
          </a:xfrm>
          <a:prstGeom prst="rect">
            <a:avLst/>
          </a:prstGeom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89891EC-02F8-4A27-B108-8CB4B2BC9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626" y="462844"/>
            <a:ext cx="1762522" cy="1267173"/>
          </a:xfrm>
          <a:prstGeom prst="rect">
            <a:avLst/>
          </a:prstGeom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180B72-A68F-47EA-BA36-A308CD2A8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6215" y="4228472"/>
            <a:ext cx="2659736" cy="2268891"/>
          </a:xfrm>
          <a:prstGeom prst="rect">
            <a:avLst/>
          </a:prstGeom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2450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78028356-F246-4189-A242-5A787A7EBC35}"/>
              </a:ext>
            </a:extLst>
          </p:cNvPr>
          <p:cNvSpPr/>
          <p:nvPr/>
        </p:nvSpPr>
        <p:spPr>
          <a:xfrm>
            <a:off x="479636" y="762162"/>
            <a:ext cx="113099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Privátní část – doplňkové služby</a:t>
            </a:r>
          </a:p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Informační služba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informování o změnách stavů (Podáním, Aktualit, Poplatků, …)</a:t>
            </a:r>
          </a:p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Hlídací pes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Možnost ohlídání platnosti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Dokladů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Pojištění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Prohlídek</a:t>
            </a:r>
          </a:p>
          <a:p>
            <a:pPr>
              <a:lnSpc>
                <a:spcPct val="90000"/>
              </a:lnSpc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>
              <a:lnSpc>
                <a:spcPct val="90000"/>
              </a:lnSpc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Statistiky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Přístupů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Přístupů dle zařízení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Formulářů životních situací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Článků, Aktualit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43D838-B3F7-4752-85CC-D82E01C54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523" y="1913855"/>
            <a:ext cx="4535591" cy="1501328"/>
          </a:xfrm>
          <a:prstGeom prst="rect">
            <a:avLst/>
          </a:prstGeom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067430F-A46D-46A0-ACFC-0C480AC8F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90" y="3190058"/>
            <a:ext cx="5169024" cy="1655082"/>
          </a:xfrm>
          <a:prstGeom prst="rect">
            <a:avLst/>
          </a:prstGeom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C5610D3-C6F2-4B7B-A927-91348B6279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495"/>
          <a:stretch/>
        </p:blipFill>
        <p:spPr>
          <a:xfrm>
            <a:off x="5315138" y="4084863"/>
            <a:ext cx="2373901" cy="1432795"/>
          </a:xfrm>
          <a:prstGeom prst="rect">
            <a:avLst/>
          </a:prstGeom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0EB27BB-BD90-4828-B679-A049337E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232" y="4860454"/>
            <a:ext cx="2298592" cy="1326884"/>
          </a:xfrm>
          <a:prstGeom prst="rect">
            <a:avLst/>
          </a:prstGeom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26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A17C971-31F5-4BD9-8966-A5BE10D22C01}"/>
              </a:ext>
            </a:extLst>
          </p:cNvPr>
          <p:cNvSpPr txBox="1">
            <a:spLocks/>
          </p:cNvSpPr>
          <p:nvPr/>
        </p:nvSpPr>
        <p:spPr>
          <a:xfrm>
            <a:off x="899592" y="34092"/>
            <a:ext cx="5590404" cy="5498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22DA1F8-2424-4385-B9DB-88F42C1F14A5}"/>
              </a:ext>
            </a:extLst>
          </p:cNvPr>
          <p:cNvSpPr/>
          <p:nvPr/>
        </p:nvSpPr>
        <p:spPr>
          <a:xfrm>
            <a:off x="467544" y="762162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Privátní část – doplňkové služby</a:t>
            </a:r>
          </a:p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Chytrý telefonní seznam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Rychlé zjištění kontaktu na úředníka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Detail kontaktů a rychlé uložení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Dostupnost přítomnosti na pracovišti</a:t>
            </a:r>
          </a:p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Integrace objednávání na úřad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Objednání na úřad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Stav služeb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Statistiky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05FE05F-F3BA-4C0A-8BAD-A80CE2B0E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516" y="1446133"/>
            <a:ext cx="4229745" cy="1910859"/>
          </a:xfrm>
          <a:prstGeom prst="rect">
            <a:avLst/>
          </a:prstGeom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37A24A95-17E4-4D16-9867-D568B96F3CE9}"/>
              </a:ext>
            </a:extLst>
          </p:cNvPr>
          <p:cNvGrpSpPr/>
          <p:nvPr/>
        </p:nvGrpSpPr>
        <p:grpSpPr>
          <a:xfrm>
            <a:off x="5212703" y="653541"/>
            <a:ext cx="2520280" cy="1369005"/>
            <a:chOff x="1709737" y="1533525"/>
            <a:chExt cx="5724526" cy="3244840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E7A9D2FA-D513-449E-9B0A-E2665B3868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4406"/>
            <a:stretch/>
          </p:blipFill>
          <p:spPr>
            <a:xfrm>
              <a:off x="1709737" y="1533525"/>
              <a:ext cx="5724526" cy="3244840"/>
            </a:xfrm>
            <a:prstGeom prst="rect">
              <a:avLst/>
            </a:prstGeom>
            <a:effectLst>
              <a:outerShdw blurRad="3556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DBB2C3FC-16C3-4D3B-AF40-D9599ECFE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2046" y="3378092"/>
              <a:ext cx="1209675" cy="1190625"/>
            </a:xfrm>
            <a:prstGeom prst="rect">
              <a:avLst/>
            </a:prstGeom>
          </p:spPr>
        </p:pic>
      </p:grpSp>
      <p:pic>
        <p:nvPicPr>
          <p:cNvPr id="11" name="Obrázek 10">
            <a:extLst>
              <a:ext uri="{FF2B5EF4-FFF2-40B4-BE49-F238E27FC236}">
                <a16:creationId xmlns:a16="http://schemas.microsoft.com/office/drawing/2014/main" id="{A8E58DAA-4764-497C-BF0D-5B0F1AD5A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4941" y="3275160"/>
            <a:ext cx="3812679" cy="2620588"/>
          </a:xfrm>
          <a:prstGeom prst="rect">
            <a:avLst/>
          </a:prstGeom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C20F353-427F-4B8A-8518-2CC7F3546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6999" y="4010104"/>
            <a:ext cx="3348373" cy="2205354"/>
          </a:xfrm>
          <a:prstGeom prst="rect">
            <a:avLst/>
          </a:prstGeom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381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F65731-98EB-49BA-8755-471D96AC1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Dotazy</a:t>
            </a:r>
          </a:p>
        </p:txBody>
      </p:sp>
      <p:pic>
        <p:nvPicPr>
          <p:cNvPr id="8" name="Picture 2" descr="Q:\Loga\Obrázky na webu\45761836_320-datron_barva.jpg">
            <a:extLst>
              <a:ext uri="{FF2B5EF4-FFF2-40B4-BE49-F238E27FC236}">
                <a16:creationId xmlns:a16="http://schemas.microsoft.com/office/drawing/2014/main" id="{8F614B2E-EB6D-4863-B7D2-E143B7B407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50" y="2195147"/>
            <a:ext cx="975360" cy="9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B6537DA-5852-4DA5-BFAE-74590E9F4AAD}"/>
              </a:ext>
            </a:extLst>
          </p:cNvPr>
          <p:cNvSpPr txBox="1"/>
          <p:nvPr/>
        </p:nvSpPr>
        <p:spPr>
          <a:xfrm>
            <a:off x="4057095" y="2195147"/>
            <a:ext cx="7474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Mgr. Bc. Jan </a:t>
            </a:r>
            <a:r>
              <a:rPr lang="cs-CZ" dirty="0" err="1"/>
              <a:t>Machyán</a:t>
            </a:r>
            <a:endParaRPr lang="cs-CZ" dirty="0"/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Tel. 565 351 172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Email: </a:t>
            </a:r>
            <a:r>
              <a:rPr lang="cs-CZ" dirty="0">
                <a:hlinkClick r:id="rId3"/>
              </a:rPr>
              <a:t>machyan.j@mupe.cz</a:t>
            </a:r>
            <a:endParaRPr lang="cs-CZ" dirty="0"/>
          </a:p>
          <a:p>
            <a:endParaRPr lang="cs-CZ" dirty="0"/>
          </a:p>
          <a:p>
            <a:r>
              <a:rPr lang="cs-CZ" dirty="0"/>
              <a:t>Ing. Václav Turek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Tel. 565 351 148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Email: </a:t>
            </a:r>
            <a:r>
              <a:rPr lang="cs-CZ" dirty="0">
                <a:hlinkClick r:id="rId4"/>
              </a:rPr>
              <a:t>turek@mupe.cz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2405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528313-62C4-4443-9687-BF2444DD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8021"/>
          </a:xfrm>
        </p:spPr>
        <p:txBody>
          <a:bodyPr/>
          <a:lstStyle/>
          <a:p>
            <a:r>
              <a:rPr lang="cs-CZ" b="1" dirty="0"/>
              <a:t>Město Pelhřimov – cesta k modernímu úřadu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2D4E24-0EDB-4A18-AE7B-CE67A7316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878"/>
            <a:ext cx="10515600" cy="4968875"/>
          </a:xfrm>
        </p:spPr>
        <p:txBody>
          <a:bodyPr>
            <a:normAutofit/>
          </a:bodyPr>
          <a:lstStyle/>
          <a:p>
            <a:r>
              <a:rPr lang="cs-CZ" dirty="0"/>
              <a:t>Město Pelhřimov = město kuriozit a rekordů</a:t>
            </a:r>
          </a:p>
          <a:p>
            <a:pPr lvl="1"/>
            <a:r>
              <a:rPr lang="cs-CZ" dirty="0"/>
              <a:t>Portál občana města Pelhřimov – kuriozita nebo rekord?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Systémový přístup města k implementaci IKT a jejich dlouhodobý rozvoj</a:t>
            </a:r>
          </a:p>
          <a:p>
            <a:pPr lvl="2"/>
            <a:r>
              <a:rPr lang="cs-CZ" sz="1800" dirty="0"/>
              <a:t>Úřad  </a:t>
            </a:r>
          </a:p>
          <a:p>
            <a:pPr lvl="2"/>
            <a:r>
              <a:rPr lang="cs-CZ" sz="1800" dirty="0"/>
              <a:t>Město</a:t>
            </a:r>
            <a:endParaRPr lang="cs-CZ" sz="1800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cs-CZ" sz="1800" dirty="0"/>
              <a:t>Území</a:t>
            </a:r>
            <a:endParaRPr lang="cs-CZ" dirty="0"/>
          </a:p>
          <a:p>
            <a:pPr marL="914400" lvl="2" indent="0">
              <a:buNone/>
            </a:pPr>
            <a:r>
              <a:rPr lang="cs-CZ" dirty="0"/>
              <a:t>Počátek cesty – konec 1. dekády</a:t>
            </a:r>
          </a:p>
          <a:p>
            <a:pPr lvl="2"/>
            <a:r>
              <a:rPr lang="cs-CZ" dirty="0"/>
              <a:t>Legislativa – zákon 300/2008 Sb., o elektronických úkonech a autorizované konverzi dokumentů</a:t>
            </a:r>
          </a:p>
          <a:p>
            <a:pPr lvl="3"/>
            <a:r>
              <a:rPr lang="cs-CZ" dirty="0"/>
              <a:t>Povinnost elektronické komunikace (ISDS)</a:t>
            </a:r>
          </a:p>
          <a:p>
            <a:pPr lvl="3"/>
            <a:r>
              <a:rPr lang="cs-CZ" dirty="0"/>
              <a:t>„zrovnoprávnění“ dokumentů v listinné a elektronické podobě </a:t>
            </a:r>
          </a:p>
          <a:p>
            <a:pPr lvl="2"/>
            <a:r>
              <a:rPr lang="cs-CZ" dirty="0"/>
              <a:t>Dokument Strategie implementace </a:t>
            </a:r>
            <a:r>
              <a:rPr lang="cs-CZ" dirty="0" err="1"/>
              <a:t>eGovermentu</a:t>
            </a:r>
            <a:r>
              <a:rPr lang="cs-CZ" dirty="0"/>
              <a:t> v území – Smart </a:t>
            </a:r>
            <a:r>
              <a:rPr lang="cs-CZ" dirty="0" err="1"/>
              <a:t>Adminstration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88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2AFBCAA-D483-46E3-8BF2-37CA7C9A6D5A}"/>
              </a:ext>
            </a:extLst>
          </p:cNvPr>
          <p:cNvSpPr txBox="1"/>
          <p:nvPr/>
        </p:nvSpPr>
        <p:spPr>
          <a:xfrm>
            <a:off x="447368" y="527443"/>
            <a:ext cx="10884310" cy="58206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Projekty (IKT) realizované na cestě k modernímu úřadu</a:t>
            </a:r>
            <a:r>
              <a:rPr lang="cs-CZ" dirty="0"/>
              <a:t>:</a:t>
            </a:r>
          </a:p>
          <a:p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b="1" dirty="0"/>
              <a:t>Metropolitní síť a portál města Pelhřimov</a:t>
            </a:r>
            <a:r>
              <a:rPr lang="cs-CZ" dirty="0"/>
              <a:t> – SROP, 2006,</a:t>
            </a:r>
          </a:p>
          <a:p>
            <a:r>
              <a:rPr lang="cs-CZ" dirty="0"/>
              <a:t>	 městská datová a komunikační infrastruktura (HW), SW DZR</a:t>
            </a:r>
          </a:p>
          <a:p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b="1" dirty="0"/>
              <a:t>TC ORP Pelhřimov I. až III.</a:t>
            </a:r>
            <a:r>
              <a:rPr lang="cs-CZ" dirty="0"/>
              <a:t> – výzva č. 6, IOP,  2011</a:t>
            </a:r>
          </a:p>
          <a:p>
            <a:r>
              <a:rPr lang="cs-CZ" dirty="0"/>
              <a:t>	 infrastruktura - HW, serverová virtualizace, virtualizace desktopů, spisové služby (cca 42 hostovaných 	spisových služeb pro obce ze správního území ORP, </a:t>
            </a:r>
          </a:p>
          <a:p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b="1" dirty="0"/>
              <a:t>Vzdělávání v </a:t>
            </a:r>
            <a:r>
              <a:rPr lang="cs-CZ" b="1" dirty="0" err="1"/>
              <a:t>eGon</a:t>
            </a:r>
            <a:r>
              <a:rPr lang="cs-CZ" b="1" dirty="0"/>
              <a:t> Centru ORP Pelhřimov</a:t>
            </a:r>
            <a:r>
              <a:rPr lang="cs-CZ" dirty="0"/>
              <a:t> – výzva č. 40, OPLZZ, 2009 - 2012</a:t>
            </a:r>
          </a:p>
          <a:p>
            <a:r>
              <a:rPr lang="cs-CZ" dirty="0"/>
              <a:t>	 vzdělávání v oblasti implementace eGovernmentu v území pro zastupitele, úředníky a zaměstnance 	zřizovaných organizací v ORP Pelhřimov a ORP Pacov</a:t>
            </a:r>
          </a:p>
          <a:p>
            <a:r>
              <a:rPr lang="cs-CZ" dirty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b="1" dirty="0"/>
              <a:t>Konsolidace IS </a:t>
            </a:r>
            <a:r>
              <a:rPr lang="cs-CZ" b="1" dirty="0" err="1"/>
              <a:t>MěÚ</a:t>
            </a:r>
            <a:r>
              <a:rPr lang="cs-CZ" b="1" dirty="0"/>
              <a:t> Pelhřimov</a:t>
            </a:r>
            <a:r>
              <a:rPr lang="cs-CZ" dirty="0"/>
              <a:t> – výzva č 22, IOP, 2015</a:t>
            </a:r>
          </a:p>
          <a:p>
            <a:pPr lvl="1"/>
            <a:r>
              <a:rPr lang="cs-CZ" dirty="0"/>
              <a:t>	formulářové řešení životních situací – formuláře pro přenesenou působnost + technologie, HW (disková 	pole, zálohování, …),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/>
              <a:t>sdílení zdrojů TC ORP pro PO</a:t>
            </a:r>
          </a:p>
          <a:p>
            <a:pPr marL="285750" indent="-285750">
              <a:buFontTx/>
              <a:buChar char="-"/>
            </a:pPr>
            <a:endParaRPr lang="cs-CZ" dirty="0">
              <a:solidFill>
                <a:srgbClr val="FFC000"/>
              </a:solidFill>
            </a:endParaRPr>
          </a:p>
          <a:p>
            <a:pPr marL="285750" indent="-285750">
              <a:buFontTx/>
              <a:buChar char="-"/>
            </a:pPr>
            <a:endParaRPr lang="cs-CZ" dirty="0">
              <a:solidFill>
                <a:srgbClr val="FFC00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cs-CZ" sz="2400" b="1" dirty="0"/>
              <a:t>a dostáváme se k projektu</a:t>
            </a:r>
          </a:p>
        </p:txBody>
      </p:sp>
    </p:spTree>
    <p:extLst>
      <p:ext uri="{BB962C8B-B14F-4D97-AF65-F5344CB8AC3E}">
        <p14:creationId xmlns:p14="http://schemas.microsoft.com/office/powerpoint/2010/main" val="357255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52AEEE7-D282-4AF7-A90F-2C59636F4E3D}"/>
              </a:ext>
            </a:extLst>
          </p:cNvPr>
          <p:cNvSpPr txBox="1"/>
          <p:nvPr/>
        </p:nvSpPr>
        <p:spPr>
          <a:xfrm>
            <a:off x="390525" y="271462"/>
            <a:ext cx="11410950" cy="63150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b="1" dirty="0"/>
              <a:t>Online veřejná správa v ORP Pelhřimov</a:t>
            </a:r>
            <a:r>
              <a:rPr lang="cs-CZ" dirty="0"/>
              <a:t> – IROP, 2018, výzva č. 28</a:t>
            </a:r>
            <a:r>
              <a:rPr lang="en-US" dirty="0"/>
              <a:t> – </a:t>
            </a:r>
            <a:r>
              <a:rPr lang="cs-CZ" dirty="0"/>
              <a:t>Specifické a komunikační systémy a infrastruktura II, investiční priorita IP 2c Posilování aplikací v oblasti IKT určených pro elektronickou veřejnou správu, elektronické učení, začlenění do informační společnosti, elektronickou kulturu a elektronické zdravotnictví.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r>
              <a:rPr lang="cs-CZ" b="1" dirty="0"/>
              <a:t>Aktivity projektu dále korespondují se specifickým cílem SC 3.2: Zvyšování efektivity a transparentnosti veřejné správy prostřednictvím rozvoje využití a kvality systémů IKT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b="1" dirty="0"/>
              <a:t>Hlavním cílem projektu je modernizovat územní veřejnou správu prostřednictvím rozvoje informační společnosti. Dalšími cíli je zvýšení úrovně služeb elektronické veřejné správy na regionální a místní úrovni a snížení administrativní zátěže pro občany, instituce i veřejný sektor.</a:t>
            </a:r>
            <a:endParaRPr lang="cs-CZ" dirty="0"/>
          </a:p>
          <a:p>
            <a:endParaRPr lang="cs-CZ" dirty="0"/>
          </a:p>
          <a:p>
            <a:r>
              <a:rPr lang="cs-CZ" dirty="0"/>
              <a:t>Projekt byl rozdělen na 3 části (projektové výstupy projektu):</a:t>
            </a:r>
          </a:p>
          <a:p>
            <a:endParaRPr lang="cs-CZ" dirty="0"/>
          </a:p>
          <a:p>
            <a:r>
              <a:rPr lang="cs-CZ" dirty="0"/>
              <a:t>Část 1: Software</a:t>
            </a:r>
          </a:p>
          <a:p>
            <a:r>
              <a:rPr lang="cs-CZ" dirty="0"/>
              <a:t>Část 2: Infrastruktura </a:t>
            </a:r>
          </a:p>
          <a:p>
            <a:r>
              <a:rPr lang="cs-CZ" dirty="0"/>
              <a:t>Část 3: Elektronická úřední deska</a:t>
            </a:r>
          </a:p>
          <a:p>
            <a:endParaRPr lang="cs-CZ" dirty="0"/>
          </a:p>
          <a:p>
            <a:r>
              <a:rPr lang="cs-CZ" sz="2000" b="1" dirty="0"/>
              <a:t>Portál občana města Pelhřimov je jedním z výstupů projektu.</a:t>
            </a:r>
          </a:p>
          <a:p>
            <a:pPr lvl="1"/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7021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52AEEE7-D282-4AF7-A90F-2C59636F4E3D}"/>
              </a:ext>
            </a:extLst>
          </p:cNvPr>
          <p:cNvSpPr txBox="1"/>
          <p:nvPr/>
        </p:nvSpPr>
        <p:spPr>
          <a:xfrm>
            <a:off x="390525" y="271462"/>
            <a:ext cx="11410950" cy="63150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cs-CZ" sz="2400" b="1" u="sng" dirty="0"/>
              <a:t>Část 1: Software</a:t>
            </a:r>
          </a:p>
          <a:p>
            <a:endParaRPr lang="cs-CZ" dirty="0"/>
          </a:p>
          <a:p>
            <a:pPr marL="342900" indent="-342900">
              <a:buAutoNum type="arabicPeriod"/>
            </a:pPr>
            <a:r>
              <a:rPr lang="cs-CZ" sz="2000" b="1" dirty="0"/>
              <a:t>Portál občana</a:t>
            </a:r>
          </a:p>
          <a:p>
            <a:pPr lvl="1"/>
            <a:r>
              <a:rPr lang="cs-CZ" dirty="0"/>
              <a:t>Cíl části Portál občana projektu „Online veřejná správa v ORP Pelhřimov“ - vybudování portálu občana pro řešení životních situací ve vybraných oblastech občanských a podnikatelských činností včetně možnosti podání žádosti a sledování stavu zpracování svých podání. Služba bude využívána prostřednictvím veřejné sítě internet. Portál občana musí zajistit vyřízení životní situace a poskytnout přehled o řešených životních situacích.</a:t>
            </a:r>
          </a:p>
          <a:p>
            <a:pPr lvl="1"/>
            <a:endParaRPr lang="cs-CZ" dirty="0"/>
          </a:p>
          <a:p>
            <a:r>
              <a:rPr lang="cs-CZ" dirty="0"/>
              <a:t>2. </a:t>
            </a:r>
            <a:r>
              <a:rPr lang="cs-CZ" sz="2000" b="1" dirty="0"/>
              <a:t>Portál úředníka</a:t>
            </a:r>
          </a:p>
          <a:p>
            <a:pPr lvl="1"/>
            <a:r>
              <a:rPr lang="cs-CZ" dirty="0"/>
              <a:t>Cíl části Portál úředníka projektu „Online veřejná správa v ORP Pelhřimov“ - vybudování interního aplikačního a komunikačního systému, který zajistí v reálném čase prostřednictvím integrace s vybranými aplikacemi a informačními systémy pracovníkovi úřadu rychlé vyhledávání, získávání a sdílení potřebných informací, dokumentů a efektivní provádění činností a úkonů souvisejících s jeho pracovním zařazením. Portál úředníka bude navržen jako prostor pro úředníky (případně v budoucnu i pro zřizované organizace) pro interní využití jako „jediná pracovní plocha“. </a:t>
            </a:r>
          </a:p>
          <a:p>
            <a:pPr lvl="1"/>
            <a:endParaRPr lang="cs-CZ" dirty="0"/>
          </a:p>
          <a:p>
            <a:r>
              <a:rPr lang="pl-PL" b="1" dirty="0"/>
              <a:t>3. </a:t>
            </a:r>
            <a:r>
              <a:rPr lang="pl-PL" sz="2000" b="1" dirty="0"/>
              <a:t>Elektronické dokumenty a eIDAS</a:t>
            </a:r>
          </a:p>
          <a:p>
            <a:pPr lvl="1"/>
            <a:r>
              <a:rPr lang="cs-CZ" dirty="0"/>
              <a:t>Anonymizace dokumentů, práce s dokumenty dle nařízení </a:t>
            </a:r>
            <a:r>
              <a:rPr lang="cs-CZ" dirty="0" err="1"/>
              <a:t>eIDAS</a:t>
            </a:r>
            <a:r>
              <a:rPr lang="cs-CZ" dirty="0"/>
              <a:t>.</a:t>
            </a:r>
          </a:p>
          <a:p>
            <a:pPr lvl="1"/>
            <a:endParaRPr lang="pl-PL" dirty="0"/>
          </a:p>
          <a:p>
            <a:r>
              <a:rPr lang="cs-CZ" b="1" dirty="0"/>
              <a:t>4. </a:t>
            </a:r>
            <a:r>
              <a:rPr lang="cs-CZ" sz="2000" b="1" dirty="0"/>
              <a:t>Objednávky a Přestupky</a:t>
            </a:r>
          </a:p>
          <a:p>
            <a:pPr lvl="1"/>
            <a:r>
              <a:rPr lang="cs-CZ" dirty="0"/>
              <a:t>Rozšíření agendového informačního systému města o modul Objednávky a modul Přestupky.</a:t>
            </a:r>
          </a:p>
        </p:txBody>
      </p:sp>
    </p:spTree>
    <p:extLst>
      <p:ext uri="{BB962C8B-B14F-4D97-AF65-F5344CB8AC3E}">
        <p14:creationId xmlns:p14="http://schemas.microsoft.com/office/powerpoint/2010/main" val="22242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52AEEE7-D282-4AF7-A90F-2C59636F4E3D}"/>
              </a:ext>
            </a:extLst>
          </p:cNvPr>
          <p:cNvSpPr txBox="1"/>
          <p:nvPr/>
        </p:nvSpPr>
        <p:spPr>
          <a:xfrm>
            <a:off x="390525" y="271462"/>
            <a:ext cx="11410950" cy="63150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cs-CZ" sz="2400" b="1" u="sng" dirty="0"/>
              <a:t>Část 2: Infrastruktura</a:t>
            </a:r>
          </a:p>
          <a:p>
            <a:pPr lvl="1"/>
            <a:r>
              <a:rPr lang="cs-CZ" sz="2000" b="1" dirty="0"/>
              <a:t>Hardwarová infrastruktura </a:t>
            </a:r>
            <a:r>
              <a:rPr lang="cs-CZ" dirty="0"/>
              <a:t>- dodávka 2 ks serverů pro provoz </a:t>
            </a:r>
            <a:r>
              <a:rPr lang="cs-CZ" dirty="0" err="1"/>
              <a:t>ESXi</a:t>
            </a:r>
            <a:r>
              <a:rPr lang="cs-CZ" dirty="0"/>
              <a:t> </a:t>
            </a:r>
            <a:r>
              <a:rPr lang="cs-CZ" dirty="0" err="1"/>
              <a:t>VMware</a:t>
            </a:r>
            <a:r>
              <a:rPr lang="cs-CZ" dirty="0"/>
              <a:t> </a:t>
            </a:r>
            <a:r>
              <a:rPr lang="cs-CZ" dirty="0" err="1"/>
              <a:t>vSphere</a:t>
            </a:r>
            <a:r>
              <a:rPr lang="cs-CZ" dirty="0"/>
              <a:t> 6.5</a:t>
            </a:r>
          </a:p>
          <a:p>
            <a:pPr lvl="1"/>
            <a:r>
              <a:rPr lang="cs-CZ" sz="2000" b="1" dirty="0"/>
              <a:t>Licence software </a:t>
            </a:r>
            <a:r>
              <a:rPr lang="cs-CZ" dirty="0"/>
              <a:t>- dodávka těchto licencí: </a:t>
            </a:r>
          </a:p>
          <a:p>
            <a:pPr lvl="1"/>
            <a:r>
              <a:rPr lang="cs-CZ" dirty="0"/>
              <a:t>	Serverový OS pro tvorbu neomezeného počtu </a:t>
            </a:r>
            <a:r>
              <a:rPr lang="cs-CZ" dirty="0" err="1"/>
              <a:t>VMs</a:t>
            </a:r>
            <a:r>
              <a:rPr lang="cs-CZ" dirty="0"/>
              <a:t> pro každý z dodaných fyzických strojů</a:t>
            </a:r>
          </a:p>
          <a:p>
            <a:pPr lvl="1"/>
            <a:r>
              <a:rPr lang="cs-CZ" dirty="0"/>
              <a:t>	</a:t>
            </a:r>
            <a:r>
              <a:rPr lang="it-IT" dirty="0"/>
              <a:t>140x klientské licence pro interní uživatele</a:t>
            </a:r>
          </a:p>
          <a:p>
            <a:pPr lvl="1"/>
            <a:r>
              <a:rPr lang="cs-CZ" dirty="0"/>
              <a:t>	</a:t>
            </a:r>
            <a:r>
              <a:rPr lang="en-US" dirty="0" err="1"/>
              <a:t>licence</a:t>
            </a:r>
            <a:r>
              <a:rPr lang="en-US" dirty="0"/>
              <a:t> pro </a:t>
            </a:r>
            <a:r>
              <a:rPr lang="en-US" dirty="0" err="1"/>
              <a:t>neomezený</a:t>
            </a:r>
            <a:r>
              <a:rPr lang="en-US" dirty="0"/>
              <a:t> </a:t>
            </a:r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externích</a:t>
            </a:r>
            <a:r>
              <a:rPr lang="en-US" dirty="0"/>
              <a:t> </a:t>
            </a:r>
            <a:r>
              <a:rPr lang="en-US" dirty="0" err="1"/>
              <a:t>uživatelů</a:t>
            </a:r>
            <a:endParaRPr lang="en-US" dirty="0"/>
          </a:p>
          <a:p>
            <a:pPr lvl="1"/>
            <a:r>
              <a:rPr lang="cs-CZ" dirty="0"/>
              <a:t>	Licence vhodné databáze pro podporu běhu agend, portálu občana a úředníka kompatibilní se současnou 	datovou základnou plně kompatibilní s Microsoft SQL Serverem pro provoz na minimálně čtyřjádrovém VM</a:t>
            </a:r>
          </a:p>
          <a:p>
            <a:r>
              <a:rPr lang="cs-CZ" dirty="0"/>
              <a:t> </a:t>
            </a:r>
          </a:p>
          <a:p>
            <a:r>
              <a:rPr lang="cs-CZ" sz="2400" b="1" u="sng" dirty="0"/>
              <a:t>Část 3: Elektronická úřední deska</a:t>
            </a:r>
          </a:p>
          <a:p>
            <a:pPr lvl="1"/>
            <a:r>
              <a:rPr lang="cs-CZ" sz="2000" b="1" dirty="0"/>
              <a:t>Hardware</a:t>
            </a:r>
            <a:r>
              <a:rPr lang="cs-CZ" dirty="0"/>
              <a:t> – venkovní kiosek</a:t>
            </a:r>
          </a:p>
          <a:p>
            <a:pPr lvl="1"/>
            <a:r>
              <a:rPr lang="cs-CZ" sz="2000" b="1" dirty="0"/>
              <a:t>Software</a:t>
            </a:r>
            <a:r>
              <a:rPr lang="cs-CZ" dirty="0"/>
              <a:t> </a:t>
            </a:r>
          </a:p>
          <a:p>
            <a:endParaRPr lang="cs-CZ" b="1" dirty="0"/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7590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52AEEE7-D282-4AF7-A90F-2C59636F4E3D}"/>
              </a:ext>
            </a:extLst>
          </p:cNvPr>
          <p:cNvSpPr txBox="1"/>
          <p:nvPr/>
        </p:nvSpPr>
        <p:spPr>
          <a:xfrm>
            <a:off x="390525" y="282751"/>
            <a:ext cx="11410950" cy="63150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cs-CZ" sz="2800" b="1" u="sng" dirty="0"/>
              <a:t>Portál občana</a:t>
            </a:r>
          </a:p>
          <a:p>
            <a:pPr algn="ctr"/>
            <a:endParaRPr lang="cs-CZ" dirty="0"/>
          </a:p>
          <a:p>
            <a:r>
              <a:rPr lang="cs-CZ" sz="2400" b="1" u="sng" dirty="0"/>
              <a:t>Vlastnosti a funkční požadavky na Portál občana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Obecně 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Portál občana zprostředkovává elektronickou komunikaci mezi občanem a městským úřadem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Elektronická komunikace probíhá přes webovou aplikaci,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Přesun dostupnosti úřadu v elektronický přístup a řešení životních situací ve vybraných oblastech občanských a podnikatelských činností vzdáleně (elektronicky)</a:t>
            </a:r>
          </a:p>
          <a:p>
            <a:r>
              <a:rPr lang="cs-CZ" sz="2400" dirty="0"/>
              <a:t>Požadavky definované na  Portál občana města Pelhřimov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Identifikace uživatele</a:t>
            </a:r>
          </a:p>
          <a:p>
            <a:pPr marL="800100" lvl="1" indent="-342900">
              <a:buFont typeface="Calibri" panose="020F0502020204030204" pitchFamily="34" charset="0"/>
              <a:buChar char="⁻"/>
            </a:pPr>
            <a:r>
              <a:rPr lang="cs-CZ" sz="2000" dirty="0"/>
              <a:t>Přístupové údaje do ISDS (informační systém datových schránek), </a:t>
            </a:r>
          </a:p>
          <a:p>
            <a:pPr marL="800100" lvl="1" indent="-342900">
              <a:buFont typeface="Calibri" panose="020F0502020204030204" pitchFamily="34" charset="0"/>
              <a:buChar char="⁻"/>
            </a:pPr>
            <a:r>
              <a:rPr lang="cs-CZ" sz="2000" dirty="0" err="1"/>
              <a:t>mojeID</a:t>
            </a:r>
            <a:r>
              <a:rPr lang="cs-CZ" sz="2000" dirty="0"/>
              <a:t> </a:t>
            </a:r>
          </a:p>
          <a:p>
            <a:pPr marL="800100" lvl="1" indent="-342900">
              <a:buFont typeface="Calibri" panose="020F0502020204030204" pitchFamily="34" charset="0"/>
              <a:buChar char="⁻"/>
            </a:pPr>
            <a:r>
              <a:rPr lang="cs-CZ" sz="2000" dirty="0" err="1"/>
              <a:t>eIdentita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Elektronické podání, zpětná informace o podání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Formuláře životních situací pro přenesenou i vlastní působnost </a:t>
            </a:r>
            <a:r>
              <a:rPr lang="cs-CZ" sz="2000" dirty="0"/>
              <a:t>(strom životních situací)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/>
              <a:t>Přehled plateb </a:t>
            </a:r>
            <a:r>
              <a:rPr lang="pl-PL" sz="2000" dirty="0"/>
              <a:t>(poplatky za odpady, psy a zábory, komunální odpad)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Platební brána </a:t>
            </a:r>
            <a:r>
              <a:rPr lang="cs-CZ" sz="2000" dirty="0"/>
              <a:t>(funkce samoobslužného platebního terminálu)</a:t>
            </a:r>
            <a:endParaRPr lang="cs-CZ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Historie podání </a:t>
            </a:r>
            <a:r>
              <a:rPr lang="cs-CZ" sz="2000" dirty="0"/>
              <a:t>(spisová služba)</a:t>
            </a:r>
            <a:r>
              <a:rPr lang="cs-CZ" sz="20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Objednání na úřad</a:t>
            </a:r>
          </a:p>
        </p:txBody>
      </p:sp>
    </p:spTree>
    <p:extLst>
      <p:ext uri="{BB962C8B-B14F-4D97-AF65-F5344CB8AC3E}">
        <p14:creationId xmlns:p14="http://schemas.microsoft.com/office/powerpoint/2010/main" val="3601598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E1839A-B78F-456E-B4A9-C72C3E894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2700000"/>
            <a:ext cx="10515600" cy="1178624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/>
              <a:t>Portál občana města Pelhřimov – praktická ukázka řešení</a:t>
            </a:r>
          </a:p>
        </p:txBody>
      </p:sp>
    </p:spTree>
    <p:extLst>
      <p:ext uri="{BB962C8B-B14F-4D97-AF65-F5344CB8AC3E}">
        <p14:creationId xmlns:p14="http://schemas.microsoft.com/office/powerpoint/2010/main" val="274860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01D4C-748B-482B-B523-D5212EF7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556"/>
            <a:ext cx="10515600" cy="1255728"/>
          </a:xfrm>
        </p:spPr>
        <p:txBody>
          <a:bodyPr>
            <a:spAutoFit/>
          </a:bodyPr>
          <a:lstStyle/>
          <a:p>
            <a:pPr algn="ctr"/>
            <a:r>
              <a:rPr lang="cs-CZ" sz="2800" b="1" dirty="0"/>
              <a:t>Úvodní stránka Portálu občana města Pelhřimov </a:t>
            </a:r>
            <a:br>
              <a:rPr lang="cs-CZ" sz="2800" b="1" dirty="0"/>
            </a:br>
            <a:r>
              <a:rPr lang="cs-CZ" sz="2800" dirty="0"/>
              <a:t>veřejná část </a:t>
            </a:r>
            <a:br>
              <a:rPr lang="cs-CZ" sz="2800" b="1" dirty="0"/>
            </a:br>
            <a:r>
              <a:rPr lang="cs-CZ" sz="2800" dirty="0"/>
              <a:t>adresa: </a:t>
            </a:r>
            <a:r>
              <a:rPr lang="cs-CZ" sz="2800" dirty="0">
                <a:hlinkClick r:id="rId2"/>
              </a:rPr>
              <a:t>https://obcan.mupe.cz</a:t>
            </a:r>
            <a:r>
              <a:rPr lang="cs-CZ" sz="2800">
                <a:hlinkClick r:id="rId2"/>
              </a:rPr>
              <a:t>/obcan</a:t>
            </a:r>
            <a:r>
              <a:rPr lang="cs-CZ" sz="2800"/>
              <a:t> </a:t>
            </a:r>
            <a:endParaRPr lang="cs-CZ" sz="2800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F946DB1-F8C5-491A-A14C-4E53AD8D4DD2}"/>
              </a:ext>
            </a:extLst>
          </p:cNvPr>
          <p:cNvPicPr preferRelativeResize="0"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5383" y="1420121"/>
            <a:ext cx="9281234" cy="522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50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511</Words>
  <Application>Microsoft Office PowerPoint</Application>
  <PresentationFormat>Širokoúhlá obrazovka</PresentationFormat>
  <Paragraphs>164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Motiv Office</vt:lpstr>
      <vt:lpstr>Moderní veřejná správa  Olomouc 16 – 17/5 2019</vt:lpstr>
      <vt:lpstr>Město Pelhřimov – cesta k modernímu úřadu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Portál občana města Pelhřimov – praktická ukázka řešení</vt:lpstr>
      <vt:lpstr>Úvodní stránka Portálu občana města Pelhřimov  veřejná část  adresa: https://obcan.mupe.cz/obcan </vt:lpstr>
      <vt:lpstr>Prezentace aplikace PowerPoint</vt:lpstr>
      <vt:lpstr>Úvodní stránka Portálu občana města Pelhřimov  privátní část  </vt:lpstr>
      <vt:lpstr>Prezentace aplikace PowerPoint</vt:lpstr>
      <vt:lpstr>Prezentace aplikace PowerPoint</vt:lpstr>
      <vt:lpstr>Prezentace aplikace PowerPoint</vt:lpstr>
      <vt:lpstr>Dotazy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Portal občana města Pelhřimov</dc:title>
  <dc:creator>mupe</dc:creator>
  <cp:lastModifiedBy>Turek Václav</cp:lastModifiedBy>
  <cp:revision>56</cp:revision>
  <dcterms:created xsi:type="dcterms:W3CDTF">2019-05-12T10:29:01Z</dcterms:created>
  <dcterms:modified xsi:type="dcterms:W3CDTF">2019-05-13T14:26:00Z</dcterms:modified>
</cp:coreProperties>
</file>