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4" r:id="rId2"/>
    <p:sldId id="376" r:id="rId3"/>
    <p:sldId id="361" r:id="rId4"/>
    <p:sldId id="330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70" r:id="rId13"/>
    <p:sldId id="374" r:id="rId14"/>
    <p:sldId id="372" r:id="rId15"/>
    <p:sldId id="33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ín Tym" initials="AT" lastIdx="18" clrIdx="0"/>
  <p:cmAuthor id="1" name="Jaroslav Klusák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070"/>
    <a:srgbClr val="EC9CD5"/>
    <a:srgbClr val="DA38AC"/>
    <a:srgbClr val="FF0000"/>
    <a:srgbClr val="FFD85D"/>
    <a:srgbClr val="840000"/>
    <a:srgbClr val="C00000"/>
    <a:srgbClr val="00CC00"/>
    <a:srgbClr val="EE0000"/>
    <a:srgbClr val="5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077" autoAdjust="0"/>
  </p:normalViewPr>
  <p:slideViewPr>
    <p:cSldViewPr>
      <p:cViewPr varScale="1">
        <p:scale>
          <a:sx n="80" d="100"/>
          <a:sy n="80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1F8AF-992E-4B9A-BFC1-79E8CF1D4FD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7C0A-9626-426F-8A6C-44751750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76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3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5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28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8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8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7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7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7B26-6E5E-4DCC-825F-0F5AB216B20D}" type="datetimeFigureOut">
              <a:rPr lang="cs-CZ" smtClean="0"/>
              <a:pPr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4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42" t="36693" r="22976" b="51590"/>
          <a:stretch/>
        </p:blipFill>
        <p:spPr bwMode="auto">
          <a:xfrm>
            <a:off x="0" y="-150419"/>
            <a:ext cx="9144000" cy="192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140968"/>
            <a:ext cx="8424937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cs-CZ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740" y="5159707"/>
            <a:ext cx="2319536" cy="104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38775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Jarní škola NSZM - Litoměřice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16. -18.3.2016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772816"/>
            <a:ext cx="7020272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Školní fórum</a:t>
            </a:r>
            <a:endParaRPr lang="cs-CZ" sz="4000" b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837" y="2279460"/>
            <a:ext cx="1584174" cy="10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132917"/>
            <a:ext cx="1008112" cy="10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1838"/>
            <a:ext cx="4211960" cy="315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Blok III – Město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653"/>
            <a:ext cx="9140552" cy="575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2913930" y="4725144"/>
            <a:ext cx="6222896" cy="1992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Co se ve městě povedlo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Co </a:t>
            </a:r>
            <a:r>
              <a:rPr lang="cs-CZ" sz="3200" dirty="0" smtClean="0">
                <a:solidFill>
                  <a:schemeClr val="tx1"/>
                </a:solidFill>
              </a:rPr>
              <a:t>chci zlepšit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Prezentace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Hlasování</a:t>
            </a:r>
          </a:p>
        </p:txBody>
      </p:sp>
    </p:spTree>
    <p:extLst>
      <p:ext uri="{BB962C8B-B14F-4D97-AF65-F5344CB8AC3E}">
        <p14:creationId xmlns:p14="http://schemas.microsoft.com/office/powerpoint/2010/main" val="7609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Vyhodnocení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8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accent2"/>
                </a:solidFill>
              </a:rPr>
              <a:t>BĚHEM AKCE  </a:t>
            </a:r>
          </a:p>
          <a:p>
            <a:pPr marL="0" indent="0">
              <a:buNone/>
            </a:pPr>
            <a:r>
              <a:rPr lang="cs-CZ" sz="2800" b="1" dirty="0" smtClean="0"/>
              <a:t>Příprava akce 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cs-CZ" dirty="0" smtClean="0"/>
              <a:t>metodický list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cs-CZ" dirty="0" smtClean="0"/>
              <a:t>konzultace s vedením školy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cs-CZ" dirty="0" smtClean="0"/>
              <a:t>zaškolení učitelů</a:t>
            </a:r>
          </a:p>
          <a:p>
            <a:pPr marL="0" indent="0">
              <a:buNone/>
            </a:pPr>
            <a:r>
              <a:rPr lang="cs-CZ" sz="2800" b="1" dirty="0" smtClean="0"/>
              <a:t>Úvod 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cs-CZ" dirty="0" smtClean="0"/>
              <a:t>různé formy</a:t>
            </a:r>
          </a:p>
          <a:p>
            <a:pPr marL="0" indent="0">
              <a:buNone/>
            </a:pPr>
            <a:r>
              <a:rPr lang="cs-CZ" sz="2800" b="1" dirty="0" smtClean="0"/>
              <a:t>Časový limit prezentací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cs-CZ" dirty="0"/>
              <a:t>větší čas pro blok </a:t>
            </a:r>
            <a:r>
              <a:rPr lang="cs-CZ" dirty="0" smtClean="0"/>
              <a:t>školy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/>
              <a:t>Prostor pro diskuzi </a:t>
            </a:r>
            <a:endParaRPr lang="cs-CZ" sz="2800" b="1" dirty="0"/>
          </a:p>
          <a:p>
            <a:pPr marL="971550" lvl="1" indent="-571500">
              <a:buFont typeface="Arial" pitchFamily="34" charset="0"/>
              <a:buChar char="•"/>
            </a:pPr>
            <a:r>
              <a:rPr lang="cs-CZ" dirty="0" smtClean="0"/>
              <a:t>vedení školy, zástupci města</a:t>
            </a:r>
            <a:endParaRPr lang="cs-CZ" dirty="0"/>
          </a:p>
          <a:p>
            <a:pPr marL="400050" lvl="1" indent="0">
              <a:buNone/>
            </a:pPr>
            <a:endParaRPr lang="cs-CZ" sz="3200" b="1" dirty="0"/>
          </a:p>
          <a:p>
            <a:pPr marL="971550" lvl="1" indent="-571500">
              <a:buFont typeface="Arial" pitchFamily="34" charset="0"/>
              <a:buChar char="•"/>
            </a:pPr>
            <a:endParaRPr lang="cs-CZ" sz="3200" b="1" dirty="0"/>
          </a:p>
          <a:p>
            <a:pPr marL="971550" lvl="1" indent="-57150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Verdana" pitchFamily="32" charset="0"/>
              </a:rPr>
              <a:t>POZNATKY A DOPORUČENÍ I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 smtClean="0"/>
          </a:p>
          <a:p>
            <a:pPr marL="971550" lvl="1" indent="-571500">
              <a:buFont typeface="Arial" pitchFamily="34" charset="0"/>
              <a:buChar char="•"/>
            </a:pPr>
            <a:endParaRPr lang="cs-CZ" sz="3200" b="1" dirty="0"/>
          </a:p>
          <a:p>
            <a:pPr marL="971550" lvl="1" indent="-57150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Verdana" pitchFamily="32" charset="0"/>
              </a:rPr>
              <a:t>POZNATKY A DOPORUČENÍ II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116366" y="1416224"/>
            <a:ext cx="7013098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b="1" dirty="0">
                <a:solidFill>
                  <a:srgbClr val="C0504D"/>
                </a:solidFill>
              </a:rPr>
              <a:t>PO AKCI </a:t>
            </a:r>
          </a:p>
          <a:p>
            <a:pPr marL="971550" lvl="1" indent="-5715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informace žákům, učitelům, rodičům </a:t>
            </a:r>
          </a:p>
          <a:p>
            <a:pPr marL="971550" lvl="1" indent="-5715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medializace – škola a veřejnost</a:t>
            </a:r>
            <a:endParaRPr lang="cs-CZ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accent2"/>
                </a:solidFill>
              </a:rPr>
              <a:t> OTÁZKY z Letní školy 2015 </a:t>
            </a:r>
          </a:p>
          <a:p>
            <a:pPr marL="400050" lvl="1" indent="0">
              <a:buNone/>
            </a:pPr>
            <a:r>
              <a:rPr lang="cs-CZ" b="1" dirty="0" smtClean="0"/>
              <a:t>1. Kdo </a:t>
            </a:r>
            <a:r>
              <a:rPr lang="cs-CZ" b="1" dirty="0"/>
              <a:t>by se měl akcí účastnit škola/město</a:t>
            </a:r>
            <a:r>
              <a:rPr lang="cs-CZ" b="1" dirty="0" smtClean="0"/>
              <a:t>?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/>
              <a:t>žáci</a:t>
            </a:r>
            <a:r>
              <a:rPr lang="cs-CZ" dirty="0"/>
              <a:t>, učitelé, vedení školy, zástupci města</a:t>
            </a:r>
            <a:endParaRPr lang="cs-CZ" b="1" dirty="0"/>
          </a:p>
          <a:p>
            <a:pPr marL="400050" lvl="1" indent="0">
              <a:buNone/>
            </a:pPr>
            <a:r>
              <a:rPr lang="cs-CZ" b="1" dirty="0" smtClean="0"/>
              <a:t>2. Jak jsou vybírání účastníci?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/>
              <a:t>dobrovolnost</a:t>
            </a:r>
          </a:p>
          <a:p>
            <a:pPr marL="400050" lvl="1" indent="0">
              <a:buNone/>
            </a:pPr>
            <a:r>
              <a:rPr lang="cs-CZ" b="1" dirty="0" smtClean="0"/>
              <a:t>3. Jak bude s výstupy akce pracováno – budou ověřovány anketou?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/>
              <a:t>oblast škola - anketa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blast město – TOP problém do ankety všech škol po Mladém fóru</a:t>
            </a:r>
            <a:endParaRPr lang="cs-CZ" dirty="0"/>
          </a:p>
          <a:p>
            <a:pPr marL="971550" lvl="1" indent="-571500">
              <a:buFont typeface="Arial" pitchFamily="34" charset="0"/>
              <a:buChar char="•"/>
            </a:pPr>
            <a:endParaRPr lang="cs-CZ" sz="3200" b="1" dirty="0"/>
          </a:p>
          <a:p>
            <a:pPr marL="971550" lvl="1" indent="-57150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Verdana" pitchFamily="32" charset="0"/>
              </a:rPr>
              <a:t>POZNATKY A DOPORUČENÍ III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5" t="28373" r="22917" b="51175"/>
          <a:stretch/>
        </p:blipFill>
        <p:spPr bwMode="auto">
          <a:xfrm>
            <a:off x="-7875" y="-1444379"/>
            <a:ext cx="914400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140968"/>
            <a:ext cx="8424937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cs-CZ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94" y="5276762"/>
            <a:ext cx="2724406" cy="12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16289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Děkuji za pozornost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72204" y="2631102"/>
            <a:ext cx="646409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Petr Hermann – ZM Litoměřice</a:t>
            </a:r>
          </a:p>
          <a:p>
            <a:pPr>
              <a:lnSpc>
                <a:spcPct val="150000"/>
              </a:lnSpc>
            </a:pPr>
            <a:r>
              <a:rPr lang="cs-CZ" sz="36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Základní školy Litoměřice</a:t>
            </a:r>
          </a:p>
          <a:p>
            <a:pPr>
              <a:lnSpc>
                <a:spcPct val="150000"/>
              </a:lnSpc>
            </a:pPr>
            <a:r>
              <a:rPr lang="cs-CZ" sz="36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cs-CZ" sz="2800" b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276" y="5276762"/>
            <a:ext cx="1008112" cy="10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rita.vlckova\Desktop\skladacka_A4_MAESTRO_1308_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200" y="764704"/>
            <a:ext cx="3385222" cy="19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ipka doprava 14"/>
          <p:cNvSpPr/>
          <p:nvPr/>
        </p:nvSpPr>
        <p:spPr>
          <a:xfrm>
            <a:off x="1115616" y="1916832"/>
            <a:ext cx="6806118" cy="43204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chemeClr val="tx1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Verdana" pitchFamily="32" charset="0"/>
              </a:rPr>
              <a:t>FÓRA ZM Litoměřice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83568" y="3210912"/>
            <a:ext cx="2468880" cy="1810385"/>
            <a:chOff x="215584" y="1357788"/>
            <a:chExt cx="2468880" cy="1810385"/>
          </a:xfrm>
        </p:grpSpPr>
        <p:sp>
          <p:nvSpPr>
            <p:cNvPr id="7" name="Zaoblený obdélník 6"/>
            <p:cNvSpPr/>
            <p:nvPr/>
          </p:nvSpPr>
          <p:spPr>
            <a:xfrm>
              <a:off x="215584" y="1357788"/>
              <a:ext cx="2468880" cy="1810385"/>
            </a:xfrm>
            <a:prstGeom prst="round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/>
            <p:nvPr/>
          </p:nvSpPr>
          <p:spPr>
            <a:xfrm>
              <a:off x="303960" y="1446164"/>
              <a:ext cx="2292128" cy="1633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500" kern="1200" dirty="0" smtClean="0"/>
                <a:t>Školní fórum</a:t>
              </a:r>
              <a:endParaRPr lang="cs-CZ" sz="4500" kern="12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337560" y="3205425"/>
            <a:ext cx="2468880" cy="1810385"/>
            <a:chOff x="2880359" y="1320675"/>
            <a:chExt cx="2468880" cy="1810385"/>
          </a:xfrm>
        </p:grpSpPr>
        <p:sp>
          <p:nvSpPr>
            <p:cNvPr id="10" name="Zaoblený obdélník 9"/>
            <p:cNvSpPr/>
            <p:nvPr/>
          </p:nvSpPr>
          <p:spPr>
            <a:xfrm>
              <a:off x="2880359" y="1320675"/>
              <a:ext cx="2468880" cy="181038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ený obdélník 4"/>
            <p:cNvSpPr/>
            <p:nvPr/>
          </p:nvSpPr>
          <p:spPr>
            <a:xfrm>
              <a:off x="2968735" y="1446164"/>
              <a:ext cx="2292128" cy="1633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500" kern="1200" dirty="0" smtClean="0"/>
                <a:t>Mladé fórum</a:t>
              </a:r>
              <a:endParaRPr lang="cs-CZ" sz="4500" kern="1200" dirty="0"/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42395"/>
            <a:ext cx="2469094" cy="181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9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Verdana" pitchFamily="32" charset="0"/>
              </a:rPr>
              <a:t>Proč školní fóra ? 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Aktivní vyjádření mladých k činnostem konkrétní školy a města</a:t>
            </a:r>
          </a:p>
          <a:p>
            <a:r>
              <a:rPr lang="cs-CZ" sz="3600" dirty="0" smtClean="0"/>
              <a:t>Možnost zapojení většího počtu mladých, než při Mladém fóru</a:t>
            </a:r>
          </a:p>
          <a:p>
            <a:r>
              <a:rPr lang="cs-CZ" sz="3600" dirty="0" smtClean="0"/>
              <a:t>Zkušební fóra na jaře 2015 ve 3 základních školách v Litoměřicích - 72 žáků</a:t>
            </a:r>
          </a:p>
          <a:p>
            <a:r>
              <a:rPr lang="cs-CZ" sz="3600" dirty="0" smtClean="0"/>
              <a:t>Další fóra na podzim 2015 a v zimě 2016 na všech ZŠ - 180 žáků            </a:t>
            </a:r>
          </a:p>
          <a:p>
            <a:pPr marL="0" indent="0">
              <a:buNone/>
            </a:pPr>
            <a:r>
              <a:rPr lang="cs-CZ" sz="3600" dirty="0" smtClean="0"/>
              <a:t>   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61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Struktura Školního fóra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r>
              <a:rPr lang="cs-CZ" sz="3600" b="1" dirty="0" smtClean="0"/>
              <a:t>Úvod</a:t>
            </a:r>
            <a:r>
              <a:rPr lang="cs-CZ" sz="3600" dirty="0" smtClean="0"/>
              <a:t> – seznámení s průběhem akce</a:t>
            </a:r>
          </a:p>
          <a:p>
            <a:r>
              <a:rPr lang="cs-CZ" sz="3600" b="1" dirty="0" smtClean="0"/>
              <a:t>Blok I</a:t>
            </a:r>
            <a:r>
              <a:rPr lang="cs-CZ" sz="3600" dirty="0" smtClean="0"/>
              <a:t> – Škola: Co se mi líbí a co chci zlepšit</a:t>
            </a:r>
          </a:p>
          <a:p>
            <a:r>
              <a:rPr lang="cs-CZ" sz="3600" b="1" dirty="0" smtClean="0"/>
              <a:t>Blok II </a:t>
            </a:r>
            <a:r>
              <a:rPr lang="cs-CZ" sz="3600" dirty="0" smtClean="0"/>
              <a:t>– Vědomostní kvíz</a:t>
            </a:r>
          </a:p>
          <a:p>
            <a:r>
              <a:rPr lang="cs-CZ" sz="3600" b="1" dirty="0" smtClean="0"/>
              <a:t>Blok III </a:t>
            </a:r>
            <a:r>
              <a:rPr lang="cs-CZ" sz="3600" dirty="0" smtClean="0"/>
              <a:t>– Město: Co se ve městě </a:t>
            </a:r>
            <a:r>
              <a:rPr lang="cs-CZ" sz="3600" dirty="0" smtClean="0"/>
              <a:t>povedlo a </a:t>
            </a:r>
            <a:r>
              <a:rPr lang="cs-CZ" sz="3600" dirty="0" smtClean="0"/>
              <a:t>co chci zlepšit </a:t>
            </a:r>
          </a:p>
          <a:p>
            <a:r>
              <a:rPr lang="cs-CZ" sz="3600" b="1" dirty="0" smtClean="0"/>
              <a:t>Vyhodnocení akce</a:t>
            </a:r>
            <a:endParaRPr lang="cs-CZ" sz="3600" b="1" dirty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218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Úvod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204253" cy="59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3443612" y="1205192"/>
            <a:ext cx="576064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Seznámení s průběhem akce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Uvolňovací  aktivita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Rozdělení do skupin 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Blok I - Škola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93"/>
            <a:ext cx="9144000" cy="59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3399413" y="5411488"/>
            <a:ext cx="5760640" cy="1368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Co se mi ve škole líbí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Co chci zlepšit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Blok I - Škola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9324527" cy="586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322" y="1538705"/>
            <a:ext cx="3312368" cy="10611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Prezentace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Blok I - Škola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060"/>
            <a:ext cx="9144000" cy="57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5797170" y="5517232"/>
            <a:ext cx="3312368" cy="10611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Hlasování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0950" y="2069288"/>
            <a:ext cx="7200800" cy="37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 smtClean="0">
              <a:solidFill>
                <a:sysClr val="windowText" lastClr="000000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  <a:latin typeface="Verdana" pitchFamily="32" charset="0"/>
              </a:rPr>
              <a:t>Blok II – Vědomostní kvíz</a:t>
            </a:r>
            <a:endParaRPr lang="cs-CZ" sz="2800" b="1" dirty="0" smtClean="0">
              <a:solidFill>
                <a:prstClr val="white"/>
              </a:solidFill>
              <a:latin typeface="Verdana" pitchFamily="32" charset="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cs-CZ" sz="2800" b="1" dirty="0">
              <a:solidFill>
                <a:prstClr val="white"/>
              </a:solidFill>
              <a:latin typeface="Verdana" pitchFamily="32" charset="0"/>
            </a:endParaRPr>
          </a:p>
        </p:txBody>
      </p:sp>
      <p:sp>
        <p:nvSpPr>
          <p:cNvPr id="16" name="Zástupný symbol pro obsah 15"/>
          <p:cNvSpPr txBox="1">
            <a:spLocks noGrp="1"/>
          </p:cNvSpPr>
          <p:nvPr>
            <p:ph idx="1"/>
          </p:nvPr>
        </p:nvSpPr>
        <p:spPr>
          <a:xfrm>
            <a:off x="179512" y="134277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  <a:p>
            <a:pPr marL="720000" indent="-720000">
              <a:buFont typeface="Arial" pitchFamily="34" charset="0"/>
              <a:buChar char="•"/>
            </a:pPr>
            <a:endParaRPr lang="cs-CZ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38866" cy="60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306</Words>
  <Application>Microsoft Office PowerPoint</Application>
  <PresentationFormat>Předvádění na obrazovce (4:3)</PresentationFormat>
  <Paragraphs>109</Paragraphs>
  <Slides>15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  FÓRA ZM Litoměřice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POZNATKY A DOPORUČENÍ I </vt:lpstr>
      <vt:lpstr>  POZNATKY A DOPORUČENÍ II </vt:lpstr>
      <vt:lpstr>  POZNATKY A DOPORUČENÍ III 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monika.capkova</dc:creator>
  <cp:lastModifiedBy>Jaroslav Klusák</cp:lastModifiedBy>
  <cp:revision>328</cp:revision>
  <dcterms:created xsi:type="dcterms:W3CDTF">2012-09-11T18:07:15Z</dcterms:created>
  <dcterms:modified xsi:type="dcterms:W3CDTF">2016-03-08T14:19:54Z</dcterms:modified>
</cp:coreProperties>
</file>