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559675" cx="7559675"/>
  <p:notesSz cx="7315200" cy="9601200"/>
  <p:embeddedFontLst>
    <p:embeddedFont>
      <p:font typeface="Roboto"/>
      <p:regular r:id="rId17"/>
      <p:bold r:id="rId18"/>
      <p:italic r:id="rId19"/>
      <p:boldItalic r:id="rId20"/>
    </p:embeddedFont>
    <p:embeddedFont>
      <p:font typeface="Space Grotesk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8rOyM1q6ONuyMUQ/8neE1Bqiw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F923D8-98A0-4A19-A08A-1483DA2C7AA4}">
  <a:tblStyle styleId="{7CF923D8-98A0-4A19-A08A-1483DA2C7A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SpaceGrotesk-bold.fntdata"/><Relationship Id="rId10" Type="http://schemas.openxmlformats.org/officeDocument/2006/relationships/slide" Target="slides/slide5.xml"/><Relationship Id="rId21" Type="http://schemas.openxmlformats.org/officeDocument/2006/relationships/font" Target="fonts/SpaceGrotesk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857375" y="720725"/>
            <a:ext cx="360045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ba403154f_0_9:notes"/>
          <p:cNvSpPr txBox="1"/>
          <p:nvPr>
            <p:ph idx="1" type="body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21ba403154f_0_9:notes"/>
          <p:cNvSpPr/>
          <p:nvPr>
            <p:ph idx="2" type="sldImg"/>
          </p:nvPr>
        </p:nvSpPr>
        <p:spPr>
          <a:xfrm>
            <a:off x="1857375" y="720725"/>
            <a:ext cx="36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2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857375" y="720725"/>
            <a:ext cx="360045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1857375" y="720725"/>
            <a:ext cx="360045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18:notes"/>
          <p:cNvSpPr/>
          <p:nvPr>
            <p:ph idx="2" type="sldImg"/>
          </p:nvPr>
        </p:nvSpPr>
        <p:spPr>
          <a:xfrm>
            <a:off x="1857375" y="720725"/>
            <a:ext cx="360045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85dc5225f_0_27:notes"/>
          <p:cNvSpPr txBox="1"/>
          <p:nvPr>
            <p:ph idx="1" type="body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2e85dc5225f_0_27:notes"/>
          <p:cNvSpPr/>
          <p:nvPr>
            <p:ph idx="2" type="sldImg"/>
          </p:nvPr>
        </p:nvSpPr>
        <p:spPr>
          <a:xfrm>
            <a:off x="1857375" y="720725"/>
            <a:ext cx="36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ab1d15e59_0_0:notes"/>
          <p:cNvSpPr txBox="1"/>
          <p:nvPr>
            <p:ph idx="1" type="body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29ab1d15e59_0_0:notes"/>
          <p:cNvSpPr/>
          <p:nvPr>
            <p:ph idx="2" type="sldImg"/>
          </p:nvPr>
        </p:nvSpPr>
        <p:spPr>
          <a:xfrm>
            <a:off x="1857375" y="720725"/>
            <a:ext cx="36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ba403154f_0_0:notes"/>
          <p:cNvSpPr txBox="1"/>
          <p:nvPr>
            <p:ph idx="1" type="body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21ba403154f_0_0:notes"/>
          <p:cNvSpPr/>
          <p:nvPr>
            <p:ph idx="2" type="sldImg"/>
          </p:nvPr>
        </p:nvSpPr>
        <p:spPr>
          <a:xfrm>
            <a:off x="1857375" y="720725"/>
            <a:ext cx="36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1381566" y="1150576"/>
            <a:ext cx="4796544" cy="652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3021683" y="2790693"/>
            <a:ext cx="6406475" cy="16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-285675" y="1207886"/>
            <a:ext cx="6406475" cy="479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566976" y="1237197"/>
            <a:ext cx="6425724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944960" y="3970580"/>
            <a:ext cx="5669756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515791" y="1884671"/>
            <a:ext cx="6520220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515791" y="5059035"/>
            <a:ext cx="6520220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519728" y="2012414"/>
            <a:ext cx="3212862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3827085" y="2012414"/>
            <a:ext cx="3212862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520712" y="402484"/>
            <a:ext cx="6520220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520713" y="1853171"/>
            <a:ext cx="3198096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520713" y="2761381"/>
            <a:ext cx="3198096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3827086" y="1853171"/>
            <a:ext cx="3213847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3827086" y="2761381"/>
            <a:ext cx="3213847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520712" y="503978"/>
            <a:ext cx="2438192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3213847" y="1088455"/>
            <a:ext cx="3827085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557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indent="-375602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indent="-354583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indent="-333565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indent="-333565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indent="-333565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indent="-333565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indent="-333565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indent="-333565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520712" y="2267902"/>
            <a:ext cx="2438192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520712" y="503978"/>
            <a:ext cx="2438192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3213847" y="1088455"/>
            <a:ext cx="3827085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520712" y="2267902"/>
            <a:ext cx="2438192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b="0" i="0" sz="36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5602" lvl="0" marL="457200" marR="0" rt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b="0" i="0" sz="23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4583" lvl="1" marL="914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3565" lvl="2" marL="1371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088" lvl="3" marL="1828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088" lvl="4" marL="22860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088" lvl="5" marL="27432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088" lvl="6" marL="3200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088" lvl="7" marL="3657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088" lvl="8" marL="4114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vylepsisiskolu.cz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5088" y="644900"/>
            <a:ext cx="5389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9B233"/>
                </a:solidFill>
                <a:latin typeface="Space Grotesk"/>
                <a:ea typeface="Space Grotesk"/>
                <a:cs typeface="Space Grotesk"/>
                <a:sym typeface="Space Grotesk"/>
              </a:rPr>
              <a:t>VYLEPŠI</a:t>
            </a:r>
            <a:r>
              <a:rPr b="1" i="0" lang="en-US" sz="48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 SI </a:t>
            </a:r>
            <a:r>
              <a:rPr b="1" i="0" lang="en-US" sz="4800" u="none" cap="none" strike="noStrike">
                <a:solidFill>
                  <a:srgbClr val="FFC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ŠKOLU</a:t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720800" y="2548488"/>
            <a:ext cx="4382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B2B2B2"/>
                </a:solidFill>
                <a:latin typeface="Space Grotesk"/>
                <a:ea typeface="Space Grotesk"/>
                <a:cs typeface="Space Grotesk"/>
                <a:sym typeface="Space Grotesk"/>
              </a:rPr>
              <a:t>Participativní rozpočet na středních školách zřizovaných Jihomoravským krajem</a:t>
            </a:r>
            <a:endParaRPr b="1" i="0" sz="2200" u="none" cap="none" strike="noStrike">
              <a:solidFill>
                <a:srgbClr val="B2B2B2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B2B2B2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B2B2B2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9B233"/>
                </a:solidFill>
                <a:latin typeface="Space Grotesk"/>
                <a:ea typeface="Space Grotesk"/>
                <a:cs typeface="Space Grotesk"/>
                <a:sym typeface="Space Grotesk"/>
              </a:rPr>
              <a:t>pilotní projekt 2023/2024</a:t>
            </a:r>
            <a:endParaRPr b="1" i="0" sz="2200" u="none" cap="none" strike="noStrike">
              <a:solidFill>
                <a:srgbClr val="F9B233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1171" y="7089575"/>
            <a:ext cx="1435549" cy="3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4448" y="6367975"/>
            <a:ext cx="2492276" cy="558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B0B0B">
                <a:alpha val="49803"/>
              </a:srgbClr>
            </a:outerShdw>
          </a:effectLst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13329"/>
          <a:stretch/>
        </p:blipFill>
        <p:spPr>
          <a:xfrm>
            <a:off x="499175" y="5109150"/>
            <a:ext cx="2882199" cy="2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48850" y="5869700"/>
            <a:ext cx="2523479" cy="3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ba403154f_0_9"/>
          <p:cNvSpPr txBox="1"/>
          <p:nvPr/>
        </p:nvSpPr>
        <p:spPr>
          <a:xfrm>
            <a:off x="230837" y="305050"/>
            <a:ext cx="709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Zpětná vazba pilotních škol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g21ba403154f_0_9"/>
          <p:cNvGraphicFramePr/>
          <p:nvPr/>
        </p:nvGraphicFramePr>
        <p:xfrm>
          <a:off x="414247" y="10868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6201500"/>
                <a:gridCol w="661900"/>
              </a:tblGrid>
              <a:tr h="1979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Markéta Husková, Střední grafická škola Brno</a:t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27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problém to celé zkoordinovat a zpropagovat - cítila jsem, že se jim nechtělo nakonec dělat projekty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ti, co se zapojili, to brali opravdu vážně, chválili si, že se spojili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při realizaci se nakonec zapojili všichni (i učitelé) a bylo to super, seznámily se mezi sebou i děti, které se vůbec neznaly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příští rok bude větší potřeba víc komunikovat s třídními učiteli, plánujeme, aby na třídnických hodinách s žáky pracovali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online platforma v pořádku, pomáhala, litovala jsem, že jsem si metodiku nepřečetla na začátku, chtěla jsem si to udělat po svém, ale když jsem si jí pak přečetla, tak jsem zjistila, že fakt dává smysl - příští rok už pojedu podle ní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zádrhel byl generování kódů - ale už vím, jak na to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163" name="Google Shape;163;g21ba403154f_0_9"/>
          <p:cNvGraphicFramePr/>
          <p:nvPr/>
        </p:nvGraphicFramePr>
        <p:xfrm>
          <a:off x="414247" y="3677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6201500"/>
                <a:gridCol w="661900"/>
              </a:tblGrid>
              <a:tr h="1487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Hana Bednaříková, Střední škola polytechnická Kyjov</a:t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95850"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evaluační rozhovor nebyl realizován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164" name="Google Shape;164;g21ba403154f_0_9"/>
          <p:cNvGraphicFramePr/>
          <p:nvPr/>
        </p:nvGraphicFramePr>
        <p:xfrm>
          <a:off x="414247" y="46198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6201500"/>
                <a:gridCol w="661900"/>
              </a:tblGrid>
              <a:tr h="1487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Hana Gasnárková, Gymnázium, obchodní akademie a jazyková škola GOAH Hodonín</a:t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95850"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evaluační rozhovor nebyl realizován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970" y="5864852"/>
            <a:ext cx="1242730" cy="76944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2852850" y="6634300"/>
            <a:ext cx="378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Jihomoravská agentura pro veřejné inovace JINAG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6685430" y="6634300"/>
            <a:ext cx="77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jinag.eu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975" y="6820413"/>
            <a:ext cx="1683100" cy="2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1483900" y="7080450"/>
            <a:ext cx="490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Akce je zařazena do aktivit projektu Zdravý kraj a místní Agenda 21.</a:t>
            </a:r>
            <a:endParaRPr b="1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836989" y="1004575"/>
            <a:ext cx="5885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→</a:t>
            </a:r>
            <a:r>
              <a:rPr b="1" i="0" lang="en-US" sz="22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  </a:t>
            </a:r>
            <a:r>
              <a:rPr b="1" i="0" lang="en-US" sz="4800" u="none" cap="none" strike="noStrike">
                <a:solidFill>
                  <a:srgbClr val="F9B233"/>
                </a:solidFill>
                <a:latin typeface="Space Grotesk"/>
                <a:ea typeface="Space Grotesk"/>
                <a:cs typeface="Space Grotesk"/>
                <a:sym typeface="Space Grotesk"/>
              </a:rPr>
              <a:t>VYLEPŠI</a:t>
            </a:r>
            <a:r>
              <a:rPr b="1" i="0" lang="en-US" sz="48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 SI </a:t>
            </a:r>
            <a:r>
              <a:rPr b="1" i="0" lang="en-US" sz="4800" u="none" cap="none" strike="noStrike">
                <a:solidFill>
                  <a:srgbClr val="FFC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ŠKOLU</a:t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1950" y="2467900"/>
            <a:ext cx="1969500" cy="19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543675" y="1559425"/>
            <a:ext cx="38325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Školní participativní rozpočtování je participativní metoda,   v níž studenti vymýšlí, jak naloží s částí rozpočtu školy. Své nápady přetváří do konkrétních projektů, sami rozhodnou, které z nich se stanou skutečností a podílí se na realizaci.</a:t>
            </a:r>
            <a:endParaRPr b="0" i="1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Krajský projekt </a:t>
            </a:r>
            <a:r>
              <a:rPr b="1" i="1" lang="en-US" sz="1100" u="none" cap="none" strike="noStrike">
                <a:solidFill>
                  <a:srgbClr val="FFC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Vylepši si školu</a:t>
            </a:r>
            <a:r>
              <a:rPr b="0" i="1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podporuje participativní rozpočtování na školách v Jihomoravském kraji. Rozvíjí mimojiné finanční gramotnost žáků, jejich angažovanost, kritické myšlení, důvěru v demokratické principy a zdravý patriotismus.</a:t>
            </a:r>
            <a:endParaRPr b="0" i="1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Donátorem projektu je Jihomoravský kraj, který na 1. ročník pro školní rok 2024/2025 vyčlenil 2,7 mil. Kč.</a:t>
            </a:r>
            <a:endParaRPr b="0" i="1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Ve školním roce 2023/2024 proběhl pilotní projekt, s jehož výstupy pracujeme na přípravě 1. ročníku pro školní rok 2024/2025. Do něj se přihlásilo 56 středních škol, mezi něž Jihomoravský kraj rozdělí více než 2 mil. Kč.</a:t>
            </a:r>
            <a:endParaRPr b="0" i="1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Rádi bychom tuto možnost nabídli všem žákům Jihomoravského kraje, proto ve školním roce 2024/2025 odpilotujeme Vylepši si školu v dětském domově, praktické škole a 2 základních školách (1. i 2. stupeň).</a:t>
            </a:r>
            <a:endParaRPr b="0" i="1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B0B0B"/>
                </a:solidFill>
                <a:latin typeface="Roboto"/>
                <a:ea typeface="Roboto"/>
                <a:cs typeface="Roboto"/>
                <a:sym typeface="Roboto"/>
              </a:rPr>
              <a:t>Hodnocení pilotního projektu vám předkládáme v této krátké zprávě.</a:t>
            </a:r>
            <a:endParaRPr b="0" i="1" sz="1100" u="none" cap="none" strike="noStrike">
              <a:solidFill>
                <a:srgbClr val="0B0B0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4331416" y="6585398"/>
            <a:ext cx="2766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Dagmar Peřinová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vedoucí týmu participace JINAG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020950" y="4467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0B0B0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897125" y="497450"/>
            <a:ext cx="3481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100" u="none" cap="none" strike="noStrike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„Takový je příští věk, jak jsou vychováváni příští jeho občané.</a:t>
            </a:r>
            <a:r>
              <a:rPr b="1" i="0" lang="en-US" sz="1100" u="none" cap="none" strike="noStrike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”</a:t>
            </a:r>
            <a:endParaRPr b="1" i="0" sz="1100" u="none" cap="none" strike="noStrike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Jan Ámos Komenský</a:t>
            </a:r>
            <a:endParaRPr b="0" i="0" sz="1100" u="none" cap="none" strike="noStrike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/>
        </p:nvSpPr>
        <p:spPr>
          <a:xfrm>
            <a:off x="622325" y="4838050"/>
            <a:ext cx="29967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0375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Jsme zastánci otevřené spolupráce. Jen přímí aktéři nejlépe znají svou školu a komunitu a nejlépe ví, co potřebují a co je trápí. My zase víme, jak jim můžeme pomoci s tím něco udělat. </a:t>
            </a:r>
            <a:endParaRPr b="0" i="1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Zapojování (participace) žáků, studentů, umožňuje hlubší porozumění jejich světu, nápadům a představám, zajišťuje větší efektivitu při hledání řešení a zvyšuje důvěru ve společné rozhodnutí.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726359" y="4108871"/>
            <a:ext cx="2278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↘  </a:t>
            </a:r>
            <a:r>
              <a:rPr b="1" i="0" lang="en-US" sz="1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PARTICIPACE </a:t>
            </a:r>
            <a:endParaRPr b="1" i="0" sz="22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3673450" y="549625"/>
            <a:ext cx="3481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100" u="none" cap="none" strike="noStrike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„</a:t>
            </a:r>
            <a:r>
              <a:rPr b="1" i="1" lang="en-US" sz="1100" u="none" cap="none" strike="noStrike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Dítě je nejvíce fotografovaným, ale nejméně vyslyšeným členem společnosti</a:t>
            </a:r>
            <a:r>
              <a:rPr b="0" i="1" lang="en-US" sz="1100" u="none" cap="none" strike="noStrike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</a:t>
            </a:r>
            <a:endParaRPr b="0" i="1" sz="1100" u="none" cap="none" strike="noStrike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Roger Hart, 1992</a:t>
            </a:r>
            <a:endParaRPr b="0" i="0" sz="1100" u="none" cap="none" strike="noStrike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4850" y="4027375"/>
            <a:ext cx="3384699" cy="338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828699" y="189825"/>
            <a:ext cx="6153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O čem participativní rozpočet vlastně je?</a:t>
            </a:r>
            <a:endParaRPr b="0" i="0" sz="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tazník se souvislou výplní"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3325" y="5106900"/>
            <a:ext cx="1373850" cy="13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447442" y="5150754"/>
            <a:ext cx="3430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↘  </a:t>
            </a:r>
            <a:r>
              <a:rPr b="1" i="0" lang="en-US" sz="1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ZAJÍMAVÁ ČÍSLA</a:t>
            </a:r>
            <a:endParaRPr b="1" i="0" sz="22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849450" y="5741188"/>
            <a:ext cx="4000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Pilotního projektu se aktivně zúčastnilo více než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1300 žáků</a:t>
            </a:r>
            <a:r>
              <a:rPr b="0" i="0" lang="en-US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849438" y="6646075"/>
            <a:ext cx="582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Všechny pilotní školy</a:t>
            </a:r>
            <a:r>
              <a:rPr b="0" i="0" lang="en-US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pokračují v participativním rozpočtování i v následujícím roce.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849450" y="6193638"/>
            <a:ext cx="5270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 celoškolních hlasování bylo podání celkem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55 projektů</a:t>
            </a:r>
            <a:r>
              <a:rPr b="0" i="0" lang="en-US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16" name="Google Shape;116;p5"/>
          <p:cNvGraphicFramePr/>
          <p:nvPr/>
        </p:nvGraphicFramePr>
        <p:xfrm>
          <a:off x="931128" y="12190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5948150"/>
              </a:tblGrid>
              <a:tr h="178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7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Školní participativní rozpočtování je skvělá příležitost, jak u dětí podpořit občanskou angažovanost a naučit je kriticky přemýšlet o svém okolí. Žáci zjistí a pojmenují skutečné potřeby své komunity. </a:t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Během procesu participace, tedy zapojování se, nejen navrhují projekty, ale také je prezentují, propagují a pomáhají s jejich realizací. Zdokonalí si tak komunikační a prezentační dovednosti, posílí finanční gramotnost a svůj vztah k podnikavosti. Naučí se, že nestačí jen mluvit o svých nápadech, ale je potřeba také přiložit ruku k dílu.</a:t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Zapojí se do aktivity, během níž mohou spolupracovat napříč ročníky a obory. Vznikají tak nová přátelství, zlepšují vztahy mezi nimi a pedagogy směrem ke spolupráci a partnerství.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Škola, která se pro participativní rozpočtování rozhodne, dává svým žákům jasný vzkaz, že je otevřená novým přístupům v jejich zájmu. Chce jim dát hlas a naslouchat jim.</a:t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Navíc se jedná o výborný nástroj, který může pomoci zapojit i ty, kteří se z různých důvodů do aktivit školy běžně nezapojují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/>
        </p:nvSpPr>
        <p:spPr>
          <a:xfrm>
            <a:off x="230837" y="305050"/>
            <a:ext cx="709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VYLEPŠI SI ŠKOLU - pilot 2023/2024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2" name="Google Shape;122;p9"/>
          <p:cNvGraphicFramePr/>
          <p:nvPr/>
        </p:nvGraphicFramePr>
        <p:xfrm>
          <a:off x="465422" y="1875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6201500"/>
                <a:gridCol w="661900"/>
              </a:tblGrid>
              <a:tr h="390100">
                <a:tc gridSpan="2"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PILOTNÍ ŠKOLY</a:t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562300">
                <a:tc>
                  <a:txBody>
                    <a:bodyPr/>
                    <a:lstStyle/>
                    <a:p>
                      <a:pPr indent="-304800" lvl="1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-US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Gymnázium a jazyková škola Břeclav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1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-US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Gymnázium, obchodní akademie a jazyková škola Hodonín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1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-US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Střední pedagogická škola Boskovice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1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-US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Střední zdravotnická škola Znojmo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1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-US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Střední škola grafická Brno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1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-US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Střední škola polytechnická Kyjov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123" name="Google Shape;123;p9"/>
          <p:cNvGraphicFramePr/>
          <p:nvPr/>
        </p:nvGraphicFramePr>
        <p:xfrm>
          <a:off x="315072" y="41873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6261250"/>
                <a:gridCol w="668275"/>
              </a:tblGrid>
              <a:tr h="333800">
                <a:tc gridSpan="2"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TECHNICKÉ PARAMETRY PILOTNÍHO PROJEKTU</a:t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780425">
                <a:tc>
                  <a:txBody>
                    <a:bodyPr/>
                    <a:lstStyle/>
                    <a:p>
                      <a:pPr indent="-292100" lvl="1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US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webové stránky </a:t>
                      </a: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/>
                        </a:rPr>
                        <a:t>https://vylepsisiskolu.cz/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1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US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politický garant projektu: Lukáš Dubec, 1. náměstek hejtmana Jihomoravského kraje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1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US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administrátorka projektu: Mgr. Adéla Pásková, referentka pro mládež a EVVO, Odbor školství JMK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1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US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odborná garantka a metodička projektu: Mgr. Dagmar Peřinová, vedoucí týmu participace JINAG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389575" y="262498"/>
            <a:ext cx="686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9" name="Google Shape;129;p18"/>
          <p:cNvGraphicFramePr/>
          <p:nvPr/>
        </p:nvGraphicFramePr>
        <p:xfrm>
          <a:off x="356510" y="26724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6261250"/>
                <a:gridCol w="668275"/>
              </a:tblGrid>
              <a:tr h="619800">
                <a:tc gridSpan="2"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ČASOVÝ HARMONOGRAM PILOTNÍHO PROJEKTU</a:t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305950">
                <a:tc>
                  <a:txBody>
                    <a:bodyPr/>
                    <a:lstStyle/>
                    <a:p>
                      <a:pPr indent="0" lvl="0" marL="9144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549" y="3958775"/>
            <a:ext cx="5418826" cy="23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7800" y="387225"/>
            <a:ext cx="2745175" cy="15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85dc5225f_0_27"/>
          <p:cNvSpPr txBox="1"/>
          <p:nvPr/>
        </p:nvSpPr>
        <p:spPr>
          <a:xfrm>
            <a:off x="389575" y="262498"/>
            <a:ext cx="686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2e85dc5225f_0_27"/>
          <p:cNvGraphicFramePr/>
          <p:nvPr/>
        </p:nvGraphicFramePr>
        <p:xfrm>
          <a:off x="341610" y="5032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2919050"/>
                <a:gridCol w="382850"/>
              </a:tblGrid>
              <a:tr h="1139750">
                <a:tc gridSpan="2"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PŘEDLOŽENÉ PROJEKTY</a:t>
                      </a:r>
                      <a:endParaRPr b="1" sz="1400" u="none" cap="none" strike="noStrike"/>
                    </a:p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079550"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US" sz="10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Posilovací stroj do TV</a:t>
                      </a:r>
                      <a:endParaRPr sz="10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Školní kantýna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Nové podložky do TV, programy na IKT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Vybavení učebny č. 5 - židle a stoly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Pomůcky do učebny OSE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Přednáška záchranář Dvořák, Listování Hejlík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Relaxační místnost - úprava a zařízení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Společenská místnost - výmalba a vaky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Čipy na vstup do školy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Odpočinková místnost - kávovar a toustovač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WIFI rozsah po celé škole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Skříňky do třídy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Relaxační koutek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Bufet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Paletové sedáky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Zásobníky na papírové utěrky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Židle - učebna 10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Sklopné sedáky na chodbu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Horolezecká stěna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Odpočinkový kout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Police a věšáky do jídelny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Měkkoučké sezení do hudebny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Nové sportovní dresy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Dresy a sportovní vybavení do TV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Vybavení toalet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Relaxační zóna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Pinec, fotbálek a příslušenství do klubu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Vybavení pro zvířátka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138" name="Google Shape;138;g2e85dc5225f_0_27"/>
          <p:cNvGraphicFramePr/>
          <p:nvPr/>
        </p:nvGraphicFramePr>
        <p:xfrm>
          <a:off x="4031085" y="1698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2919050"/>
                <a:gridCol w="382850"/>
              </a:tblGrid>
              <a:tr h="1164100">
                <a:tc gridSpan="2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Číslo </a:t>
                      </a:r>
                      <a:r>
                        <a:rPr b="1" lang="en-US" sz="1200" u="none" cap="none" strike="noStrike">
                          <a:solidFill>
                            <a:schemeClr val="accent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55</a:t>
                      </a:r>
                      <a:r>
                        <a:rPr b="1" lang="en-US" sz="1200" u="none" cap="none" strike="noStrike">
                          <a:solidFill>
                            <a:srgbClr val="FF990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en-US" sz="1200" u="none" cap="none" strike="noStrike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ukazuje na skutečnou </a:t>
                      </a:r>
                      <a:r>
                        <a:rPr b="1" lang="en-US" sz="1200" u="none" cap="none" strike="noStrike">
                          <a:solidFill>
                            <a:schemeClr val="accent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činorodost </a:t>
                      </a:r>
                      <a:r>
                        <a:rPr b="1" lang="en-US" sz="1200" u="none" cap="none" strike="noStrike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nejen žáků pilotních škol.</a:t>
                      </a:r>
                      <a:r>
                        <a:rPr b="1" lang="en-US" sz="1200" u="none" cap="none" strike="noStrike">
                          <a:solidFill>
                            <a:schemeClr val="accent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81,8% návrhů</a:t>
                      </a:r>
                      <a:r>
                        <a:rPr b="1" lang="en-US" sz="1200" u="none" cap="none" strike="noStrike">
                          <a:solidFill>
                            <a:srgbClr val="FF990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en-US" sz="12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vzešlo </a:t>
                      </a:r>
                      <a:r>
                        <a:rPr b="1" lang="en-US" sz="1200" u="none" cap="none" strike="noStrike">
                          <a:solidFill>
                            <a:schemeClr val="accent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ze tříd</a:t>
                      </a:r>
                      <a:r>
                        <a:rPr b="1" lang="en-US" sz="1200" u="none" cap="none" strike="noStrike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, </a:t>
                      </a:r>
                      <a:r>
                        <a:rPr b="1" lang="en-US" sz="1200" u="none" cap="none" strike="noStrike">
                          <a:solidFill>
                            <a:schemeClr val="accent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7,3%</a:t>
                      </a:r>
                      <a:r>
                        <a:rPr b="1" lang="en-US" sz="12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podaly</a:t>
                      </a:r>
                      <a:r>
                        <a:rPr b="1" lang="en-US" sz="1200" u="none" cap="none" strike="noStrike">
                          <a:solidFill>
                            <a:srgbClr val="FF990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kr</a:t>
                      </a:r>
                      <a:r>
                        <a:rPr b="1" lang="en-US" sz="1200" u="none" cap="none" strike="noStrike">
                          <a:solidFill>
                            <a:schemeClr val="accent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oužky či zájmové skupiny</a:t>
                      </a:r>
                      <a:r>
                        <a:rPr b="1" lang="en-US" sz="1200" u="none" cap="none" strike="noStrike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, a shodně po </a:t>
                      </a:r>
                      <a:r>
                        <a:rPr b="1" lang="en-US" sz="1200" u="none" cap="none" strike="noStrike">
                          <a:solidFill>
                            <a:schemeClr val="accent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5,5% žákovské parlamenty</a:t>
                      </a:r>
                      <a:r>
                        <a:rPr b="1" lang="en-US" sz="1200" u="none" cap="none" strike="noStrike">
                          <a:solidFill>
                            <a:srgbClr val="FF990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en-US" sz="12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r>
                        <a:rPr b="1" lang="en-US" sz="1200" u="none" cap="none" strike="noStrike">
                          <a:solidFill>
                            <a:srgbClr val="FF990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en-US" sz="1200" u="none" cap="none" strike="noStrike">
                          <a:solidFill>
                            <a:schemeClr val="accent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pedagogové</a:t>
                      </a:r>
                      <a:r>
                        <a:rPr b="1" lang="en-US" sz="1200" u="none" cap="none" strike="noStrike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r>
                        <a:rPr lang="en-US" sz="1200" u="none" cap="none" strike="noStrike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endParaRPr sz="1200" u="none" cap="none" strike="noStrike">
                        <a:solidFill>
                          <a:srgbClr val="262626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262626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262626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262626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055200"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Kávovar, minilednička a výzdoba chodby</a:t>
                      </a:r>
                      <a:endParaRPr sz="10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Hry a koutek na cvičení do klubu, skříň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Háčky do kabinek toalet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Křesla ušák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Závěsná křesla a pálky do klubu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Nové ubikace a nová zvířata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LCD TV a příslušenství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Věšáky do jídelny a na toalety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Vybavení do knihovny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Klavír Yamaha YPD-S55 WH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Fotbálek a vybavení do klubu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Koše na tříděný odpad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Výstava, která pomáhá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Akce Jančovka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Nápoje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Promítací a zvuková technika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Neutíkej do obchodu, kup ve škole (automaty)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Jíme zdravě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Besedy s osobnostmi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Relaxační koutek s WIFI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Odpočinková místnost   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Sportovnější škola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Ať si máme kde sednout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Pomůcky do TV na posilování a protahování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Gravírovací stroj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Výzdoba jídelen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i="1" lang="en-US" sz="1000" u="none" cap="none" strike="noStrike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3D tiskárna</a:t>
                      </a:r>
                      <a:endParaRPr i="1" sz="1000" u="none" cap="none" strike="noStrike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ab1d15e59_0_0"/>
          <p:cNvSpPr txBox="1"/>
          <p:nvPr/>
        </p:nvSpPr>
        <p:spPr>
          <a:xfrm>
            <a:off x="527734" y="361447"/>
            <a:ext cx="6037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Trocha statistiky</a:t>
            </a:r>
            <a:endParaRPr b="1" i="0" sz="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4" name="Google Shape;144;g29ab1d15e59_0_0"/>
          <p:cNvGraphicFramePr/>
          <p:nvPr/>
        </p:nvGraphicFramePr>
        <p:xfrm>
          <a:off x="414247" y="10868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6201500"/>
                <a:gridCol w="661900"/>
              </a:tblGrid>
              <a:tr h="126850">
                <a:tc gridSpan="2"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5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id="145" name="Google Shape;145;g29ab1d15e5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250" y="1794088"/>
            <a:ext cx="4074475" cy="250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9ab1d15e59_0_0"/>
          <p:cNvSpPr txBox="1"/>
          <p:nvPr/>
        </p:nvSpPr>
        <p:spPr>
          <a:xfrm>
            <a:off x="414250" y="1443275"/>
            <a:ext cx="430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 PODANÝCH NÁVRHŮ DLE TYPU NAVRHOVATELE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9ab1d15e59_0_0"/>
          <p:cNvSpPr txBox="1"/>
          <p:nvPr/>
        </p:nvSpPr>
        <p:spPr>
          <a:xfrm>
            <a:off x="3329800" y="3876975"/>
            <a:ext cx="407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 PODANÝCH NÁVRHŮ DLE TÉMATU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9ab1d15e5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8190" y="4296325"/>
            <a:ext cx="5706210" cy="315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ba403154f_0_0"/>
          <p:cNvSpPr txBox="1"/>
          <p:nvPr/>
        </p:nvSpPr>
        <p:spPr>
          <a:xfrm>
            <a:off x="230837" y="305050"/>
            <a:ext cx="709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Zpětná vazba pilotních škol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4" name="Google Shape;154;g21ba403154f_0_0"/>
          <p:cNvGraphicFramePr/>
          <p:nvPr/>
        </p:nvGraphicFramePr>
        <p:xfrm>
          <a:off x="414247" y="10868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6201500"/>
                <a:gridCol w="661900"/>
              </a:tblGrid>
              <a:tr h="1979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Patrik Král, Gymnázium a jazyková škola Břeclav</a:t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27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zachováme formát celoškolního hlasování i hlasování nanečisto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závěrečná zpráva je jednoduchá, papírování minimum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počet online setkání stačí, chválím vstřícnost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horší je to s motivací ostatních učitelů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počet online setkání stačí, chválím vstřícnost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155" name="Google Shape;155;g21ba403154f_0_0"/>
          <p:cNvGraphicFramePr/>
          <p:nvPr/>
        </p:nvGraphicFramePr>
        <p:xfrm>
          <a:off x="458172" y="25309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6775575"/>
              </a:tblGrid>
              <a:tr h="19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Jitka Kudláčková, Střední zdravotnická škola Znojmo</a:t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7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realizace proběhla velmi rychle - chtěli silnější wifi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projekt se nám strašně líbil, moc se nám líbilo školní fórum - super bylo propojení s městem, kam se těžko s nápady dětí dostáváme - pak už jsme s městem v kontaktu nebyli, už se nám neozvali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skvělé nápady studentů např. i z oblasti přednášek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děti byly motivované, zapojovaly se samy - zpětná vazba od studentů: bavilo je to, semklo je to, museli si něco prosadit a domluvit se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TU se tvářili ze začátku všelijak, ale nakonec to byla dobrá náplň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metodika - moc pomohla, nic jsem nezapomněla, berlička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papírování - bylo to jednoduché, máme šikovnou a vstřícnou ekonomku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počet evaluačních setkání stačil, jste vstřícná, takže je možné se poptat kdykoli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učitelé = p. Kudláčková vede parlament, namotivovala děti a děti si namotivovaly učitele a ostatní žáky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156" name="Google Shape;156;g21ba403154f_0_0"/>
          <p:cNvGraphicFramePr/>
          <p:nvPr/>
        </p:nvGraphicFramePr>
        <p:xfrm>
          <a:off x="495397" y="51533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{7CF923D8-98A0-4A19-A08A-1483DA2C7AA4}</a:tableStyleId>
              </a:tblPr>
              <a:tblGrid>
                <a:gridCol w="6201500"/>
                <a:gridCol w="661900"/>
              </a:tblGrid>
              <a:tr h="1979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Pavla Andrlíková, Střední pedagogická škola Boskovice</a:t>
                      </a:r>
                      <a:endParaRPr b="1" sz="1400" u="none" cap="none" strike="noStrike"/>
                    </a:p>
                  </a:txBody>
                  <a:tcPr marT="0" marB="0" marR="0" marL="476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27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realizovat budeme až v létě - termín vyúčtování máme prodloužený do 9.9. 2024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u nás to nebyl žádný wow efekt, nechala jsem realizaci jen na třídních učitelích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odmítám děti do něčeho nutit, takže jsem nechtěla dělat veřejné prezentace, abych je neznechutila, navíc nemáme tak velký prostor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dělali jsme prezentace formou videí, které pouštěli třídní učitelé na třídnických hodinách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mám zpětnou vazbu od studentů, můžu poslat - pozitivně hodnotili, že opravdu museli spolupracovat a domluvit se, bavilo je to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studenti ale nebyli tak motivovaní, nechtělo se jim, naše škola není ten typ na takové aktivity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➔"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nemám čas na tento projekt, přemýšlím, že jej posunu v příštím roce někomu jinému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476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2023-03-17T09:10:14Z</dcterms:created>
  <dc:creator>Jan Tichý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0x01010075251A8804A9544496EE8313BB194A29</vt:lpwstr>
  </property>
</Properties>
</file>