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8" r:id="rId1"/>
  </p:sldMasterIdLst>
  <p:notesMasterIdLst>
    <p:notesMasterId r:id="rId43"/>
  </p:notesMasterIdLst>
  <p:sldIdLst>
    <p:sldId id="313" r:id="rId2"/>
    <p:sldId id="312" r:id="rId3"/>
    <p:sldId id="311" r:id="rId4"/>
    <p:sldId id="314" r:id="rId5"/>
    <p:sldId id="315" r:id="rId6"/>
    <p:sldId id="329" r:id="rId7"/>
    <p:sldId id="316" r:id="rId8"/>
    <p:sldId id="256" r:id="rId9"/>
    <p:sldId id="317" r:id="rId10"/>
    <p:sldId id="318" r:id="rId11"/>
    <p:sldId id="319" r:id="rId12"/>
    <p:sldId id="269" r:id="rId13"/>
    <p:sldId id="330" r:id="rId14"/>
    <p:sldId id="321" r:id="rId15"/>
    <p:sldId id="258" r:id="rId16"/>
    <p:sldId id="331" r:id="rId17"/>
    <p:sldId id="257" r:id="rId18"/>
    <p:sldId id="278" r:id="rId19"/>
    <p:sldId id="332" r:id="rId20"/>
    <p:sldId id="272" r:id="rId21"/>
    <p:sldId id="288" r:id="rId22"/>
    <p:sldId id="333" r:id="rId23"/>
    <p:sldId id="280" r:id="rId24"/>
    <p:sldId id="334" r:id="rId25"/>
    <p:sldId id="281" r:id="rId26"/>
    <p:sldId id="286" r:id="rId27"/>
    <p:sldId id="324" r:id="rId28"/>
    <p:sldId id="283" r:id="rId29"/>
    <p:sldId id="287" r:id="rId30"/>
    <p:sldId id="335" r:id="rId31"/>
    <p:sldId id="284" r:id="rId32"/>
    <p:sldId id="336" r:id="rId33"/>
    <p:sldId id="279" r:id="rId34"/>
    <p:sldId id="337" r:id="rId35"/>
    <p:sldId id="282" r:id="rId36"/>
    <p:sldId id="338" r:id="rId37"/>
    <p:sldId id="271" r:id="rId38"/>
    <p:sldId id="309" r:id="rId39"/>
    <p:sldId id="285" r:id="rId40"/>
    <p:sldId id="273" r:id="rId41"/>
    <p:sldId id="289" r:id="rId42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Gill Sans" charset="0"/>
        <a:cs typeface="Gill Sans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52" d="100"/>
          <a:sy n="52" d="100"/>
        </p:scale>
        <p:origin x="-1044" y="-10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3FE46-F917-4D91-8C11-B2AA40F45920}" type="datetimeFigureOut">
              <a:rPr lang="cs-CZ" smtClean="0"/>
              <a:pPr/>
              <a:t>6.6.2011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5C916-82A8-49FD-9276-EEC6217A781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>
              <a:sym typeface="Gill Sans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Body Level One</a:t>
            </a:r>
          </a:p>
          <a:p>
            <a:pPr lvl="1"/>
            <a:r>
              <a:rPr lang="en-US" smtClean="0">
                <a:sym typeface="Gill Sans" charset="0"/>
              </a:rPr>
              <a:t>Body Level Two</a:t>
            </a:r>
          </a:p>
          <a:p>
            <a:pPr lvl="2"/>
            <a:r>
              <a:rPr lang="en-US" smtClean="0">
                <a:sym typeface="Gill Sans" charset="0"/>
              </a:rPr>
              <a:t>Body Level Three</a:t>
            </a:r>
          </a:p>
          <a:p>
            <a:pPr lvl="3"/>
            <a:r>
              <a:rPr lang="en-US" smtClean="0">
                <a:sym typeface="Gill Sans" charset="0"/>
              </a:rPr>
              <a:t>Body Level Four</a:t>
            </a:r>
          </a:p>
          <a:p>
            <a:pPr lvl="4"/>
            <a:r>
              <a:rPr lang="en-US" smtClean="0">
                <a:sym typeface="Gill Sans" charset="0"/>
              </a:rPr>
              <a:t>Body Level Five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marL="25400" indent="-25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marL="25400" indent="-25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2pPr>
      <a:lvl3pPr marL="25400" indent="-25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3pPr>
      <a:lvl4pPr marL="25400" indent="-25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4pPr>
      <a:lvl5pPr marL="25400" indent="-25400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Gill Sans" charset="0"/>
          <a:cs typeface="Gill Sans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komunitniskoly.cz/fotogalerie/australske-rytmy_495.jpg" TargetMode="External"/><Relationship Id="rId3" Type="http://schemas.openxmlformats.org/officeDocument/2006/relationships/hyperlink" Target="http://www.komunitniskoly.cz/fotogalerie/den-komunitnich-skol_547.jpg" TargetMode="External"/><Relationship Id="rId7" Type="http://schemas.openxmlformats.org/officeDocument/2006/relationships/hyperlink" Target="http://www.komunitniskoly.cz/fotogalerie/centrum-zs-eliska_26.jpg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2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hyperlink" Target="http://www.komunitniskoly.cz/fotogalerie/studenti-perspektivy-detem_330.jpg" TargetMode="External"/><Relationship Id="rId5" Type="http://schemas.openxmlformats.org/officeDocument/2006/relationships/hyperlink" Target="http://www.komunitniskoly.cz/fotogalerie/komunitni-centrum_58.jpg" TargetMode="External"/><Relationship Id="rId15" Type="http://schemas.openxmlformats.org/officeDocument/2006/relationships/hyperlink" Target="http://www.komunitniskoly.cz/fotogalerie/tanecni_537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www.komunitniskoly.cz/fotogalerie/ddo_130.jpg" TargetMode="External"/><Relationship Id="rId1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www.komunitniskoly.cz/cz/fotogalerie/?fotogalerieId=31" TargetMode="External"/><Relationship Id="rId7" Type="http://schemas.openxmlformats.org/officeDocument/2006/relationships/hyperlink" Target="http://www.komunitniskoly.cz/fotogalerie/projektove-vyucovani_50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komunitniskoly.cz/fotogalerie/projektove-vyucovani_500.jpg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jpeg"/><Relationship Id="rId9" Type="http://schemas.openxmlformats.org/officeDocument/2006/relationships/hyperlink" Target="http://www.komunitniskoly.cz/fotogalerie/workshop-na-zs-dubi-1_215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hyperlink" Target="http://www.komunitniskoly.cz/fotogalerie/stopy-historie_88.jpg" TargetMode="External"/><Relationship Id="rId3" Type="http://schemas.openxmlformats.org/officeDocument/2006/relationships/hyperlink" Target="http://www.komunitniskoly.cz/fotogalerie/realizace-sbirky-pro-mn_108.jpg" TargetMode="External"/><Relationship Id="rId7" Type="http://schemas.openxmlformats.org/officeDocument/2006/relationships/hyperlink" Target="http://www.komunitniskoly.cz/fotogalerie/mezinarodni-den-senioru_476.jpg" TargetMode="External"/><Relationship Id="rId12" Type="http://schemas.openxmlformats.org/officeDocument/2006/relationships/image" Target="../media/image19.jpeg"/><Relationship Id="rId2" Type="http://schemas.openxmlformats.org/officeDocument/2006/relationships/image" Target="../media/image2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hyperlink" Target="http://www.komunitniskoly.cz/fotogalerie/projektove-rizeni-eoa_148.jpg" TargetMode="External"/><Relationship Id="rId5" Type="http://schemas.openxmlformats.org/officeDocument/2006/relationships/hyperlink" Target="http://www.komunitniskoly.cz/cz/fotogalerie/?fotogalerieId=111" TargetMode="External"/><Relationship Id="rId15" Type="http://schemas.openxmlformats.org/officeDocument/2006/relationships/hyperlink" Target="http://www.komunitniskoly.cz/fotogalerie/prvni-rok-projektu-uspesne-zakoncen_417.jpg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http://www.komunitniskoly.cz/fotogalerie/povesti-regionu_211.jpg" TargetMode="External"/><Relationship Id="rId1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hyperlink" Target="http://www.komunitniskoly.cz/fotogalerie/povesti-regionu_576.jpg" TargetMode="External"/><Relationship Id="rId3" Type="http://schemas.openxmlformats.org/officeDocument/2006/relationships/hyperlink" Target="http://www.komunitniskoly.cz/fotogalerie/mapky_83.jpg" TargetMode="External"/><Relationship Id="rId7" Type="http://schemas.openxmlformats.org/officeDocument/2006/relationships/hyperlink" Target="http://www.komunitniskoly.cz/fotogalerie/mapky_78.jpg" TargetMode="External"/><Relationship Id="rId12" Type="http://schemas.openxmlformats.org/officeDocument/2006/relationships/image" Target="../media/image26.jpeg"/><Relationship Id="rId2" Type="http://schemas.openxmlformats.org/officeDocument/2006/relationships/image" Target="../media/image2.pn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hyperlink" Target="http://www.komunitniskoly.cz/fotogalerie/noc-s-pohadkou_588.jpg" TargetMode="External"/><Relationship Id="rId5" Type="http://schemas.openxmlformats.org/officeDocument/2006/relationships/hyperlink" Target="http://www.komunitniskoly.cz/fotogalerie/mapky_85.jpg" TargetMode="External"/><Relationship Id="rId15" Type="http://schemas.openxmlformats.org/officeDocument/2006/relationships/hyperlink" Target="http://www.komunitniskoly.cz/cz/fotogalerie/?fotogalerieId=29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komunitniskoly.cz/fotogalerie/noc-s-pohadkou_583.jpg" TargetMode="External"/><Relationship Id="rId1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komunitniskoly.cz/fotogalerie/mgr-lenka-cerna_599.jpg" TargetMode="External"/><Relationship Id="rId7" Type="http://schemas.openxmlformats.org/officeDocument/2006/relationships/hyperlink" Target="http://www.komunitniskoly.cz/fotogalerie/litomerice-dobrovolnictvi_542.jpg" TargetMode="External"/><Relationship Id="rId12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hyperlink" Target="http://www.komunitniskoly.cz/fotogalerie/litomerice-dobrovolnictvi_543.jpg" TargetMode="External"/><Relationship Id="rId5" Type="http://schemas.openxmlformats.org/officeDocument/2006/relationships/hyperlink" Target="http://www.komunitniskoly.cz/fotogalerie/bc-radka-sirotkova_600.jpg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www.komunitniskoly.cz/fotogalerie/litomerice-dobrovolnictvi_541.jp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hyperlink" Target="http://www.komunitniskoly.cz/fotogalerie/pozvanka_597.jpg" TargetMode="External"/><Relationship Id="rId3" Type="http://schemas.openxmlformats.org/officeDocument/2006/relationships/hyperlink" Target="http://www.komunitniskoly.cz/fotogalerie/dilnicky-v-ramci-minifestivalu-na-zs-dubi_283.jpg" TargetMode="External"/><Relationship Id="rId7" Type="http://schemas.openxmlformats.org/officeDocument/2006/relationships/hyperlink" Target="http://www.komunitniskoly.cz/fotogalerie/minifestival-na-zs-e-krasnohorske_260.jpg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2.png"/><Relationship Id="rId16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hyperlink" Target="http://www.komunitniskoly.cz/fotogalerie/minifestival-na-zs-e-krasnohorske_257.jpg" TargetMode="External"/><Relationship Id="rId5" Type="http://schemas.openxmlformats.org/officeDocument/2006/relationships/hyperlink" Target="http://www.komunitniskoly.cz/fotogalerie/dilnicky-v-ramci-minifestivalu-na-zs-dubi_287.jpg" TargetMode="External"/><Relationship Id="rId15" Type="http://schemas.openxmlformats.org/officeDocument/2006/relationships/hyperlink" Target="http://www.komunitniskoly.cz/fotogalerie/pozvanka_598.jpg" TargetMode="External"/><Relationship Id="rId10" Type="http://schemas.openxmlformats.org/officeDocument/2006/relationships/image" Target="../media/image45.jpeg"/><Relationship Id="rId4" Type="http://schemas.openxmlformats.org/officeDocument/2006/relationships/image" Target="../media/image42.jpeg"/><Relationship Id="rId9" Type="http://schemas.openxmlformats.org/officeDocument/2006/relationships/hyperlink" Target="http://www.komunitniskoly.cz/fotogalerie/minifestival-na-zs-e-krasnohorske_265.jpg" TargetMode="External"/><Relationship Id="rId1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hyperlink" Target="http://www.atlasceska.cz/ustecky-kraj/zamek-vetruse/foto/11852/" TargetMode="Externa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munitniskoly.cz/fotogalerie/evaluce-komunitni-skoly_9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hyperlink" Target="http://www.komunitniskoly.cz/fotogalerie/zahranicni-vyjezd-pedagogu_524.jpg" TargetMode="External"/><Relationship Id="rId3" Type="http://schemas.openxmlformats.org/officeDocument/2006/relationships/hyperlink" Target="http://www.komunitniskoly.cz/fotogalerie/zahranicni-vyjezd-pedagogu_512.jpg" TargetMode="External"/><Relationship Id="rId7" Type="http://schemas.openxmlformats.org/officeDocument/2006/relationships/hyperlink" Target="http://www.komunitniskoly.cz/fotogalerie/zahranicni-vyjezd-pedagogu_516.jpg" TargetMode="External"/><Relationship Id="rId12" Type="http://schemas.openxmlformats.org/officeDocument/2006/relationships/image" Target="../media/image5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11" Type="http://schemas.openxmlformats.org/officeDocument/2006/relationships/hyperlink" Target="http://www.komunitniskoly.cz/fotogalerie/zahranicni-vyjezd-pedagogu_522.jpg" TargetMode="External"/><Relationship Id="rId5" Type="http://schemas.openxmlformats.org/officeDocument/2006/relationships/hyperlink" Target="http://www.komunitniskoly.cz/fotogalerie/zahranicni-vyjezd-pedagogu_514.jpg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http://www.komunitniskoly.cz/fotogalerie/zahranicni-vyjezd-pedagogu_517.jpg" TargetMode="External"/><Relationship Id="rId1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1.jpeg"/><Relationship Id="rId7" Type="http://schemas.openxmlformats.org/officeDocument/2006/relationships/hyperlink" Target="http://www.komunitniskoly.cz/fotogalerie/den-komunitnich-skol_550.jpg" TargetMode="External"/><Relationship Id="rId12" Type="http://schemas.openxmlformats.org/officeDocument/2006/relationships/image" Target="../media/image6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hyperlink" Target="http://www.komunitniskoly.cz/fotogalerie/vystava_551.jpg" TargetMode="External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hyperlink" Target="http://www.komunitniskoly.cz/cz/fotogalerie/?fotogalerieId=10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hyperlink" Target="http://www.komunitniskoly.cz/fotogalerie/md-ks-v-ltm_558.jpg" TargetMode="External"/><Relationship Id="rId3" Type="http://schemas.openxmlformats.org/officeDocument/2006/relationships/hyperlink" Target="http://www.komunitniskoly.cz/fotogalerie/winton-premiera_539.jpg" TargetMode="External"/><Relationship Id="rId7" Type="http://schemas.openxmlformats.org/officeDocument/2006/relationships/hyperlink" Target="http://www.komunitniskoly.cz/fotogalerie/predstaveni-v-dps_458.jpg" TargetMode="External"/><Relationship Id="rId12" Type="http://schemas.openxmlformats.org/officeDocument/2006/relationships/image" Target="../media/image72.jpeg"/><Relationship Id="rId2" Type="http://schemas.openxmlformats.org/officeDocument/2006/relationships/image" Target="../media/image2.pn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hyperlink" Target="http://www.komunitniskoly.cz/fotogalerie/veletrh_20.jpg" TargetMode="External"/><Relationship Id="rId5" Type="http://schemas.openxmlformats.org/officeDocument/2006/relationships/hyperlink" Target="http://www.komunitniskoly.cz/fotogalerie/vysadba-magnolie_450.jpg" TargetMode="External"/><Relationship Id="rId15" Type="http://schemas.openxmlformats.org/officeDocument/2006/relationships/hyperlink" Target="http://www.komunitniskoly.cz/fotogalerie/dny-zdravi-1-kspa_490.jpg" TargetMode="External"/><Relationship Id="rId10" Type="http://schemas.openxmlformats.org/officeDocument/2006/relationships/image" Target="../media/image71.jpeg"/><Relationship Id="rId4" Type="http://schemas.openxmlformats.org/officeDocument/2006/relationships/image" Target="../media/image68.jpeg"/><Relationship Id="rId9" Type="http://schemas.openxmlformats.org/officeDocument/2006/relationships/hyperlink" Target="http://www.komunitniskoly.cz/fotogalerie/olympiada-2010_347.jpg" TargetMode="External"/><Relationship Id="rId14" Type="http://schemas.openxmlformats.org/officeDocument/2006/relationships/image" Target="../media/image7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5" descr="plakatA4-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6096" y="1276400"/>
            <a:ext cx="4976813" cy="681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348408"/>
            <a:ext cx="10464800" cy="122413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Zacílení na skupiny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572544"/>
            <a:ext cx="10464800" cy="547260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vznik </a:t>
            </a:r>
            <a:r>
              <a:rPr lang="cs-CZ" dirty="0" err="1" smtClean="0">
                <a:solidFill>
                  <a:schemeClr val="bg1"/>
                </a:solidFill>
              </a:rPr>
              <a:t>komunitně</a:t>
            </a:r>
            <a:r>
              <a:rPr lang="cs-CZ" dirty="0" smtClean="0">
                <a:solidFill>
                  <a:schemeClr val="bg1"/>
                </a:solidFill>
              </a:rPr>
              <a:t> poradenských center ve 4 školách ve městech, Děčín, Dubí, Litoměřice a Ústí nad Labem – </a:t>
            </a:r>
            <a:r>
              <a:rPr lang="cs-CZ" b="1" dirty="0" smtClean="0">
                <a:solidFill>
                  <a:schemeClr val="bg1"/>
                </a:solidFill>
              </a:rPr>
              <a:t>žáci, rodiče, široká veřejnost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bg1"/>
                </a:solidFill>
              </a:rPr>
              <a:t>Vzdělávací modul pro žáky ZŠ </a:t>
            </a:r>
            <a:r>
              <a:rPr lang="cs-CZ" dirty="0" smtClean="0">
                <a:solidFill>
                  <a:schemeClr val="bg1"/>
                </a:solidFill>
              </a:rPr>
              <a:t>je určen pro žáky 3 -5. tříd  - prioritně projektové dny na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chemeClr val="bg1"/>
                </a:solidFill>
              </a:rPr>
              <a:t>Vzdělávací modul pro žáky </a:t>
            </a:r>
            <a:r>
              <a:rPr lang="cs-CZ" dirty="0" smtClean="0">
                <a:solidFill>
                  <a:schemeClr val="bg1"/>
                </a:solidFill>
              </a:rPr>
              <a:t>SŠ je zaměřen na studenty 2 - 4. ročníku,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bg1"/>
                </a:solidFill>
              </a:rPr>
              <a:t>Neposlední cílovou skupinou jsou </a:t>
            </a:r>
            <a:r>
              <a:rPr lang="cs-CZ" b="1" dirty="0" smtClean="0">
                <a:solidFill>
                  <a:schemeClr val="bg1"/>
                </a:solidFill>
              </a:rPr>
              <a:t>pedagogové</a:t>
            </a:r>
            <a:r>
              <a:rPr lang="cs-CZ" dirty="0" smtClean="0"/>
              <a:t>. </a:t>
            </a: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420416"/>
            <a:ext cx="10464800" cy="1008112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Stěžejní aktivity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428528"/>
            <a:ext cx="10464800" cy="561662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vznik 4 </a:t>
            </a:r>
            <a:r>
              <a:rPr lang="cs-CZ" sz="3200" b="1" dirty="0" err="1" smtClean="0">
                <a:solidFill>
                  <a:srgbClr val="FF0000"/>
                </a:solidFill>
              </a:rPr>
              <a:t>komunitně</a:t>
            </a:r>
            <a:r>
              <a:rPr lang="cs-CZ" sz="3200" b="1" dirty="0" smtClean="0">
                <a:solidFill>
                  <a:srgbClr val="FF0000"/>
                </a:solidFill>
              </a:rPr>
              <a:t> poradenských center</a:t>
            </a:r>
            <a:r>
              <a:rPr lang="cs-CZ" sz="3200" dirty="0" smtClean="0">
                <a:solidFill>
                  <a:srgbClr val="FF0000"/>
                </a:solidFill>
              </a:rPr>
              <a:t> v regionu </a:t>
            </a:r>
            <a:r>
              <a:rPr lang="cs-CZ" sz="2400" dirty="0" smtClean="0">
                <a:solidFill>
                  <a:schemeClr val="bg1"/>
                </a:solidFill>
              </a:rPr>
              <a:t>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2400" dirty="0" smtClean="0">
                <a:solidFill>
                  <a:schemeClr val="bg1"/>
                </a:solidFill>
              </a:rPr>
              <a:t> v komunitě, 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projektových dnů a projektové práce</a:t>
            </a:r>
            <a:r>
              <a:rPr lang="cs-CZ" sz="2400" dirty="0" smtClean="0">
                <a:solidFill>
                  <a:schemeClr val="bg1"/>
                </a:solidFill>
              </a:rPr>
              <a:t> žáků 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 realizace </a:t>
            </a:r>
            <a:r>
              <a:rPr lang="cs-CZ" sz="2400" b="1" dirty="0" smtClean="0">
                <a:solidFill>
                  <a:schemeClr val="bg1"/>
                </a:solidFill>
              </a:rPr>
              <a:t>týdenního výjezdu pro pedagogy</a:t>
            </a:r>
            <a:r>
              <a:rPr lang="cs-CZ" sz="2400" dirty="0" smtClean="0">
                <a:solidFill>
                  <a:schemeClr val="bg1"/>
                </a:solidFill>
              </a:rPr>
              <a:t> 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3556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813768" y="700336"/>
            <a:ext cx="11055350" cy="2594793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140496"/>
            <a:ext cx="13004800" cy="6048671"/>
          </a:xfrm>
        </p:spPr>
        <p:txBody>
          <a:bodyPr/>
          <a:lstStyle/>
          <a:p>
            <a:pPr algn="l"/>
            <a:endParaRPr lang="cs-CZ" b="1" dirty="0" smtClean="0">
              <a:solidFill>
                <a:srgbClr val="FFFF00"/>
              </a:solidFill>
            </a:endParaRP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- </a:t>
            </a:r>
            <a:r>
              <a:rPr lang="cs-CZ" b="1" dirty="0" smtClean="0">
                <a:solidFill>
                  <a:srgbClr val="FFFF00"/>
                </a:solidFill>
              </a:rPr>
              <a:t>Vybavení</a:t>
            </a:r>
            <a:r>
              <a:rPr lang="cs-CZ" dirty="0" smtClean="0">
                <a:solidFill>
                  <a:schemeClr val="bg1"/>
                </a:solidFill>
              </a:rPr>
              <a:t> PC, dg.kamera, fotoaparát, diktafon</a:t>
            </a:r>
          </a:p>
          <a:p>
            <a:pPr algn="l">
              <a:buFontTx/>
              <a:buChar char="-"/>
            </a:pP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rgbClr val="FFFF00"/>
                </a:solidFill>
              </a:rPr>
              <a:t>Koordinátor</a:t>
            </a:r>
            <a:r>
              <a:rPr lang="cs-CZ" dirty="0" smtClean="0">
                <a:solidFill>
                  <a:schemeClr val="bg1"/>
                </a:solidFill>
              </a:rPr>
              <a:t>, koordinátoři KC na školách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- Podpora </a:t>
            </a:r>
            <a:r>
              <a:rPr lang="cs-CZ" b="1" dirty="0" smtClean="0">
                <a:solidFill>
                  <a:srgbClr val="FFFF00"/>
                </a:solidFill>
              </a:rPr>
              <a:t>spolupráce</a:t>
            </a:r>
            <a:r>
              <a:rPr lang="cs-CZ" dirty="0" smtClean="0">
                <a:solidFill>
                  <a:schemeClr val="bg1"/>
                </a:solidFill>
              </a:rPr>
              <a:t> základní a střední školy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23558" name="Picture 6" descr="Den komunitních škol">
            <a:hlinkClick r:id="rId3" tooltip="Den komunitních škol - Den komunitních škol na PERSPEKTIVĚ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248" y="6016385"/>
            <a:ext cx="4968552" cy="3737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komunitni centrum">
            <a:hlinkClick r:id="rId5" tooltip="komunitni centrum - komunitni centrum LITOMĚŘIC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0712" y="4034060"/>
            <a:ext cx="3694088" cy="2778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6" name="Picture 14" descr="centrum ZŠ Eliška">
            <a:hlinkClick r:id="rId7" tooltip="centrum ZŠ Eliška - centrum ZŠ Eliška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4168" y="6440065"/>
            <a:ext cx="4379957" cy="331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8" name="Picture 16" descr="DDO">
            <a:hlinkClick r:id="rId9" tooltip="DDO - žáci 9. tříd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08650"/>
            <a:ext cx="4846216" cy="324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70" name="Picture 18" descr="Studenti PERSPEKTIVY dětem">
            <a:hlinkClick r:id="rId11" tooltip="Studenti PERSPEKTIVY dětem - Studenti PERSPEKTIVY dětem ze ZŠ v Dubí.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345072"/>
            <a:ext cx="4126136" cy="310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72" name="Picture 20" descr="Australské rytmy">
            <a:hlinkClick r:id="rId13" tooltip="Australské rytmy - Marcelka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894888" y="1919568"/>
            <a:ext cx="2109912" cy="281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74" name="Picture 22" descr="Taneční">
            <a:hlinkClick r:id="rId15" tooltip="Taneční - ... když se všichni snaží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46216" y="4228727"/>
            <a:ext cx="3384376" cy="254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Zaoblený obdélník 15"/>
          <p:cNvSpPr/>
          <p:nvPr/>
        </p:nvSpPr>
        <p:spPr bwMode="auto">
          <a:xfrm>
            <a:off x="3334048" y="1420416"/>
            <a:ext cx="6891064" cy="91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Vznik komunitních center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936104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Stěžejní aktivity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604867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vznik 4 </a:t>
            </a:r>
            <a:r>
              <a:rPr lang="cs-CZ" sz="2400" b="1" dirty="0" err="1" smtClean="0">
                <a:solidFill>
                  <a:schemeClr val="bg1"/>
                </a:solidFill>
              </a:rPr>
              <a:t>komunitně</a:t>
            </a:r>
            <a:r>
              <a:rPr lang="cs-CZ" sz="2400" b="1" dirty="0" smtClean="0">
                <a:solidFill>
                  <a:schemeClr val="bg1"/>
                </a:solidFill>
              </a:rPr>
              <a:t> poradenských center</a:t>
            </a:r>
            <a:r>
              <a:rPr lang="cs-CZ" sz="2400" dirty="0" smtClean="0">
                <a:solidFill>
                  <a:schemeClr val="bg1"/>
                </a:solidFill>
              </a:rPr>
              <a:t> v regionu 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šetření potřeb cílových skupin</a:t>
            </a:r>
            <a:r>
              <a:rPr lang="cs-CZ" dirty="0" smtClean="0">
                <a:solidFill>
                  <a:srgbClr val="FF0000"/>
                </a:solidFill>
              </a:rPr>
              <a:t> v komunitě</a:t>
            </a:r>
            <a:r>
              <a:rPr lang="cs-CZ" dirty="0" smtClean="0">
                <a:solidFill>
                  <a:srgbClr val="C00000"/>
                </a:solidFill>
              </a:rPr>
              <a:t>,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chemeClr val="bg1"/>
                </a:solidFill>
              </a:rPr>
              <a:t>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projektových dnů a projektové práce</a:t>
            </a:r>
            <a:r>
              <a:rPr lang="cs-CZ" sz="2400" dirty="0" smtClean="0">
                <a:solidFill>
                  <a:schemeClr val="bg1"/>
                </a:solidFill>
              </a:rPr>
              <a:t> žáků 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 realizace </a:t>
            </a:r>
            <a:r>
              <a:rPr lang="cs-CZ" sz="2400" b="1" dirty="0" smtClean="0">
                <a:solidFill>
                  <a:schemeClr val="bg1"/>
                </a:solidFill>
              </a:rPr>
              <a:t>týdenního výjezdu pro pedagogy</a:t>
            </a:r>
            <a:r>
              <a:rPr lang="cs-CZ" sz="2400" dirty="0" smtClean="0">
                <a:solidFill>
                  <a:schemeClr val="bg1"/>
                </a:solidFill>
              </a:rPr>
              <a:t> 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9744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1800200"/>
          </a:xfrm>
        </p:spPr>
        <p:txBody>
          <a:bodyPr/>
          <a:lstStyle/>
          <a:p>
            <a:r>
              <a:rPr lang="cs-CZ" sz="5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5400" dirty="0" smtClean="0">
                <a:solidFill>
                  <a:schemeClr val="bg1"/>
                </a:solidFill>
              </a:rPr>
              <a:t> </a:t>
            </a:r>
            <a:r>
              <a:rPr lang="cs-CZ" sz="4800" dirty="0" smtClean="0">
                <a:solidFill>
                  <a:schemeClr val="bg1"/>
                </a:solidFill>
              </a:rPr>
              <a:t>v komunitě  - výstupy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3076600"/>
            <a:ext cx="10464800" cy="5040560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V ČR není stanoven </a:t>
            </a:r>
            <a:r>
              <a:rPr lang="cs-CZ" b="1" dirty="0" smtClean="0">
                <a:solidFill>
                  <a:schemeClr val="bg1"/>
                </a:solidFill>
              </a:rPr>
              <a:t>žádný jednoznačný </a:t>
            </a:r>
            <a:r>
              <a:rPr lang="cs-CZ" dirty="0" smtClean="0">
                <a:solidFill>
                  <a:schemeClr val="bg1"/>
                </a:solidFill>
              </a:rPr>
              <a:t>koncept jak by měla KŠ vypadat, situace na poli hnutí komunitních škol je nejednotná a názor laické veřejnosti i odborníků na to, co je vlastně ‚komunitní škola‘ se značně liší. </a:t>
            </a:r>
          </a:p>
          <a:p>
            <a:pPr algn="l"/>
            <a:r>
              <a:rPr lang="cs-CZ" dirty="0" smtClean="0">
                <a:solidFill>
                  <a:schemeClr val="bg1"/>
                </a:solidFill>
              </a:rPr>
              <a:t>Nejpodstatnějším rysem komunitní školy je její </a:t>
            </a:r>
            <a:r>
              <a:rPr lang="cs-CZ" b="1" dirty="0" smtClean="0">
                <a:solidFill>
                  <a:schemeClr val="bg1"/>
                </a:solidFill>
              </a:rPr>
              <a:t>otevřenost</a:t>
            </a:r>
            <a:r>
              <a:rPr lang="cs-CZ" dirty="0" smtClean="0">
                <a:solidFill>
                  <a:schemeClr val="bg1"/>
                </a:solidFill>
              </a:rPr>
              <a:t> - Komunitní škola je místo, které je otevřené široké veřejnosti s cílem využít jeho potenciál pro místní komunitu</a:t>
            </a:r>
            <a:r>
              <a:rPr lang="cs-CZ" dirty="0" smtClean="0"/>
              <a:t>.</a:t>
            </a: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71475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3600" dirty="0"/>
          </a:p>
          <a:p>
            <a:r>
              <a:rPr lang="cs-CZ" sz="3600" dirty="0">
                <a:solidFill>
                  <a:schemeClr val="bg1"/>
                </a:solidFill>
              </a:rPr>
              <a:t>Komunitní škola je škola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otevřená</a:t>
            </a:r>
            <a:r>
              <a:rPr lang="cs-CZ" sz="3600" dirty="0">
                <a:solidFill>
                  <a:schemeClr val="bg1"/>
                </a:solidFill>
              </a:rPr>
              <a:t>.  </a:t>
            </a:r>
          </a:p>
          <a:p>
            <a:r>
              <a:rPr lang="cs-CZ" sz="3600" dirty="0">
                <a:solidFill>
                  <a:schemeClr val="bg1"/>
                </a:solidFill>
              </a:rPr>
              <a:t>Jejím posláním je vykonávat kvalitní funkci </a:t>
            </a:r>
            <a:r>
              <a:rPr lang="cs-CZ" sz="3600" b="1" dirty="0">
                <a:solidFill>
                  <a:srgbClr val="FFFF00"/>
                </a:solidFill>
              </a:rPr>
              <a:t>vzdělávací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 </a:t>
            </a:r>
            <a:r>
              <a:rPr lang="cs-CZ" sz="3600" b="1" dirty="0">
                <a:solidFill>
                  <a:schemeClr val="bg1"/>
                </a:solidFill>
              </a:rPr>
              <a:t>výchovnou</a:t>
            </a:r>
            <a:r>
              <a:rPr lang="cs-CZ" sz="3600" dirty="0">
                <a:solidFill>
                  <a:schemeClr val="bg1"/>
                </a:solidFill>
              </a:rPr>
              <a:t> s propojením na funkci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komunitního</a:t>
            </a:r>
            <a:r>
              <a:rPr lang="cs-CZ" sz="3600" dirty="0">
                <a:solidFill>
                  <a:schemeClr val="bg1"/>
                </a:solidFill>
              </a:rPr>
              <a:t>, společenského, kulturního a volnočasového centra. Škola je </a:t>
            </a:r>
            <a:r>
              <a:rPr lang="cs-CZ" sz="3600" b="1" dirty="0">
                <a:solidFill>
                  <a:srgbClr val="FFFF00"/>
                </a:solidFill>
              </a:rPr>
              <a:t>otevřená žákům, rodičům komunitě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 zároveň žáky přirozeným způsobem do </a:t>
            </a:r>
            <a:r>
              <a:rPr lang="cs-CZ" sz="3600" b="1" dirty="0">
                <a:solidFill>
                  <a:srgbClr val="FFFF00"/>
                </a:solidFill>
              </a:rPr>
              <a:t>života komunity zapojuje</a:t>
            </a:r>
            <a:r>
              <a:rPr lang="cs-CZ" sz="3600" dirty="0">
                <a:solidFill>
                  <a:schemeClr val="bg1"/>
                </a:solidFill>
              </a:rPr>
              <a:t>. Je orientována na rozvoj </a:t>
            </a:r>
            <a:r>
              <a:rPr lang="cs-CZ" sz="3600" b="1" dirty="0">
                <a:solidFill>
                  <a:srgbClr val="FFFF00"/>
                </a:solidFill>
              </a:rPr>
              <a:t>měkkých dovedností</a:t>
            </a:r>
            <a:r>
              <a:rPr lang="cs-CZ" sz="3600" dirty="0">
                <a:solidFill>
                  <a:schemeClr val="bg1"/>
                </a:solidFill>
              </a:rPr>
              <a:t>,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b="1" dirty="0">
                <a:solidFill>
                  <a:srgbClr val="FFFF00"/>
                </a:solidFill>
              </a:rPr>
              <a:t>pro-sociálního</a:t>
            </a:r>
            <a:r>
              <a:rPr lang="cs-CZ" sz="3600" dirty="0">
                <a:solidFill>
                  <a:srgbClr val="FFFF00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jednání a posilování </a:t>
            </a:r>
            <a:r>
              <a:rPr lang="cs-CZ" sz="3600" b="1" dirty="0">
                <a:solidFill>
                  <a:srgbClr val="FFFF00"/>
                </a:solidFill>
              </a:rPr>
              <a:t>občanských postojů </a:t>
            </a:r>
            <a:r>
              <a:rPr lang="cs-CZ" sz="3600" dirty="0">
                <a:solidFill>
                  <a:schemeClr val="bg1"/>
                </a:solidFill>
              </a:rPr>
              <a:t>žáků. Přirozenou účastí komunitní školy na </a:t>
            </a:r>
            <a:r>
              <a:rPr lang="cs-CZ" sz="3600" b="1" dirty="0">
                <a:solidFill>
                  <a:schemeClr val="bg1"/>
                </a:solidFill>
              </a:rPr>
              <a:t>životě společnosti</a:t>
            </a:r>
            <a:r>
              <a:rPr lang="cs-CZ" sz="3600" dirty="0">
                <a:solidFill>
                  <a:schemeClr val="bg1"/>
                </a:solidFill>
              </a:rPr>
              <a:t>, orientací na </a:t>
            </a:r>
            <a:r>
              <a:rPr lang="cs-CZ" sz="3600" b="1" dirty="0">
                <a:solidFill>
                  <a:schemeClr val="bg1"/>
                </a:solidFill>
              </a:rPr>
              <a:t>prostředí</a:t>
            </a:r>
            <a:r>
              <a:rPr lang="cs-CZ" sz="3600" dirty="0">
                <a:solidFill>
                  <a:schemeClr val="bg1"/>
                </a:solidFill>
              </a:rPr>
              <a:t> a rozvojem </a:t>
            </a:r>
            <a:r>
              <a:rPr lang="cs-CZ" sz="3600" b="1" dirty="0">
                <a:solidFill>
                  <a:schemeClr val="bg1"/>
                </a:solidFill>
              </a:rPr>
              <a:t>specifických kompetencí žáků</a:t>
            </a:r>
            <a:r>
              <a:rPr lang="cs-CZ" sz="3600" dirty="0">
                <a:solidFill>
                  <a:schemeClr val="bg1"/>
                </a:solidFill>
              </a:rPr>
              <a:t> zvyšuje jejich </a:t>
            </a:r>
            <a:r>
              <a:rPr lang="cs-CZ" sz="3600" b="1" dirty="0">
                <a:solidFill>
                  <a:srgbClr val="FFFF00"/>
                </a:solidFill>
              </a:rPr>
              <a:t>konkurenceschopnost</a:t>
            </a:r>
            <a:r>
              <a:rPr lang="cs-CZ" sz="3600" dirty="0">
                <a:solidFill>
                  <a:schemeClr val="bg1"/>
                </a:solidFill>
              </a:rPr>
              <a:t> v </a:t>
            </a:r>
            <a:r>
              <a:rPr lang="cs-CZ" sz="3600" b="1" dirty="0">
                <a:solidFill>
                  <a:srgbClr val="FFFF00"/>
                </a:solidFill>
              </a:rPr>
              <a:t>životě</a:t>
            </a:r>
            <a:r>
              <a:rPr lang="cs-CZ" sz="3600" b="1" dirty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 na </a:t>
            </a:r>
            <a:r>
              <a:rPr lang="cs-CZ" sz="3600" b="1" dirty="0">
                <a:solidFill>
                  <a:srgbClr val="FFFF00"/>
                </a:solidFill>
              </a:rPr>
              <a:t>trhu práce</a:t>
            </a:r>
            <a:r>
              <a:rPr lang="cs-CZ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Zaoblený obdélník 3"/>
          <p:cNvSpPr/>
          <p:nvPr/>
        </p:nvSpPr>
        <p:spPr bwMode="auto">
          <a:xfrm>
            <a:off x="7870552" y="1348408"/>
            <a:ext cx="4658816" cy="91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chemeClr val="tx1"/>
                </a:solidFill>
              </a:rPr>
              <a:t>Komunitní škola?</a:t>
            </a:r>
            <a:endParaRPr kumimoji="0" lang="cs-CZ" sz="4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04392"/>
            <a:ext cx="10464800" cy="864096"/>
          </a:xfrm>
        </p:spPr>
        <p:txBody>
          <a:bodyPr/>
          <a:lstStyle/>
          <a:p>
            <a:r>
              <a:rPr lang="cs-CZ" sz="6000" b="1" dirty="0" smtClean="0"/>
              <a:t>Stěžejní aktivity</a:t>
            </a:r>
            <a:endParaRPr lang="cs-CZ" sz="60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1996480"/>
            <a:ext cx="10464800" cy="61926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vznik 4 </a:t>
            </a:r>
            <a:r>
              <a:rPr lang="cs-CZ" sz="2400" b="1" dirty="0" err="1" smtClean="0">
                <a:solidFill>
                  <a:schemeClr val="bg1"/>
                </a:solidFill>
              </a:rPr>
              <a:t>komunitně</a:t>
            </a:r>
            <a:r>
              <a:rPr lang="cs-CZ" sz="2400" b="1" dirty="0" smtClean="0">
                <a:solidFill>
                  <a:schemeClr val="bg1"/>
                </a:solidFill>
              </a:rPr>
              <a:t> poradenských center</a:t>
            </a:r>
            <a:r>
              <a:rPr lang="cs-CZ" sz="2400" dirty="0" smtClean="0">
                <a:solidFill>
                  <a:schemeClr val="bg1"/>
                </a:solidFill>
              </a:rPr>
              <a:t> v regionu 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2400" dirty="0" smtClean="0">
                <a:solidFill>
                  <a:schemeClr val="bg1"/>
                </a:solidFill>
              </a:rPr>
              <a:t> v komunitě, 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200" b="1" dirty="0" smtClean="0">
                <a:solidFill>
                  <a:srgbClr val="FF0000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projektových dnů a projektové práce</a:t>
            </a:r>
            <a:r>
              <a:rPr lang="cs-CZ" sz="2400" dirty="0" smtClean="0">
                <a:solidFill>
                  <a:schemeClr val="bg1"/>
                </a:solidFill>
              </a:rPr>
              <a:t> žáků 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 realizace </a:t>
            </a:r>
            <a:r>
              <a:rPr lang="cs-CZ" sz="2400" b="1" dirty="0" smtClean="0">
                <a:solidFill>
                  <a:schemeClr val="bg1"/>
                </a:solidFill>
              </a:rPr>
              <a:t>týdenního výjezdu pro pedagogy</a:t>
            </a:r>
            <a:r>
              <a:rPr lang="cs-CZ" sz="2400" dirty="0" smtClean="0">
                <a:solidFill>
                  <a:schemeClr val="bg1"/>
                </a:solidFill>
              </a:rPr>
              <a:t> 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13071475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09712" y="1497013"/>
            <a:ext cx="12277576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 dirty="0"/>
          </a:p>
          <a:p>
            <a:endParaRPr lang="cs-CZ" sz="4800" dirty="0">
              <a:solidFill>
                <a:schemeClr val="bg1"/>
              </a:solidFill>
            </a:endParaRPr>
          </a:p>
          <a:p>
            <a:r>
              <a:rPr lang="cs-CZ" sz="4000" dirty="0">
                <a:solidFill>
                  <a:schemeClr val="bg1"/>
                </a:solidFill>
              </a:rPr>
              <a:t>Přínosem pro žáky základních a středních škol je </a:t>
            </a:r>
            <a:r>
              <a:rPr lang="cs-CZ" sz="4000" b="1" dirty="0">
                <a:solidFill>
                  <a:srgbClr val="FFFF00"/>
                </a:solidFill>
              </a:rPr>
              <a:t>rozvoj měkkých dovedností</a:t>
            </a:r>
          </a:p>
          <a:p>
            <a:pPr algn="ctr"/>
            <a:endParaRPr lang="cs-CZ" sz="4800" dirty="0">
              <a:solidFill>
                <a:schemeClr val="bg1"/>
              </a:solidFill>
            </a:endParaRPr>
          </a:p>
          <a:p>
            <a:pPr algn="ctr"/>
            <a:endParaRPr lang="cs-CZ" sz="4800" dirty="0">
              <a:solidFill>
                <a:schemeClr val="bg1"/>
              </a:solidFill>
            </a:endParaRPr>
          </a:p>
          <a:p>
            <a:pPr algn="ctr"/>
            <a:endParaRPr lang="cs-CZ" sz="4800" dirty="0">
              <a:solidFill>
                <a:schemeClr val="bg1"/>
              </a:solidFill>
            </a:endParaRPr>
          </a:p>
          <a:p>
            <a:pPr algn="ctr"/>
            <a:endParaRPr lang="cs-CZ" sz="4800" dirty="0">
              <a:solidFill>
                <a:schemeClr val="bg1"/>
              </a:solidFill>
            </a:endParaRPr>
          </a:p>
          <a:p>
            <a:pPr algn="ctr"/>
            <a:endParaRPr lang="cs-CZ" sz="4800" dirty="0">
              <a:solidFill>
                <a:schemeClr val="bg1"/>
              </a:solidFill>
            </a:endParaRPr>
          </a:p>
          <a:p>
            <a:pPr algn="ctr"/>
            <a:r>
              <a:rPr lang="cs-CZ" sz="4800" dirty="0">
                <a:solidFill>
                  <a:schemeClr val="bg1"/>
                </a:solidFill>
              </a:rPr>
              <a:t> 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3316" name="Obdélník 4"/>
          <p:cNvSpPr>
            <a:spLocks noChangeArrowheads="1"/>
          </p:cNvSpPr>
          <p:nvPr/>
        </p:nvSpPr>
        <p:spPr bwMode="auto">
          <a:xfrm>
            <a:off x="381720" y="4084638"/>
            <a:ext cx="1262308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Jak jste schopni pracovat sami na sobě - </a:t>
            </a:r>
            <a:r>
              <a:rPr lang="cs-CZ" dirty="0">
                <a:solidFill>
                  <a:srgbClr val="FFFF00"/>
                </a:solidFill>
              </a:rPr>
              <a:t>osobní kompetence</a:t>
            </a:r>
          </a:p>
          <a:p>
            <a:r>
              <a:rPr lang="cs-CZ" dirty="0">
                <a:solidFill>
                  <a:schemeClr val="bg1"/>
                </a:solidFill>
              </a:rPr>
              <a:t>jak jednáme s lidmi - </a:t>
            </a:r>
            <a:r>
              <a:rPr lang="cs-CZ" dirty="0">
                <a:solidFill>
                  <a:srgbClr val="FFFF00"/>
                </a:solidFill>
              </a:rPr>
              <a:t>sociální kompetence </a:t>
            </a:r>
          </a:p>
          <a:p>
            <a:r>
              <a:rPr lang="cs-CZ" dirty="0">
                <a:solidFill>
                  <a:schemeClr val="bg1"/>
                </a:solidFill>
              </a:rPr>
              <a:t>jak řešíme úkoly - </a:t>
            </a:r>
            <a:r>
              <a:rPr lang="cs-CZ" dirty="0">
                <a:solidFill>
                  <a:srgbClr val="FFFF00"/>
                </a:solidFill>
              </a:rPr>
              <a:t>metodické kompetence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3317" name="Obdélník 5"/>
          <p:cNvSpPr>
            <a:spLocks noChangeArrowheads="1"/>
          </p:cNvSpPr>
          <p:nvPr/>
        </p:nvSpPr>
        <p:spPr bwMode="auto">
          <a:xfrm>
            <a:off x="237704" y="7756525"/>
            <a:ext cx="8299871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posílení </a:t>
            </a:r>
            <a:r>
              <a:rPr lang="cs-CZ" dirty="0">
                <a:solidFill>
                  <a:srgbClr val="FFFF00"/>
                </a:solidFill>
              </a:rPr>
              <a:t>občanských</a:t>
            </a:r>
            <a:r>
              <a:rPr lang="cs-CZ" dirty="0">
                <a:solidFill>
                  <a:schemeClr val="bg1"/>
                </a:solidFill>
              </a:rPr>
              <a:t> postojů žáků </a:t>
            </a:r>
          </a:p>
        </p:txBody>
      </p:sp>
      <p:sp>
        <p:nvSpPr>
          <p:cNvPr id="13318" name="Obdélník 6"/>
          <p:cNvSpPr>
            <a:spLocks noChangeArrowheads="1"/>
          </p:cNvSpPr>
          <p:nvPr/>
        </p:nvSpPr>
        <p:spPr bwMode="auto">
          <a:xfrm>
            <a:off x="-914424" y="6892925"/>
            <a:ext cx="10512449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rozvíjet </a:t>
            </a:r>
            <a:r>
              <a:rPr lang="cs-CZ" dirty="0">
                <a:solidFill>
                  <a:srgbClr val="FFFF00"/>
                </a:solidFill>
              </a:rPr>
              <a:t>pro-sociální</a:t>
            </a:r>
            <a:r>
              <a:rPr lang="cs-CZ" dirty="0">
                <a:solidFill>
                  <a:schemeClr val="bg1"/>
                </a:solidFill>
              </a:rPr>
              <a:t> jednání žáků </a:t>
            </a:r>
          </a:p>
        </p:txBody>
      </p:sp>
      <p:sp>
        <p:nvSpPr>
          <p:cNvPr id="7" name="Zaoblený obdélník 6"/>
          <p:cNvSpPr/>
          <p:nvPr/>
        </p:nvSpPr>
        <p:spPr bwMode="auto">
          <a:xfrm>
            <a:off x="6214368" y="1636440"/>
            <a:ext cx="7056784" cy="91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  <a:sym typeface="Gill Sans" charset="0"/>
              </a:rPr>
              <a:t>Přínos pro cílovou skupinu?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4"/>
            <a:ext cx="13004800" cy="7541095"/>
          </a:xfrm>
        </p:spPr>
        <p:txBody>
          <a:bodyPr/>
          <a:lstStyle/>
          <a:p>
            <a:pPr algn="l"/>
            <a:r>
              <a:rPr lang="cs-CZ" sz="2800" b="1" dirty="0" smtClean="0">
                <a:solidFill>
                  <a:srgbClr val="FF0000"/>
                </a:solidFill>
              </a:rPr>
              <a:t>Akreditovaný vzdělávací modul pro pedagogy  </a:t>
            </a:r>
          </a:p>
          <a:p>
            <a:pPr algn="l"/>
            <a:r>
              <a:rPr lang="cs-CZ" sz="2800" b="1" dirty="0" smtClean="0">
                <a:solidFill>
                  <a:schemeClr val="bg1"/>
                </a:solidFill>
              </a:rPr>
              <a:t>3 moduly: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1.   </a:t>
            </a:r>
            <a:r>
              <a:rPr lang="cs-CZ" sz="2800" b="1" dirty="0" smtClean="0">
                <a:solidFill>
                  <a:schemeClr val="bg1"/>
                </a:solidFill>
              </a:rPr>
              <a:t>Komunitní vzdělávání -  práce se Standardy </a:t>
            </a:r>
          </a:p>
          <a:p>
            <a:pPr marL="514350" indent="-514350" algn="l"/>
            <a:r>
              <a:rPr lang="cs-CZ" sz="2800" b="1" dirty="0" smtClean="0">
                <a:solidFill>
                  <a:schemeClr val="bg1"/>
                </a:solidFill>
              </a:rPr>
              <a:t>      kvality komunitních škol</a:t>
            </a:r>
          </a:p>
          <a:p>
            <a:pPr marL="514350" indent="-514350" algn="l">
              <a:buAutoNum type="arabicPeriod"/>
            </a:pPr>
            <a:endParaRPr lang="cs-CZ" sz="2800" dirty="0" smtClean="0">
              <a:solidFill>
                <a:schemeClr val="bg1"/>
              </a:solidFill>
            </a:endParaRPr>
          </a:p>
          <a:p>
            <a:pPr algn="l"/>
            <a:r>
              <a:rPr lang="cs-CZ" sz="2800" b="1" dirty="0" smtClean="0">
                <a:solidFill>
                  <a:schemeClr val="bg1"/>
                </a:solidFill>
              </a:rPr>
              <a:t>2.   Projektové  řízení</a:t>
            </a:r>
            <a:r>
              <a:rPr lang="cs-CZ" sz="2800" dirty="0" smtClean="0">
                <a:solidFill>
                  <a:schemeClr val="bg1"/>
                </a:solidFill>
              </a:rPr>
              <a:t>  </a:t>
            </a: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pPr marL="514350" indent="-514350" algn="l">
              <a:buAutoNum type="arabicPeriod" startAt="3"/>
            </a:pPr>
            <a:r>
              <a:rPr lang="cs-CZ" sz="2800" b="1" dirty="0" smtClean="0">
                <a:solidFill>
                  <a:schemeClr val="bg1"/>
                </a:solidFill>
              </a:rPr>
              <a:t>Projektové učení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 algn="l"/>
            <a:r>
              <a:rPr lang="cs-CZ" sz="2800" dirty="0" smtClean="0">
                <a:solidFill>
                  <a:schemeClr val="bg1"/>
                </a:solidFill>
              </a:rPr>
              <a:t>Výstupem je zpracovaná projektová </a:t>
            </a:r>
            <a:r>
              <a:rPr lang="cs-CZ" sz="2800" dirty="0" err="1" smtClean="0">
                <a:solidFill>
                  <a:schemeClr val="bg1"/>
                </a:solidFill>
              </a:rPr>
              <a:t>fiše</a:t>
            </a:r>
            <a:r>
              <a:rPr lang="cs-CZ" sz="2800" dirty="0" smtClean="0">
                <a:solidFill>
                  <a:schemeClr val="bg1"/>
                </a:solidFill>
              </a:rPr>
              <a:t>. Účastníci obdrží certifikát MŠMT ČR</a:t>
            </a:r>
          </a:p>
          <a:p>
            <a:endParaRPr lang="cs-CZ" dirty="0"/>
          </a:p>
        </p:txBody>
      </p:sp>
      <p:pic>
        <p:nvPicPr>
          <p:cNvPr id="289794" name="Picture 2" descr="Nový r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0361" y="6028928"/>
            <a:ext cx="2104439" cy="372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9796" name="Picture 4" descr="projektové vyučování">
            <a:hlinkClick r:id="rId5" tooltip="projektové vyučování - ze seminář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02900"/>
            <a:ext cx="5638304" cy="375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9798" name="Picture 6" descr="projektové vyučování">
            <a:hlinkClick r:id="rId7" tooltip="projektové vyučování - ze seminář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78264" y="6017323"/>
            <a:ext cx="5616624" cy="373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9800" name="Picture 8" descr="Workshop na ZŠ Dubí 1">
            <a:hlinkClick r:id="rId9" tooltip="Workshop na ZŠ Dubí 1 - workshop 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6181" y="2323428"/>
            <a:ext cx="4340875" cy="3265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04392"/>
            <a:ext cx="10464800" cy="86409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Stěžejní aktivity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1996480"/>
            <a:ext cx="10464800" cy="61926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vznik 4 </a:t>
            </a:r>
            <a:r>
              <a:rPr lang="cs-CZ" sz="2400" b="1" dirty="0" err="1" smtClean="0">
                <a:solidFill>
                  <a:schemeClr val="bg1"/>
                </a:solidFill>
              </a:rPr>
              <a:t>komunitně</a:t>
            </a:r>
            <a:r>
              <a:rPr lang="cs-CZ" sz="2400" b="1" dirty="0" smtClean="0">
                <a:solidFill>
                  <a:schemeClr val="bg1"/>
                </a:solidFill>
              </a:rPr>
              <a:t> poradenských center</a:t>
            </a:r>
            <a:r>
              <a:rPr lang="cs-CZ" sz="2400" dirty="0" smtClean="0">
                <a:solidFill>
                  <a:schemeClr val="bg1"/>
                </a:solidFill>
              </a:rPr>
              <a:t> v regionu 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2400" dirty="0" smtClean="0">
                <a:solidFill>
                  <a:schemeClr val="bg1"/>
                </a:solidFill>
              </a:rPr>
              <a:t> v komunitě, 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realizace projektových dnů a projektové práce</a:t>
            </a:r>
            <a:r>
              <a:rPr lang="cs-CZ" dirty="0" smtClean="0">
                <a:solidFill>
                  <a:srgbClr val="FF0000"/>
                </a:solidFill>
              </a:rPr>
              <a:t> žáků </a:t>
            </a:r>
            <a:r>
              <a:rPr lang="cs-CZ" sz="2400" dirty="0" smtClean="0">
                <a:solidFill>
                  <a:schemeClr val="bg1"/>
                </a:solidFill>
              </a:rPr>
              <a:t>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 realizace </a:t>
            </a:r>
            <a:r>
              <a:rPr lang="cs-CZ" sz="2400" b="1" dirty="0" smtClean="0">
                <a:solidFill>
                  <a:schemeClr val="bg1"/>
                </a:solidFill>
              </a:rPr>
              <a:t>týdenního výjezdu pro pedagogy</a:t>
            </a:r>
            <a:r>
              <a:rPr lang="cs-CZ" sz="2400" dirty="0" smtClean="0">
                <a:solidFill>
                  <a:schemeClr val="bg1"/>
                </a:solidFill>
              </a:rPr>
              <a:t> 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cs-CZ" sz="480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1294284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Co je to komunitní škola?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270000" y="3508648"/>
            <a:ext cx="10464800" cy="4320480"/>
          </a:xfrm>
        </p:spPr>
        <p:txBody>
          <a:bodyPr/>
          <a:lstStyle/>
          <a:p>
            <a:pPr algn="just"/>
            <a:r>
              <a:rPr lang="cs-CZ" sz="3600" dirty="0" smtClean="0"/>
              <a:t>   </a:t>
            </a:r>
            <a:r>
              <a:rPr lang="cs-CZ" sz="3600" dirty="0" smtClean="0">
                <a:solidFill>
                  <a:schemeClr val="bg1"/>
                </a:solidFill>
              </a:rPr>
              <a:t>Koncept komunitních škol </a:t>
            </a:r>
            <a:r>
              <a:rPr lang="cs-CZ" sz="3600" b="1" dirty="0" smtClean="0">
                <a:solidFill>
                  <a:schemeClr val="bg1"/>
                </a:solidFill>
              </a:rPr>
              <a:t>pochází z USA</a:t>
            </a:r>
            <a:r>
              <a:rPr lang="cs-CZ" sz="3600" dirty="0" smtClean="0">
                <a:solidFill>
                  <a:schemeClr val="bg1"/>
                </a:solidFill>
              </a:rPr>
              <a:t>. U jeho zrodu stála </a:t>
            </a:r>
            <a:r>
              <a:rPr lang="cs-CZ" sz="3600" b="1" dirty="0" err="1" smtClean="0">
                <a:solidFill>
                  <a:schemeClr val="bg1"/>
                </a:solidFill>
              </a:rPr>
              <a:t>Mottova</a:t>
            </a:r>
            <a:r>
              <a:rPr lang="cs-CZ" sz="3600" b="1" dirty="0" smtClean="0">
                <a:solidFill>
                  <a:schemeClr val="bg1"/>
                </a:solidFill>
              </a:rPr>
              <a:t> nadace, </a:t>
            </a:r>
            <a:r>
              <a:rPr lang="cs-CZ" sz="3600" dirty="0" smtClean="0">
                <a:solidFill>
                  <a:schemeClr val="bg1"/>
                </a:solidFill>
              </a:rPr>
              <a:t>již v 30. letech minulého století. Koncept se postupně uchytil a vyvíjel i v západní Evropě, od 90. let 20. století postupně i v Evropě střední a východní.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4"/>
            <a:ext cx="13004800" cy="7272807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Vzdělávací moduly pro žáky základních a středních škol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Témata: Klíčové kompetence a projektové dny dětí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6630" name="Picture 6" descr="Sbírka hraček pro MN">
            <a:hlinkClick r:id="rId3" tooltip="Sbírka hraček pro MN - ... předání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6616" y="6532985"/>
            <a:ext cx="4281744" cy="3220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Návštěva u babiče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828823"/>
            <a:ext cx="3888432" cy="292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Mezinárodní den seniorů">
            <a:hlinkClick r:id="rId7" tooltip="Mezinárodní den seniorů - 1.Kšpa pro seniory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8144" y="6612173"/>
            <a:ext cx="4176464" cy="3141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8" name="Picture 14" descr="Pověsti regionu">
            <a:hlinkClick r:id="rId9" tooltip="Pověsti regionu - Pověsti regionu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66352" y="3641784"/>
            <a:ext cx="4680520" cy="3133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0" name="Picture 16" descr="Projektové řízení EOA">
            <a:hlinkClick r:id="rId11" tooltip="Projektové řízení EOA - Vzdělávání žáků na EOA v oblasti projektového řízení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590632" y="3436640"/>
            <a:ext cx="4062958" cy="305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2" name="Picture 18" descr="Stopy historie">
            <a:hlinkClick r:id="rId13" tooltip="Stopy historie - projektový den Stopy histori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6176" y="3724672"/>
            <a:ext cx="4139199" cy="275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4" name="Picture 20" descr="První rok projektu  úspěšně zakončen.">
            <a:hlinkClick r:id="rId15" tooltip="První rok projektu  úspěšně zakončen. - První rok projektu  úspěšně zakončen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62840" y="-307776"/>
            <a:ext cx="23659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4"/>
            <a:ext cx="13004800" cy="7272807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Vzdělávací moduly pro žáky základních a středních škol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Témata: Klíčové kompetence a projektové dny dětí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91842" name="Picture 2" descr="Mapky">
            <a:hlinkClick r:id="rId3" tooltip="Mapky - Vytváření mapek a plánků okolí škol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920841"/>
            <a:ext cx="3766096" cy="283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44" name="Picture 4" descr="Mapky">
            <a:hlinkClick r:id="rId5" tooltip="Mapky - Vytváření mapek a plánků okolí školy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06056" y="6965032"/>
            <a:ext cx="3707345" cy="2788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46" name="Picture 6" descr="Mapky">
            <a:hlinkClick r:id="rId7" tooltip="Mapky - Vytváření mapek a plánků okolí školy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90405"/>
            <a:ext cx="4990232" cy="3753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50" name="Picture 10" descr="Noc s pohádkou">
            <a:hlinkClick r:id="rId9" tooltip="Noc s pohádkou - Noc z 18. na 19. února byla u nás ve škole ve znamení pohádek. Děti i dospělí se oblékli do pohádkových kostýmů a celý večer i noc trávili jako v pohádce. Soutěže pro mladší kamarády připravila 9.třída, páťáci secvičili populárního &quot;Mrazíka&quot; a další pohádku zahrály děti ze 4.třídy. Kdo neměl pohádek dost, mohl si je poslechnout ještě před spaním ve své třídě od paní učitelky. Škola v noci potmě je úplně jiná a tajemná, přesto se ani malí prvňáčci nebáli a zůstali v pohádce až do rána.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94076" y="3364632"/>
            <a:ext cx="519586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52" name="Picture 12" descr="Noc s pohádkou">
            <a:hlinkClick r:id="rId11" tooltip="Noc s pohádkou - Noc z 18. na 19. února byla u nás ve škole ve znamení pohádek. Děti i dospělí se oblékli do pohádkových kostýmů a celý večer i noc trávili jako v pohádce. Soutěže pro mladší kamarády připravila 9.třída, páťáci secvičili populárního &quot;Mrazíka&quot; a další pohádku zahrály děti ze 4.třídy. Kdo neměl pohádek dost, mohl si je poslechnout ještě před spaním ve své třídě od paní učitelky. Škola v noci potmě je úplně jiná a tajemná, přesto se ani malí prvňáčci nebáli a zůstali v pohádce až do rána.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229874" y="6914199"/>
            <a:ext cx="4041278" cy="303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1856" name="Picture 16" descr="pověsti regionu">
            <a:hlinkClick r:id="rId13" tooltip="pověsti regionu - z projektového dne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0352" y="6172944"/>
            <a:ext cx="4307993" cy="3580656"/>
          </a:xfrm>
          <a:prstGeom prst="rect">
            <a:avLst/>
          </a:prstGeom>
          <a:noFill/>
        </p:spPr>
      </p:pic>
      <p:pic>
        <p:nvPicPr>
          <p:cNvPr id="291848" name="Picture 8" descr="pověsti města Litoměřice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23723" y="3436640"/>
            <a:ext cx="4797101" cy="3608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04392"/>
            <a:ext cx="10464800" cy="86409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Stěžejní aktivity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1996480"/>
            <a:ext cx="10464800" cy="61926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vznik 4 </a:t>
            </a:r>
            <a:r>
              <a:rPr lang="cs-CZ" sz="2400" b="1" dirty="0" err="1" smtClean="0">
                <a:solidFill>
                  <a:schemeClr val="bg1"/>
                </a:solidFill>
              </a:rPr>
              <a:t>komunitně</a:t>
            </a:r>
            <a:r>
              <a:rPr lang="cs-CZ" sz="2400" b="1" dirty="0" smtClean="0">
                <a:solidFill>
                  <a:schemeClr val="bg1"/>
                </a:solidFill>
              </a:rPr>
              <a:t> poradenských center</a:t>
            </a:r>
            <a:r>
              <a:rPr lang="cs-CZ" sz="2400" dirty="0" smtClean="0">
                <a:solidFill>
                  <a:schemeClr val="bg1"/>
                </a:solidFill>
              </a:rPr>
              <a:t> v regionu 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2400" dirty="0" smtClean="0">
                <a:solidFill>
                  <a:schemeClr val="bg1"/>
                </a:solidFill>
              </a:rPr>
              <a:t> v komunitě, 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projektových dnů a projektové práce</a:t>
            </a:r>
            <a:r>
              <a:rPr lang="cs-CZ" sz="2400" dirty="0" smtClean="0">
                <a:solidFill>
                  <a:schemeClr val="bg1"/>
                </a:solidFill>
              </a:rPr>
              <a:t> žáků 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000" b="1" dirty="0" smtClean="0">
                <a:solidFill>
                  <a:srgbClr val="FF0000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 realizace </a:t>
            </a:r>
            <a:r>
              <a:rPr lang="cs-CZ" sz="2400" b="1" dirty="0" smtClean="0">
                <a:solidFill>
                  <a:schemeClr val="bg1"/>
                </a:solidFill>
              </a:rPr>
              <a:t>týdenního výjezdu pro pedagogy</a:t>
            </a:r>
            <a:r>
              <a:rPr lang="cs-CZ" sz="2400" dirty="0" smtClean="0">
                <a:solidFill>
                  <a:schemeClr val="bg1"/>
                </a:solidFill>
              </a:rPr>
              <a:t> 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5"/>
            <a:ext cx="13004800" cy="580754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Projektové dny a zasíťování škol do komunity</a:t>
            </a:r>
          </a:p>
          <a:p>
            <a:r>
              <a:rPr lang="cs-CZ" sz="2400" b="1" dirty="0" smtClean="0">
                <a:solidFill>
                  <a:schemeClr val="bg1"/>
                </a:solidFill>
              </a:rPr>
              <a:t>Témata: Dobrovolnictví, Public relations, Koučování s ostatními školami, </a:t>
            </a:r>
            <a:r>
              <a:rPr lang="cs-CZ" sz="2400" b="1" dirty="0" err="1" smtClean="0">
                <a:solidFill>
                  <a:schemeClr val="bg1"/>
                </a:solidFill>
              </a:rPr>
              <a:t>Fundraising</a:t>
            </a:r>
            <a:r>
              <a:rPr lang="cs-CZ" sz="2400" b="1" dirty="0" smtClean="0">
                <a:solidFill>
                  <a:schemeClr val="bg1"/>
                </a:solidFill>
              </a:rPr>
              <a:t>, Spolupráce s NNO aj.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287746" name="Picture 2" descr="Mgr. Lenka Černá">
            <a:hlinkClick r:id="rId3" tooltip="Mgr. Lenka Černá - Mgr. Lenka Černá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8360" y="3724672"/>
            <a:ext cx="459519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7748" name="Picture 4" descr="Bc. Radka Sirotková">
            <a:hlinkClick r:id="rId5" tooltip="Bc. Radka Sirotková - Bc. Radka Sirotková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7025" y="-585788"/>
            <a:ext cx="2190750" cy="1228726"/>
          </a:xfrm>
          <a:prstGeom prst="rect">
            <a:avLst/>
          </a:prstGeom>
          <a:noFill/>
        </p:spPr>
      </p:pic>
      <p:pic>
        <p:nvPicPr>
          <p:cNvPr id="287750" name="Picture 6" descr="Litoměřice - dobrovolnictví">
            <a:hlinkClick r:id="rId7" tooltip="Litoměřice - dobrovolnictví - projektový den 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98544" y="3292624"/>
            <a:ext cx="4488346" cy="33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7752" name="Picture 8" descr="Litoměřice - dobrovolnictví">
            <a:hlinkClick r:id="rId9" tooltip="Litoměřice - dobrovolnictví - projektový den 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06056" y="5164832"/>
            <a:ext cx="5114358" cy="3846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7754" name="Picture 10" descr="Litoměřice - dobrovolnictví">
            <a:hlinkClick r:id="rId11" tooltip="Litoměřice - dobrovolnictví - projektový den 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806656" y="6028928"/>
            <a:ext cx="3818214" cy="287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9744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04392"/>
            <a:ext cx="10464800" cy="86409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Stěžejní aktivity</a:t>
            </a:r>
            <a:endParaRPr lang="cs-CZ" sz="60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1996480"/>
            <a:ext cx="10464800" cy="61926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vznik 4 </a:t>
            </a:r>
            <a:r>
              <a:rPr lang="cs-CZ" sz="2400" b="1" dirty="0" err="1" smtClean="0">
                <a:solidFill>
                  <a:schemeClr val="bg1"/>
                </a:solidFill>
              </a:rPr>
              <a:t>komunitně</a:t>
            </a:r>
            <a:r>
              <a:rPr lang="cs-CZ" sz="2400" b="1" dirty="0" smtClean="0">
                <a:solidFill>
                  <a:schemeClr val="bg1"/>
                </a:solidFill>
              </a:rPr>
              <a:t> poradenských center</a:t>
            </a:r>
            <a:r>
              <a:rPr lang="cs-CZ" sz="2400" dirty="0" smtClean="0">
                <a:solidFill>
                  <a:schemeClr val="bg1"/>
                </a:solidFill>
              </a:rPr>
              <a:t> v regionu (Ústecko, </a:t>
            </a:r>
            <a:r>
              <a:rPr lang="cs-CZ" sz="2400" dirty="0" err="1" smtClean="0">
                <a:solidFill>
                  <a:schemeClr val="bg1"/>
                </a:solidFill>
              </a:rPr>
              <a:t>Teplicko</a:t>
            </a:r>
            <a:r>
              <a:rPr lang="cs-CZ" sz="2400" dirty="0" smtClean="0">
                <a:solidFill>
                  <a:schemeClr val="bg1"/>
                </a:solidFill>
              </a:rPr>
              <a:t>, Litoměřicko a </a:t>
            </a:r>
            <a:r>
              <a:rPr lang="cs-CZ" sz="2400" dirty="0" err="1" smtClean="0">
                <a:solidFill>
                  <a:schemeClr val="bg1"/>
                </a:solidFill>
              </a:rPr>
              <a:t>Děčínsko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šetření potřeb cílových skupin</a:t>
            </a:r>
            <a:r>
              <a:rPr lang="cs-CZ" sz="2400" dirty="0" smtClean="0">
                <a:solidFill>
                  <a:schemeClr val="bg1"/>
                </a:solidFill>
              </a:rPr>
              <a:t> v komunitě, na jehož základě a taktéž na základě konzultací s odborníky, budou připraveny a vzdělávací moduly, 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vzdělávacích modulů pro žáky ZŠ, SŠ a pedagogy </a:t>
            </a:r>
            <a:r>
              <a:rPr lang="cs-CZ" sz="2400" dirty="0" smtClean="0">
                <a:solidFill>
                  <a:schemeClr val="bg1"/>
                </a:solidFill>
              </a:rPr>
              <a:t>zaměřené na především na měkké dovednosti žáku pro práci v komunitě.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realizace projektových dnů a projektové práce</a:t>
            </a:r>
            <a:r>
              <a:rPr lang="cs-CZ" sz="2400" dirty="0" smtClean="0">
                <a:solidFill>
                  <a:schemeClr val="bg1"/>
                </a:solidFill>
              </a:rPr>
              <a:t> žáků - umožnění žákům  si vyzkoušet  umění použít získané teoretické znalosti a dovednosti do přímé praxe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chemeClr val="bg1"/>
                </a:solidFill>
              </a:rPr>
              <a:t>zasíťování škol v komunitě</a:t>
            </a:r>
            <a:r>
              <a:rPr lang="cs-CZ" sz="2400" dirty="0" smtClean="0">
                <a:solidFill>
                  <a:schemeClr val="bg1"/>
                </a:solidFill>
              </a:rPr>
              <a:t>, jejich propojení s úřady samosprávy, úřady práce, neziskovými organizacemi a sociální ekonomiku obecně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zasíťování škol v mezinárodním partnerství –</a:t>
            </a:r>
            <a:r>
              <a:rPr lang="cs-CZ" sz="2400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realizace </a:t>
            </a:r>
            <a:r>
              <a:rPr lang="cs-CZ" b="1" dirty="0" smtClean="0">
                <a:solidFill>
                  <a:srgbClr val="FF0000"/>
                </a:solidFill>
              </a:rPr>
              <a:t>týdenního studijního výjezdu pro pedagogy </a:t>
            </a:r>
            <a:r>
              <a:rPr lang="cs-CZ" sz="2400" dirty="0" smtClean="0">
                <a:solidFill>
                  <a:schemeClr val="bg1"/>
                </a:solidFill>
              </a:rPr>
              <a:t>do zahraničních partnerských organizací pro získání a transfer </a:t>
            </a:r>
            <a:r>
              <a:rPr lang="cs-CZ" sz="2400" dirty="0" err="1" smtClean="0">
                <a:solidFill>
                  <a:schemeClr val="bg1"/>
                </a:solidFill>
              </a:rPr>
              <a:t>know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how</a:t>
            </a:r>
            <a:r>
              <a:rPr lang="cs-CZ" sz="2400" dirty="0" smtClean="0">
                <a:solidFill>
                  <a:schemeClr val="bg1"/>
                </a:solidFill>
              </a:rPr>
              <a:t> do komunity regionu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Vzdělávací </a:t>
            </a:r>
            <a:r>
              <a:rPr lang="cs-CZ" sz="2400" b="1" dirty="0" smtClean="0">
                <a:solidFill>
                  <a:schemeClr val="bg1"/>
                </a:solidFill>
              </a:rPr>
              <a:t>dokument  o komunitních školách a o projektu</a:t>
            </a:r>
            <a:endParaRPr lang="cs-CZ" sz="2400" dirty="0" smtClean="0">
              <a:solidFill>
                <a:schemeClr val="bg1"/>
              </a:solidFill>
            </a:endParaRPr>
          </a:p>
          <a:p>
            <a:endParaRPr lang="cs-CZ" sz="20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/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Co nás zaujalo </a:t>
            </a:r>
            <a:r>
              <a:rPr lang="cs-CZ" sz="4000" b="1" dirty="0" smtClean="0">
                <a:solidFill>
                  <a:schemeClr val="bg1"/>
                </a:solidFill>
              </a:rPr>
              <a:t>ve Walesu </a:t>
            </a:r>
            <a:r>
              <a:rPr lang="cs-CZ" sz="4000" b="1" dirty="0" smtClean="0">
                <a:solidFill>
                  <a:srgbClr val="FFFF00"/>
                </a:solidFill>
              </a:rPr>
              <a:t>– stáž pedagogů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5"/>
            <a:ext cx="13004800" cy="5807546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Příjemné </a:t>
            </a:r>
            <a:r>
              <a:rPr lang="cs-CZ" sz="2800" b="1" dirty="0" smtClean="0">
                <a:solidFill>
                  <a:srgbClr val="FFFF00"/>
                </a:solidFill>
              </a:rPr>
              <a:t>atmosféra</a:t>
            </a:r>
            <a:r>
              <a:rPr lang="cs-CZ" sz="2800" dirty="0" smtClean="0">
                <a:solidFill>
                  <a:schemeClr val="bg1"/>
                </a:solidFill>
              </a:rPr>
              <a:t> na školách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Úsměvy</a:t>
            </a:r>
            <a:r>
              <a:rPr lang="cs-CZ" sz="2800" dirty="0" smtClean="0">
                <a:solidFill>
                  <a:schemeClr val="bg1"/>
                </a:solidFill>
              </a:rPr>
              <a:t> učitelů a ředitelů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Radost</a:t>
            </a:r>
            <a:r>
              <a:rPr lang="cs-CZ" sz="2800" dirty="0" smtClean="0">
                <a:solidFill>
                  <a:schemeClr val="bg1"/>
                </a:solidFill>
              </a:rPr>
              <a:t> z práce, která, na nás působila na školách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Týmový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duch vedení školy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Koordinátoři </a:t>
            </a:r>
            <a:r>
              <a:rPr lang="cs-CZ" sz="2800" dirty="0" smtClean="0">
                <a:solidFill>
                  <a:schemeClr val="bg1"/>
                </a:solidFill>
              </a:rPr>
              <a:t>na komunitních školách, kteří pracovali i pro dvě školy najednou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Prostor pro </a:t>
            </a:r>
            <a:r>
              <a:rPr lang="cs-CZ" sz="2800" b="1" dirty="0" smtClean="0">
                <a:solidFill>
                  <a:srgbClr val="FFFF00"/>
                </a:solidFill>
              </a:rPr>
              <a:t>zapojení</a:t>
            </a:r>
            <a:r>
              <a:rPr lang="cs-CZ" sz="2800" dirty="0" smtClean="0">
                <a:solidFill>
                  <a:schemeClr val="bg1"/>
                </a:solidFill>
              </a:rPr>
              <a:t> studentů do života školy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Pracovní nepořádek</a:t>
            </a:r>
            <a:r>
              <a:rPr lang="cs-CZ" sz="2800" b="1" dirty="0" smtClean="0">
                <a:solidFill>
                  <a:schemeClr val="bg1"/>
                </a:solidFill>
              </a:rPr>
              <a:t>,</a:t>
            </a:r>
            <a:r>
              <a:rPr lang="cs-CZ" sz="2800" dirty="0" smtClean="0">
                <a:solidFill>
                  <a:schemeClr val="bg1"/>
                </a:solidFill>
              </a:rPr>
              <a:t> který na školách byl, bylo vidět, že je to prostor pro děti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Rozsvícená</a:t>
            </a:r>
            <a:r>
              <a:rPr lang="cs-CZ" sz="2800" b="1" dirty="0" smtClean="0">
                <a:solidFill>
                  <a:schemeClr val="bg1"/>
                </a:solidFill>
              </a:rPr>
              <a:t> škola</a:t>
            </a:r>
            <a:r>
              <a:rPr lang="cs-CZ" sz="2800" dirty="0" smtClean="0">
                <a:solidFill>
                  <a:schemeClr val="bg1"/>
                </a:solidFill>
              </a:rPr>
              <a:t> v 18 hodin večer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Výzdoba</a:t>
            </a:r>
            <a:r>
              <a:rPr lang="cs-CZ" sz="2800" dirty="0" smtClean="0">
                <a:solidFill>
                  <a:schemeClr val="bg1"/>
                </a:solidFill>
              </a:rPr>
              <a:t> škol plná návodů jak pomoci dětem v</a:t>
            </a:r>
            <a:r>
              <a:rPr lang="cs-CZ" sz="2800" b="1" dirty="0" smtClean="0">
                <a:solidFill>
                  <a:srgbClr val="FFFF00"/>
                </a:solidFill>
              </a:rPr>
              <a:t> komunikaci</a:t>
            </a:r>
            <a:r>
              <a:rPr lang="cs-CZ" sz="2800" dirty="0" smtClean="0">
                <a:solidFill>
                  <a:schemeClr val="bg1"/>
                </a:solidFill>
              </a:rPr>
              <a:t>, nebo zaměřená na procesy jak se mají děti učit, na měkké dovednosti</a:t>
            </a:r>
          </a:p>
          <a:p>
            <a:pPr algn="l"/>
            <a:r>
              <a:rPr lang="cs-CZ" sz="2800" b="1" dirty="0" smtClean="0">
                <a:solidFill>
                  <a:schemeClr val="bg1"/>
                </a:solidFill>
              </a:rPr>
              <a:t>Školní jídelna</a:t>
            </a:r>
            <a:r>
              <a:rPr lang="cs-CZ" sz="2800" dirty="0" smtClean="0">
                <a:solidFill>
                  <a:schemeClr val="bg1"/>
                </a:solidFill>
              </a:rPr>
              <a:t>, kde se dětem vařilo </a:t>
            </a:r>
            <a:r>
              <a:rPr lang="cs-CZ" sz="2800" b="1" dirty="0" smtClean="0">
                <a:solidFill>
                  <a:schemeClr val="bg1"/>
                </a:solidFill>
              </a:rPr>
              <a:t>několik</a:t>
            </a:r>
            <a:r>
              <a:rPr lang="cs-CZ" sz="2800" dirty="0" smtClean="0">
                <a:solidFill>
                  <a:schemeClr val="bg1"/>
                </a:solidFill>
              </a:rPr>
              <a:t> jídel, </a:t>
            </a:r>
            <a:r>
              <a:rPr lang="cs-CZ" sz="2800" b="1" dirty="0" smtClean="0">
                <a:solidFill>
                  <a:srgbClr val="FFFF00"/>
                </a:solidFill>
              </a:rPr>
              <a:t>finančně odstupňovaných </a:t>
            </a:r>
            <a:r>
              <a:rPr lang="cs-CZ" sz="2800" dirty="0" smtClean="0">
                <a:solidFill>
                  <a:schemeClr val="bg1"/>
                </a:solidFill>
              </a:rPr>
              <a:t>dle sociální situace rodin</a:t>
            </a:r>
          </a:p>
          <a:p>
            <a:pPr algn="l"/>
            <a:endParaRPr lang="cs-CZ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-451792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Co nás zaujalo </a:t>
            </a:r>
            <a:r>
              <a:rPr lang="cs-CZ" sz="4000" b="1" dirty="0" smtClean="0">
                <a:solidFill>
                  <a:schemeClr val="bg1"/>
                </a:solidFill>
              </a:rPr>
              <a:t>ve Walesu </a:t>
            </a:r>
            <a:r>
              <a:rPr lang="cs-CZ" sz="4000" b="1" dirty="0" smtClean="0">
                <a:solidFill>
                  <a:srgbClr val="FFFF00"/>
                </a:solidFill>
              </a:rPr>
              <a:t>– stáž pedagogů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1780456"/>
            <a:ext cx="13004800" cy="6239595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Řada </a:t>
            </a:r>
            <a:r>
              <a:rPr lang="cs-CZ" sz="2800" b="1" dirty="0" smtClean="0">
                <a:solidFill>
                  <a:srgbClr val="FFFF00"/>
                </a:solidFill>
              </a:rPr>
              <a:t>mužů</a:t>
            </a:r>
            <a:r>
              <a:rPr lang="cs-CZ" sz="2800" dirty="0" smtClean="0">
                <a:solidFill>
                  <a:schemeClr val="bg1"/>
                </a:solidFill>
              </a:rPr>
              <a:t> ve školství, kteří byli na práci hrdí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Práce se </a:t>
            </a:r>
            <a:r>
              <a:rPr lang="cs-CZ" sz="2800" b="1" dirty="0" smtClean="0">
                <a:solidFill>
                  <a:srgbClr val="FFFF00"/>
                </a:solidFill>
              </a:rPr>
              <a:t>znevýhodněnými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dětmi a jejich přirozená integrace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Praktičnost</a:t>
            </a:r>
            <a:r>
              <a:rPr lang="cs-CZ" sz="2800" b="1" dirty="0" smtClean="0">
                <a:solidFill>
                  <a:schemeClr val="bg1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výuky,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Dobrovolná</a:t>
            </a:r>
            <a:r>
              <a:rPr lang="cs-CZ" sz="2800" dirty="0" smtClean="0">
                <a:solidFill>
                  <a:schemeClr val="bg1"/>
                </a:solidFill>
              </a:rPr>
              <a:t> práce učitelů, standardem bylo udělat práci navíc - dobrovolně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Větší úvazek </a:t>
            </a:r>
            <a:r>
              <a:rPr lang="cs-CZ" sz="2800" dirty="0" smtClean="0">
                <a:solidFill>
                  <a:schemeClr val="bg1"/>
                </a:solidFill>
              </a:rPr>
              <a:t>učitelů ve škole, než v Čechách v přímé péči o žáka,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Sounáležitost</a:t>
            </a:r>
            <a:r>
              <a:rPr lang="cs-CZ" sz="2800" b="1" dirty="0" smtClean="0">
                <a:solidFill>
                  <a:schemeClr val="bg1"/>
                </a:solidFill>
              </a:rPr>
              <a:t>  </a:t>
            </a:r>
            <a:r>
              <a:rPr lang="cs-CZ" sz="2800" b="1" dirty="0" smtClean="0">
                <a:solidFill>
                  <a:srgbClr val="FFFF00"/>
                </a:solidFill>
              </a:rPr>
              <a:t>žáka</a:t>
            </a:r>
            <a:r>
              <a:rPr lang="cs-CZ" sz="2800" dirty="0" smtClean="0">
                <a:solidFill>
                  <a:schemeClr val="bg1"/>
                </a:solidFill>
              </a:rPr>
              <a:t> se školou – celý tým pracuje na podpoře identifikace žáka se školou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Řada </a:t>
            </a:r>
            <a:r>
              <a:rPr lang="cs-CZ" sz="2800" b="1" dirty="0" smtClean="0">
                <a:solidFill>
                  <a:srgbClr val="FFFF00"/>
                </a:solidFill>
              </a:rPr>
              <a:t>aktivit,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které rozvíjejí vzdělávací proces např. školní orchestry, či sportovní aktivity,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Důležitost, která se věnuje dílčím výchovám -  </a:t>
            </a:r>
            <a:r>
              <a:rPr lang="cs-CZ" sz="2800" b="1" dirty="0" smtClean="0">
                <a:solidFill>
                  <a:srgbClr val="FFFF00"/>
                </a:solidFill>
              </a:rPr>
              <a:t>výtvarnému i hudebnímu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rozvoji dětí. 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Smysl pro happening, </a:t>
            </a:r>
            <a:r>
              <a:rPr lang="cs-CZ" sz="2800" b="1" dirty="0" smtClean="0">
                <a:solidFill>
                  <a:srgbClr val="FFFF00"/>
                </a:solidFill>
              </a:rPr>
              <a:t>humor a hravost</a:t>
            </a:r>
            <a:r>
              <a:rPr lang="cs-CZ" sz="2800" dirty="0" smtClean="0">
                <a:solidFill>
                  <a:srgbClr val="FFFF00"/>
                </a:solidFill>
              </a:rPr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školského sboru – učitelský tým v pyžamu? </a:t>
            </a:r>
          </a:p>
          <a:p>
            <a:pPr algn="l"/>
            <a:r>
              <a:rPr lang="cs-CZ" sz="2800" b="1" dirty="0" smtClean="0">
                <a:solidFill>
                  <a:srgbClr val="FFFF00"/>
                </a:solidFill>
              </a:rPr>
              <a:t>Inovativní</a:t>
            </a:r>
            <a:r>
              <a:rPr lang="cs-CZ" sz="2800" b="1" dirty="0" smtClean="0">
                <a:solidFill>
                  <a:schemeClr val="bg1"/>
                </a:solidFill>
              </a:rPr>
              <a:t> - tvořivé</a:t>
            </a:r>
            <a:r>
              <a:rPr lang="cs-CZ" sz="2800" dirty="0" smtClean="0">
                <a:solidFill>
                  <a:schemeClr val="bg1"/>
                </a:solidFill>
              </a:rPr>
              <a:t> pedagogické procesy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864096"/>
          </a:xfrm>
        </p:spPr>
        <p:txBody>
          <a:bodyPr/>
          <a:lstStyle/>
          <a:p>
            <a:r>
              <a:rPr lang="cs-CZ" sz="6000" dirty="0" smtClean="0"/>
              <a:t>Výstupy projektu</a:t>
            </a:r>
            <a:endParaRPr lang="cs-CZ" sz="6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56886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4 komunitní centra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Vzdělávací moduly pro žáky ZŠ,SŠ a pedagogy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projektové mini-festivaly žáků ZŠ a SŠ s cílem prezentovat výstupy jejich práce</a:t>
            </a:r>
            <a:r>
              <a:rPr lang="cs-CZ" dirty="0" smtClean="0"/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konference – prezentace výsledků projektu široké odborné i laické veřejnosti.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bulletin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standarty kvality komunitních škol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projekty žáků ZŠ a SŠ,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informační systém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 </a:t>
            </a:r>
            <a:r>
              <a:rPr lang="cs-CZ" sz="2800" dirty="0" smtClean="0">
                <a:solidFill>
                  <a:schemeClr val="bg1"/>
                </a:solidFill>
              </a:rPr>
              <a:t>webové stránky projektu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Film o realizaci projektu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-451792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   Komunitní škola  </a:t>
            </a:r>
            <a:r>
              <a:rPr lang="cs-CZ" sz="4000" b="1" dirty="0" err="1" smtClean="0">
                <a:solidFill>
                  <a:srgbClr val="FFFF00"/>
                </a:solidFill>
              </a:rPr>
              <a:t>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1708448"/>
            <a:ext cx="13004800" cy="804515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Mini-festivaly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Zapojení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rodiny 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7" name="Picture 2" descr="F:\Foto KŠ\1.KŠPA\1.KŠP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4608" y="6280956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2626" name="Picture 2" descr="F:\Foto KŠ\Eliška\IMG_06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6352" y="700336"/>
            <a:ext cx="4680519" cy="331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ek 11" descr="F:\Foto KŠ\Zahradní slavnost SOŠ Stará\IMG_99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6352" y="6749009"/>
            <a:ext cx="4752528" cy="300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F:\Foto KŠ\OADěčín\Olympiáda Děčín 18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66352" y="3724672"/>
            <a:ext cx="5256584" cy="3579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F:\Foto KŠ\Linqua LTM\IMG_143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4320" y="844352"/>
            <a:ext cx="4320480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ek 13" descr="F:\Foto KŠ\ZŠ Tyrše Děčín\Olympiáda Děčín 04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18624" y="3724672"/>
            <a:ext cx="47525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Obrázek 14" descr="F:\Foto KŠ\ZŠ Dubí\IMG_072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6136" y="6604992"/>
            <a:ext cx="4536504" cy="314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brázek 15" descr="F:\Foto KŠ\SOŠ Dubí\IMG_123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42160" y="3868688"/>
            <a:ext cx="460851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-451792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 Komunitní škola  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1708448"/>
            <a:ext cx="13004800" cy="804515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Mini-festivaly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Zapojení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rodiny 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290818" name="Picture 2" descr="Dílničky v rámci Minifestivalu na ZŠ Dubí">
            <a:hlinkClick r:id="rId3" tooltip="Dílničky v rámci Minifestivalu na ZŠ Dubí - Dílničky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93336"/>
            <a:ext cx="4391401" cy="330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20" name="Picture 4" descr="Dílničky v rámci Minifestivalu na ZŠ Dubí">
            <a:hlinkClick r:id="rId5" tooltip="Dílničky v rámci Minifestivalu na ZŠ Dubí - Dílničky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98544" y="4089476"/>
            <a:ext cx="5206256" cy="391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22" name="Picture 6" descr="minifestival na ZŠ E.Krásnohorské">
            <a:hlinkClick r:id="rId7" tooltip="minifestival na ZŠ E.Krásnohorské - country odpoledne s rodiči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62190" y="4556302"/>
            <a:ext cx="4244310" cy="3192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26" name="Picture 10" descr="minifestival na ZŠ E.Krásnohorské">
            <a:hlinkClick r:id="rId9" tooltip="minifestival na ZŠ E.Krásnohorské - country odpoledne s rodiči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38104" y="3364632"/>
            <a:ext cx="4278982" cy="32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24" name="Picture 8" descr="minifestival na ZŠ E.Krásnohorské">
            <a:hlinkClick r:id="rId11" tooltip="minifestival na ZŠ E.Krásnohorské - country odpoledne s rodiči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82120" y="6244952"/>
            <a:ext cx="3910112" cy="2941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28" name="Picture 12" descr="pozvánka">
            <a:hlinkClick r:id="rId13" tooltip="pozvánka - pozvánka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44360" y="988368"/>
            <a:ext cx="3960440" cy="1876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0830" name="Picture 14" descr="pozvánka">
            <a:hlinkClick r:id="rId15" tooltip="pozvánka - pozvánka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094688" y="2788568"/>
            <a:ext cx="3910112" cy="1802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420416"/>
            <a:ext cx="10464800" cy="122413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Co je to komunitní škola?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3004592"/>
            <a:ext cx="10464800" cy="475252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Komunitní škola je taková škola, která plní vedle funkce </a:t>
            </a:r>
            <a:r>
              <a:rPr lang="cs-CZ" b="1" dirty="0" smtClean="0">
                <a:solidFill>
                  <a:schemeClr val="bg1"/>
                </a:solidFill>
              </a:rPr>
              <a:t>vzdělávací a výchovné i funkci společenského, kulturního a volnočasového </a:t>
            </a:r>
            <a:r>
              <a:rPr lang="cs-CZ" dirty="0" smtClean="0">
                <a:solidFill>
                  <a:schemeClr val="bg1"/>
                </a:solidFill>
              </a:rPr>
              <a:t>centra v jejím okolí (obci) a umožňuje a podporuje aktivní </a:t>
            </a:r>
            <a:r>
              <a:rPr lang="cs-CZ" b="1" dirty="0" smtClean="0">
                <a:solidFill>
                  <a:schemeClr val="bg1"/>
                </a:solidFill>
              </a:rPr>
              <a:t>účast  členů místní komunity </a:t>
            </a:r>
            <a:r>
              <a:rPr lang="cs-CZ" dirty="0" smtClean="0">
                <a:solidFill>
                  <a:schemeClr val="bg1"/>
                </a:solidFill>
              </a:rPr>
              <a:t>při spoluutváření i naplňování této funkce.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864096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Výstupy projektu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56886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4 komunitní centra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Vzdělávací moduly pro žáky ZŠ,SŠ a pedagogy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projektové mini-festivaly žáků ZŠ a SŠ s cílem prezentovat výstupy jejich práce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konference – prezentace výsledků projektu </a:t>
            </a:r>
            <a:r>
              <a:rPr lang="cs-CZ" sz="2800" dirty="0" smtClean="0">
                <a:solidFill>
                  <a:schemeClr val="bg1"/>
                </a:solidFill>
              </a:rPr>
              <a:t>široké odborné i laické veřejnosti.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bulletin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standarty kvality komunitních škol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projekty žáků ZŠ a SŠ,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informační systém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 </a:t>
            </a:r>
            <a:r>
              <a:rPr lang="cs-CZ" sz="2800" dirty="0" smtClean="0">
                <a:solidFill>
                  <a:schemeClr val="bg1"/>
                </a:solidFill>
              </a:rPr>
              <a:t>webové stránky projektu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Film o realizaci projektu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0"/>
            <a:ext cx="11055350" cy="2090737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2212505"/>
            <a:ext cx="13004800" cy="580754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Závěrečná konference projektu s mezinárodní účastí partnerů z Walesu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284674" name="Picture 2" descr="http://www.komunitniskoly.cz/media/ckp/pozvanka-caj-o-5-mail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1096"/>
            <a:ext cx="2829992" cy="6592504"/>
          </a:xfrm>
          <a:prstGeom prst="rect">
            <a:avLst/>
          </a:prstGeom>
          <a:noFill/>
        </p:spPr>
      </p:pic>
      <p:pic>
        <p:nvPicPr>
          <p:cNvPr id="284676" name="Picture 4" descr="Pozván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1543" y="2962224"/>
            <a:ext cx="2913257" cy="6791376"/>
          </a:xfrm>
          <a:prstGeom prst="rect">
            <a:avLst/>
          </a:prstGeom>
          <a:noFill/>
        </p:spPr>
      </p:pic>
      <p:pic>
        <p:nvPicPr>
          <p:cNvPr id="284680" name="Picture 8" descr="Zámek Větruše - Zámek Větruše, Ústí nad Labem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6016" y="3292625"/>
            <a:ext cx="6840760" cy="456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864096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Výstupy projektu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56886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4 komunitní centra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Vzdělávací moduly pro žáky ZŠ,SŠ a pedagogy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projektové mini-festivaly žáků ZŠ a SŠ s cílem prezentovat výstupy jejich práce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konference – prezentace výsledků projektu široké odborné i laické veřejnosti.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bulletin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standarty kvality komunitních škol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chemeClr val="bg1"/>
                </a:solidFill>
              </a:rPr>
              <a:t>projekty žáků ZŠ a SŠ,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informační systém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 </a:t>
            </a:r>
            <a:r>
              <a:rPr lang="cs-CZ" sz="2800" dirty="0" smtClean="0">
                <a:solidFill>
                  <a:schemeClr val="bg1"/>
                </a:solidFill>
              </a:rPr>
              <a:t>webové stránky projektu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Film o realizaci projektu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9752" y="0"/>
            <a:ext cx="11703050" cy="162560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Standardy kvality a principy komunitní školy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sz="half" idx="2"/>
          </p:nvPr>
        </p:nvGraphicFramePr>
        <p:xfrm>
          <a:off x="650875" y="3092450"/>
          <a:ext cx="5745163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16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č.1 Standard komunikace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č.2 Standard spolupráce s komunitou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č.3 Standard projektové práce a projektového učení na škole</a:t>
                      </a:r>
                    </a:p>
                    <a:p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č.4 Standard zapojení žáků do práce školy</a:t>
                      </a:r>
                    </a:p>
                    <a:p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č.5 Standard zapojení žáků do komunity </a:t>
                      </a:r>
                    </a:p>
                    <a:p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č.6 Standard zapojení rodiny</a:t>
                      </a:r>
                    </a:p>
                    <a:p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č.7 Standard spolupráce se zaměstnavateli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16" name="Zástupný symbol pro obsah 15"/>
          <p:cNvGraphicFramePr>
            <a:graphicFrameLocks noGrp="1"/>
          </p:cNvGraphicFramePr>
          <p:nvPr>
            <p:ph sz="quarter" idx="4"/>
          </p:nvPr>
        </p:nvGraphicFramePr>
        <p:xfrm>
          <a:off x="6574408" y="1852464"/>
          <a:ext cx="5748337" cy="650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33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č.1 Vedení (</a:t>
                      </a:r>
                      <a:r>
                        <a:rPr lang="cs-CZ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č.2 Partnerství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č.3 Sociální inkluze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č.4 Služby veřejnosti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č.5 Dobrovolnictví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č.6 Celoživotní učení</a:t>
                      </a:r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č.7 Zapojení rodičů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č.8 Kultura školy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č.9 Rozvoj komunity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č.10</a:t>
                      </a:r>
                      <a:r>
                        <a:rPr lang="cs-CZ" b="1" baseline="0" dirty="0" smtClean="0"/>
                        <a:t> Tvořivost,úsměv,hravost</a:t>
                      </a:r>
                    </a:p>
                    <a:p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8770" name="Picture 2" descr="Evaluce komunitní školy">
            <a:hlinkClick r:id="rId3" tooltip="Evaluce komunitní školy - Evaluce komunitní školy v PERSPEKTIVĚ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6696" y="3565696"/>
            <a:ext cx="3838104" cy="288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864096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Výstupy projektu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56886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4 komunitní centra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Vzdělávací moduly pro žáky ZŠ,SŠ a pedagogy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projektové mini-festivaly žáků ZŠ a SŠ s cílem prezentovat výstupy jejich práce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konference – prezentace výsledků projektu široké odborné i laické veřejnosti.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bulletin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standarty kvality komunitních škol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projekty žáků ZŠ a SŠ,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Film o realizaci projektu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informační systém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 </a:t>
            </a:r>
            <a:r>
              <a:rPr lang="cs-CZ" sz="2800" dirty="0" smtClean="0">
                <a:solidFill>
                  <a:schemeClr val="bg1"/>
                </a:solidFill>
              </a:rPr>
              <a:t>webové stránky projektu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957784" y="1"/>
            <a:ext cx="11055350" cy="1564432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>
            <a:off x="0" y="1564432"/>
            <a:ext cx="13004800" cy="6455619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Informační film o tématu Komunitní škola, včetně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zkušeností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z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 Walesu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285698" name="Picture 2" descr="Zahraniční výjezd pedagogů">
            <a:hlinkClick r:id="rId3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6352" y="2860576"/>
            <a:ext cx="4629740" cy="348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5700" name="Picture 4" descr="Zahraniční výjezd pedagogů">
            <a:hlinkClick r:id="rId5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50588" y="2860576"/>
            <a:ext cx="5254212" cy="395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5702" name="Picture 6" descr="Zahraniční výjezd pedagogů">
            <a:hlinkClick r:id="rId7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6136" y="3796680"/>
            <a:ext cx="4488346" cy="337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5704" name="Picture 8" descr="Zahraniční výjezd pedagogů">
            <a:hlinkClick r:id="rId9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62640" y="6388969"/>
            <a:ext cx="4473210" cy="336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5706" name="Picture 10" descr="zahraniční výjezd pedagogů">
            <a:hlinkClick r:id="rId11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6108403"/>
            <a:ext cx="4846216" cy="364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5708" name="Picture 12" descr="zahraniční výjezd pedagogů">
            <a:hlinkClick r:id="rId13" tooltip="zahraniční výjezd pedagogů - Wales 2010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44602" y="6301088"/>
            <a:ext cx="4590046" cy="345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864096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Výstupy projektu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12504"/>
            <a:ext cx="10464800" cy="568863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4 komunitní centra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Vzdělávací moduly pro žáky ZŠ,SŠ a pedagogy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projektové mini-festivaly žáků ZŠ a SŠ s cílem prezentovat výstupy jejich práce</a:t>
            </a:r>
            <a:r>
              <a:rPr lang="cs-CZ" dirty="0" smtClean="0">
                <a:solidFill>
                  <a:schemeClr val="bg1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konference – prezentace výsledků projektu široké odborné i laické veřejnosti.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bulletin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standarty kvality komunitních škol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 projekty žáků ZŠ a SŠ,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chemeClr val="bg1"/>
                </a:solidFill>
              </a:rPr>
              <a:t>Film o realizaci projektu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informační systém o komunitních školách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>
                <a:solidFill>
                  <a:srgbClr val="FF0000"/>
                </a:solidFill>
              </a:rPr>
              <a:t> webové stránky projektu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635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4294967295"/>
          </p:nvPr>
        </p:nvSpPr>
        <p:spPr>
          <a:xfrm>
            <a:off x="0" y="2212975"/>
            <a:ext cx="13004800" cy="5807075"/>
          </a:xfrm>
        </p:spPr>
        <p:txBody>
          <a:bodyPr/>
          <a:lstStyle/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420416"/>
            <a:ext cx="12192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635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5604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8" name="Podnadpis 7"/>
          <p:cNvSpPr>
            <a:spLocks noGrp="1"/>
          </p:cNvSpPr>
          <p:nvPr>
            <p:ph type="subTitle" idx="4294967295"/>
          </p:nvPr>
        </p:nvSpPr>
        <p:spPr>
          <a:xfrm>
            <a:off x="0" y="2212975"/>
            <a:ext cx="13004800" cy="5807075"/>
          </a:xfrm>
        </p:spPr>
        <p:txBody>
          <a:bodyPr/>
          <a:lstStyle/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b="1" dirty="0" smtClean="0">
              <a:solidFill>
                <a:schemeClr val="bg1"/>
              </a:solidFill>
            </a:endParaRPr>
          </a:p>
          <a:p>
            <a:pPr algn="l"/>
            <a:endParaRPr lang="cs-CZ" sz="2800" dirty="0" smtClean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420416"/>
            <a:ext cx="12192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" y="1066800"/>
            <a:ext cx="12192000" cy="690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6" y="-307776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628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FFFF00"/>
                </a:solidFill>
              </a:rPr>
              <a:t>Projekt Komunitní škola v Ústeckém kraji</a:t>
            </a:r>
            <a:endParaRPr lang="cs-CZ" sz="40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1604" name="Picture 4" descr="F:\Foto KŠ\Promotion SOŠ Stará\P1120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2119" y="5812904"/>
            <a:ext cx="5254261" cy="394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603" name="Picture 3" descr="F:\Foto KŠ\Promotion SOŠ Stará\CIMG2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0539" y="5812904"/>
            <a:ext cx="5254261" cy="394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605" name="Picture 5" descr="F:\Foto KŠ\Promotion Linqua LTM\IMG_231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40896"/>
            <a:ext cx="5350272" cy="401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 descr="F:\Foto KŠ\Promotion ZŠ Eliška\IMG_329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4512"/>
            <a:ext cx="47022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607" name="Picture 7" descr="Den komunitních škol">
            <a:hlinkClick r:id="rId7" tooltip="Den komunitních škol - Den komunitních škol na PERSPEKTIVĚ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06256" y="2212504"/>
            <a:ext cx="3168352" cy="422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609" name="Picture 9" descr="Mezinárodní den komunitních ško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98544" y="2697462"/>
            <a:ext cx="4639022" cy="348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1611" name="Picture 11" descr="Výstava">
            <a:hlinkClick r:id="rId11" tooltip="Výstava - výstava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41960" y="4228728"/>
            <a:ext cx="3609140" cy="202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492424"/>
            <a:ext cx="10464800" cy="936104"/>
          </a:xfrm>
        </p:spPr>
        <p:txBody>
          <a:bodyPr/>
          <a:lstStyle/>
          <a:p>
            <a:r>
              <a:rPr lang="cs-CZ" sz="4800" b="1" dirty="0" smtClean="0">
                <a:solidFill>
                  <a:schemeClr val="bg1"/>
                </a:solidFill>
              </a:rPr>
              <a:t>Komunitní vzdělávání v zahraničí</a:t>
            </a:r>
            <a:endParaRPr lang="cs-CZ" sz="48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45816" y="2644552"/>
            <a:ext cx="10464800" cy="5544616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Ve světě je komunitní vzdělávání na různé úrovni. V mnoha zemích existují snahy o </a:t>
            </a:r>
            <a:r>
              <a:rPr lang="cs-CZ" sz="2800" b="1" dirty="0" smtClean="0">
                <a:solidFill>
                  <a:schemeClr val="bg1"/>
                </a:solidFill>
              </a:rPr>
              <a:t>propojení školy a komunit</a:t>
            </a:r>
            <a:r>
              <a:rPr lang="cs-CZ" sz="2800" dirty="0" smtClean="0">
                <a:solidFill>
                  <a:schemeClr val="bg1"/>
                </a:solidFill>
              </a:rPr>
              <a:t>, ve kterých působí, o jejich otevření veřejnosti a rozšíření jejich působnosti mimo vzdělávání dětí.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Tyto snahy jsou na </a:t>
            </a:r>
            <a:r>
              <a:rPr lang="cs-CZ" sz="2800" b="1" dirty="0" smtClean="0">
                <a:solidFill>
                  <a:schemeClr val="bg1"/>
                </a:solidFill>
              </a:rPr>
              <a:t>různém stupni vývoje </a:t>
            </a:r>
            <a:r>
              <a:rPr lang="cs-CZ" sz="2800" dirty="0" smtClean="0">
                <a:solidFill>
                  <a:schemeClr val="bg1"/>
                </a:solidFill>
              </a:rPr>
              <a:t>a dostává se jim různé podpory ze strany veřejnosti, samospráv, ministerstev a vlády. Tam, kde se komunitní vzdělávání stalo běžnou součástí života, existuje </a:t>
            </a:r>
            <a:r>
              <a:rPr lang="cs-CZ" sz="2800" b="1" dirty="0" smtClean="0">
                <a:solidFill>
                  <a:schemeClr val="bg1"/>
                </a:solidFill>
              </a:rPr>
              <a:t>velká podpora </a:t>
            </a:r>
            <a:r>
              <a:rPr lang="cs-CZ" sz="2800" dirty="0" smtClean="0">
                <a:solidFill>
                  <a:schemeClr val="bg1"/>
                </a:solidFill>
              </a:rPr>
              <a:t>rozšiřování této myšlenky, není však snadné získat pro tento styl práce nezainteresované osoby nebo instituce.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Je to </a:t>
            </a:r>
            <a:r>
              <a:rPr lang="cs-CZ" sz="2800" b="1" dirty="0" smtClean="0">
                <a:solidFill>
                  <a:schemeClr val="bg1"/>
                </a:solidFill>
              </a:rPr>
              <a:t>dlouhodobý proces, </a:t>
            </a:r>
            <a:r>
              <a:rPr lang="cs-CZ" sz="2800" dirty="0" smtClean="0">
                <a:solidFill>
                  <a:schemeClr val="bg1"/>
                </a:solidFill>
              </a:rPr>
              <a:t>který stojí velké úsilí, ale podle zkušeností od nás i ze zahraničí rozhodně stojí za to je vynaložit. 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/>
          </a:p>
        </p:txBody>
      </p:sp>
      <p:pic>
        <p:nvPicPr>
          <p:cNvPr id="27654" name="Picture 6" descr="Winton premiera">
            <a:hlinkClick r:id="rId3" tooltip="Winton premiera - Premiera Nickyho rodin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04392"/>
            <a:ext cx="473195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Výsadba magnolie">
            <a:hlinkClick r:id="rId5" tooltip="Výsadba magnolie - výsadba magnoli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0112" y="1276400"/>
            <a:ext cx="4927054" cy="370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Představení v DPS">
            <a:hlinkClick r:id="rId7" tooltip="Představení v DPS - představení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2130" y="5020816"/>
            <a:ext cx="4372670" cy="3289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Olympiáda 2010">
            <a:hlinkClick r:id="rId9" tooltip="Olympiáda 2010 - Olympiáda ZŠ Dr. Miroslava Tyrše 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809555"/>
            <a:ext cx="4558184" cy="3428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veletrh">
            <a:hlinkClick r:id="rId11" tooltip="veletrh - Veletrh sociálních služeb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86577" y="1406252"/>
            <a:ext cx="4918224" cy="3271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4" name="Picture 16" descr="MD KŠ v LTM">
            <a:hlinkClick r:id="rId13" tooltip="MD KŠ v LTM - MD KS LTM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70152" y="4948808"/>
            <a:ext cx="438915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6" name="Picture 18" descr="Dny zdraví 1.Kšpa">
            <a:hlinkClick r:id="rId15" tooltip="Dny zdraví 1.Kšpa - Work -Life-balance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712" y="3724672"/>
            <a:ext cx="2664296" cy="2004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446088" y="1497013"/>
            <a:ext cx="12141200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cs-CZ" sz="4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8676" name="TextovéPole 6"/>
          <p:cNvSpPr txBox="1">
            <a:spLocks noChangeArrowheads="1"/>
          </p:cNvSpPr>
          <p:nvPr/>
        </p:nvSpPr>
        <p:spPr bwMode="auto">
          <a:xfrm>
            <a:off x="1317625" y="2428875"/>
            <a:ext cx="714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cs-CZ" sz="32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0" y="1132384"/>
            <a:ext cx="13004800" cy="4752528"/>
          </a:xfrm>
        </p:spPr>
        <p:txBody>
          <a:bodyPr/>
          <a:lstStyle/>
          <a:p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Za celý tým projektu děkuji za pozornost.</a:t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/>
            </a:r>
            <a:br>
              <a:rPr lang="cs-CZ" sz="4000" b="1" dirty="0" smtClean="0">
                <a:solidFill>
                  <a:schemeClr val="bg1"/>
                </a:solidFill>
              </a:rPr>
            </a:br>
            <a:r>
              <a:rPr lang="cs-CZ" sz="4000" b="1" dirty="0" smtClean="0">
                <a:solidFill>
                  <a:schemeClr val="bg1"/>
                </a:solidFill>
              </a:rPr>
              <a:t>Mgr. Tomáš </a:t>
            </a:r>
            <a:r>
              <a:rPr lang="cs-CZ" sz="4000" b="1" dirty="0" err="1" smtClean="0">
                <a:solidFill>
                  <a:schemeClr val="bg1"/>
                </a:solidFill>
              </a:rPr>
              <a:t>Jeník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276400"/>
            <a:ext cx="10464800" cy="1008112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Česká republika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284512"/>
            <a:ext cx="10464800" cy="5976664"/>
          </a:xfrm>
        </p:spPr>
        <p:txBody>
          <a:bodyPr/>
          <a:lstStyle/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dnes neexistuje jasný </a:t>
            </a:r>
            <a:r>
              <a:rPr lang="cs-CZ" sz="2800" b="1" dirty="0" smtClean="0">
                <a:solidFill>
                  <a:schemeClr val="bg1"/>
                </a:solidFill>
              </a:rPr>
              <a:t>popis modelu </a:t>
            </a:r>
            <a:r>
              <a:rPr lang="cs-CZ" sz="2800" dirty="0" smtClean="0">
                <a:solidFill>
                  <a:schemeClr val="bg1"/>
                </a:solidFill>
              </a:rPr>
              <a:t>fungování komunitní školy. 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Školy také dnes nemají dostatek možností a příležitostí ke </a:t>
            </a:r>
            <a:r>
              <a:rPr lang="cs-CZ" sz="2800" b="1" dirty="0" smtClean="0">
                <a:solidFill>
                  <a:schemeClr val="bg1"/>
                </a:solidFill>
              </a:rPr>
              <a:t>zmapování potenciálu </a:t>
            </a:r>
            <a:r>
              <a:rPr lang="cs-CZ" sz="2800" dirty="0" smtClean="0">
                <a:solidFill>
                  <a:schemeClr val="bg1"/>
                </a:solidFill>
              </a:rPr>
              <a:t>k rozvoji </a:t>
            </a:r>
            <a:r>
              <a:rPr lang="cs-CZ" sz="2800" dirty="0" err="1" smtClean="0">
                <a:solidFill>
                  <a:schemeClr val="bg1"/>
                </a:solidFill>
              </a:rPr>
              <a:t>komunitně</a:t>
            </a:r>
            <a:r>
              <a:rPr lang="cs-CZ" sz="2800" dirty="0" smtClean="0">
                <a:solidFill>
                  <a:schemeClr val="bg1"/>
                </a:solidFill>
              </a:rPr>
              <a:t> orientovaných aktivit a nejsou v dostatečné míře schopny tyto činnosti </a:t>
            </a:r>
            <a:r>
              <a:rPr lang="cs-CZ" sz="2800" b="1" dirty="0" smtClean="0">
                <a:solidFill>
                  <a:schemeClr val="bg1"/>
                </a:solidFill>
              </a:rPr>
              <a:t>strategicky naplánovat.</a:t>
            </a:r>
          </a:p>
          <a:p>
            <a:pPr algn="l"/>
            <a:r>
              <a:rPr lang="cs-CZ" sz="2800" dirty="0" smtClean="0">
                <a:solidFill>
                  <a:schemeClr val="bg1"/>
                </a:solidFill>
              </a:rPr>
              <a:t>V důsledku toho nedochází v dostatečné míře k </a:t>
            </a:r>
            <a:r>
              <a:rPr lang="cs-CZ" sz="2800" b="1" dirty="0" smtClean="0">
                <a:solidFill>
                  <a:schemeClr val="bg1"/>
                </a:solidFill>
              </a:rPr>
              <a:t>rozvoji a řízení lidských zdrojů </a:t>
            </a:r>
            <a:r>
              <a:rPr lang="cs-CZ" sz="2800" dirty="0" smtClean="0">
                <a:solidFill>
                  <a:schemeClr val="bg1"/>
                </a:solidFill>
              </a:rPr>
              <a:t>v těchto organizacích, takže mnohdy nejsou schopny implementovat do své činnosti poznatky o užívání moderních metod, posilujícími budování komunitní dimenze školy. </a:t>
            </a:r>
          </a:p>
          <a:p>
            <a:pPr algn="l"/>
            <a:r>
              <a:rPr lang="cs-CZ" sz="2000" dirty="0" smtClean="0">
                <a:solidFill>
                  <a:schemeClr val="bg1"/>
                </a:solidFill>
              </a:rPr>
              <a:t>Tyto závěry jsou potvrzeny také  Analýzou připravenosti prostředí v ČR a možností rozvoje komunitních škol, kterou nechalo vypracovat MŠMT v prosinci 2008.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348408"/>
            <a:ext cx="10464800" cy="1224136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Projekt Komunitní škola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70000" y="2788568"/>
            <a:ext cx="10464800" cy="489654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Datum zahájení projektu : 1.1.2009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Datum ukončení projektu : 31.08.2011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Projekt podpořen z 2.výzvy OPVK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Realizátor projektu :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Centrum komunitní práce Ústí nad Labem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Manažer projektu: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bg1"/>
                </a:solidFill>
              </a:rPr>
              <a:t>PhDr. Lenka Krbcová Mašínová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420416"/>
            <a:ext cx="10464800" cy="1152128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Stručný obsah projektu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17824" y="3652664"/>
            <a:ext cx="10464800" cy="4032448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bg1"/>
                </a:solidFill>
              </a:rPr>
              <a:t>Projekt je zaměřen na posílení komunitní role škol - zapojení žáku ZŠ a SŠ do života komunity ve které žijí a současně vznik koncepce komunitní školy, </a:t>
            </a:r>
            <a:r>
              <a:rPr lang="cs-CZ" dirty="0" err="1" smtClean="0">
                <a:solidFill>
                  <a:schemeClr val="bg1"/>
                </a:solidFill>
              </a:rPr>
              <a:t>pilotně</a:t>
            </a:r>
            <a:r>
              <a:rPr lang="cs-CZ" dirty="0" smtClean="0">
                <a:solidFill>
                  <a:schemeClr val="bg1"/>
                </a:solidFill>
              </a:rPr>
              <a:t> ověřené projektem v praxi.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09712" y="1497013"/>
            <a:ext cx="12277576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cs-CZ" sz="48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r>
              <a:rPr lang="cs-CZ" sz="4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 Bold"/>
              </a:rPr>
              <a:t>Projekt Komunitní </a:t>
            </a:r>
            <a:r>
              <a:rPr lang="cs-CZ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 Bold"/>
              </a:rPr>
              <a:t>škola</a:t>
            </a:r>
          </a:p>
          <a:p>
            <a:r>
              <a:rPr lang="cs-CZ" sz="48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 Bold"/>
              </a:rPr>
              <a:t>Centrum komunitní práce Ústí nad </a:t>
            </a:r>
            <a:r>
              <a:rPr lang="cs-CZ" sz="4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Arial Bold"/>
              </a:rPr>
              <a:t>Labem</a:t>
            </a:r>
          </a:p>
          <a:p>
            <a:endParaRPr lang="cs-CZ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endParaRPr lang="cs-CZ" sz="2800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endParaRPr lang="cs-CZ" sz="2800" dirty="0">
              <a:solidFill>
                <a:srgbClr val="FFFF00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endParaRPr lang="cs-CZ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 Bold"/>
            </a:endParaRPr>
          </a:p>
          <a:p>
            <a:pPr algn="ctr"/>
            <a:r>
              <a:rPr lang="cs-CZ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 Bold"/>
              </a:rPr>
              <a:t> 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1268" name="Obdélník 5"/>
          <p:cNvSpPr>
            <a:spLocks noChangeArrowheads="1"/>
          </p:cNvSpPr>
          <p:nvPr/>
        </p:nvSpPr>
        <p:spPr bwMode="auto">
          <a:xfrm>
            <a:off x="309712" y="3796680"/>
            <a:ext cx="1269508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Středni odborna škola </a:t>
            </a:r>
            <a:r>
              <a:rPr lang="pl-PL" sz="2800" b="1" dirty="0">
                <a:solidFill>
                  <a:srgbClr val="FFFF00"/>
                </a:solidFill>
              </a:rPr>
              <a:t>Usti nad Labem, Stara 100, p. o.</a:t>
            </a:r>
            <a:endParaRPr lang="cs-CZ" sz="2800" b="1" dirty="0">
              <a:solidFill>
                <a:srgbClr val="FFFF00"/>
              </a:solidFill>
            </a:endParaRPr>
          </a:p>
          <a:p>
            <a:r>
              <a:rPr lang="cs-CZ" sz="2800" b="1" dirty="0">
                <a:solidFill>
                  <a:schemeClr val="bg1"/>
                </a:solidFill>
              </a:rPr>
              <a:t>Evropská obchodní akademie</a:t>
            </a:r>
            <a:r>
              <a:rPr lang="cs-CZ" sz="2800" b="1" dirty="0">
                <a:solidFill>
                  <a:srgbClr val="FFFF00"/>
                </a:solidFill>
              </a:rPr>
              <a:t>, Děčín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Střední škola sociální </a:t>
            </a:r>
            <a:r>
              <a:rPr lang="cs-CZ" sz="2800" b="1" dirty="0">
                <a:solidFill>
                  <a:schemeClr val="bg1"/>
                </a:solidFill>
              </a:rPr>
              <a:t>Perspektiva</a:t>
            </a:r>
            <a:r>
              <a:rPr lang="cs-CZ" sz="2800" b="1" dirty="0">
                <a:solidFill>
                  <a:srgbClr val="FFFF00"/>
                </a:solidFill>
              </a:rPr>
              <a:t> a VOŠ, Dubí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SSOŠ </a:t>
            </a:r>
            <a:r>
              <a:rPr lang="cs-CZ" sz="2800" b="1" dirty="0">
                <a:solidFill>
                  <a:schemeClr val="bg1"/>
                </a:solidFill>
              </a:rPr>
              <a:t>1. Kladenska škola podnikatelské </a:t>
            </a:r>
            <a:r>
              <a:rPr lang="cs-CZ" sz="2800" b="1" dirty="0">
                <a:solidFill>
                  <a:srgbClr val="FFFF00"/>
                </a:solidFill>
              </a:rPr>
              <a:t>administrativy, Litoměřice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Základní škola </a:t>
            </a:r>
            <a:r>
              <a:rPr lang="cs-CZ" sz="2800" b="1" dirty="0">
                <a:solidFill>
                  <a:schemeClr val="bg1"/>
                </a:solidFill>
              </a:rPr>
              <a:t>Elišky Krásnohorské</a:t>
            </a:r>
            <a:r>
              <a:rPr lang="cs-CZ" sz="2800" b="1" dirty="0">
                <a:solidFill>
                  <a:srgbClr val="FFFF00"/>
                </a:solidFill>
              </a:rPr>
              <a:t>, Ústi nad Labem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Základní škola </a:t>
            </a:r>
            <a:r>
              <a:rPr lang="cs-CZ" sz="2800" b="1" dirty="0">
                <a:solidFill>
                  <a:schemeClr val="bg1"/>
                </a:solidFill>
              </a:rPr>
              <a:t>Dr. Miroslava </a:t>
            </a:r>
            <a:r>
              <a:rPr lang="cs-CZ" sz="2800" b="1" dirty="0" err="1">
                <a:solidFill>
                  <a:schemeClr val="bg1"/>
                </a:solidFill>
              </a:rPr>
              <a:t>Tyrše</a:t>
            </a:r>
            <a:r>
              <a:rPr lang="cs-CZ" sz="2800" b="1" dirty="0">
                <a:solidFill>
                  <a:srgbClr val="FFFF00"/>
                </a:solidFill>
              </a:rPr>
              <a:t>, Vrchlického 630/5, Děčín 2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Základní škola </a:t>
            </a:r>
            <a:r>
              <a:rPr lang="cs-CZ" sz="2800" b="1" dirty="0">
                <a:solidFill>
                  <a:schemeClr val="bg1"/>
                </a:solidFill>
              </a:rPr>
              <a:t>Dubí 1</a:t>
            </a:r>
          </a:p>
          <a:p>
            <a:r>
              <a:rPr lang="cs-CZ" sz="2800" b="1" dirty="0" err="1">
                <a:solidFill>
                  <a:schemeClr val="bg1"/>
                </a:solidFill>
              </a:rPr>
              <a:t>Lingua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Universal</a:t>
            </a:r>
            <a:r>
              <a:rPr lang="cs-CZ" sz="2800" b="1" dirty="0">
                <a:solidFill>
                  <a:srgbClr val="FFFF00"/>
                </a:solidFill>
              </a:rPr>
              <a:t>, Litoměřice</a:t>
            </a:r>
          </a:p>
          <a:p>
            <a:pPr algn="ctr"/>
            <a:endParaRPr lang="cs-CZ" sz="2000" dirty="0">
              <a:solidFill>
                <a:srgbClr val="FFFF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 bwMode="auto">
          <a:xfrm>
            <a:off x="2397944" y="2860576"/>
            <a:ext cx="10606856" cy="914400"/>
          </a:xfrm>
          <a:prstGeom prst="roundRect">
            <a:avLst/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Čtyři místa-Ústí n/L, Litoměřice,Teplice – Dubí, Děčín a osm škol</a:t>
            </a:r>
            <a:r>
              <a:rPr lang="cs-CZ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 Bold"/>
              </a:rPr>
              <a:t>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2700"/>
            <a:ext cx="13071476" cy="981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862236"/>
          </a:xfrm>
        </p:spPr>
        <p:txBody>
          <a:bodyPr/>
          <a:lstStyle/>
          <a:p>
            <a:r>
              <a:rPr lang="cs-CZ" sz="6000" dirty="0" smtClean="0">
                <a:solidFill>
                  <a:schemeClr val="bg1"/>
                </a:solidFill>
              </a:rPr>
              <a:t>Cíle</a:t>
            </a:r>
            <a:endParaRPr lang="cs-CZ" sz="60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85776" y="2428528"/>
            <a:ext cx="11233248" cy="5616624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1. Podpora komunitní funkce škol</a:t>
            </a:r>
            <a:r>
              <a:rPr lang="cs-CZ" sz="3200" dirty="0" smtClean="0">
                <a:solidFill>
                  <a:schemeClr val="bg1"/>
                </a:solidFill>
              </a:rPr>
              <a:t>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Zapojení škol do komunitního rozvoje s možností uplatnění inovativních forem spolupráce jako je aktivní </a:t>
            </a:r>
            <a:r>
              <a:rPr lang="cs-CZ" sz="2000" dirty="0" err="1" smtClean="0">
                <a:solidFill>
                  <a:schemeClr val="bg1"/>
                </a:solidFill>
              </a:rPr>
              <a:t>screening</a:t>
            </a:r>
            <a:r>
              <a:rPr lang="cs-CZ" sz="2000" dirty="0" smtClean="0">
                <a:solidFill>
                  <a:schemeClr val="bg1"/>
                </a:solidFill>
              </a:rPr>
              <a:t> a řešení konkrétních komunitních problému daného území a celkový </a:t>
            </a:r>
            <a:r>
              <a:rPr lang="cs-CZ" sz="2000" dirty="0" err="1" smtClean="0">
                <a:solidFill>
                  <a:schemeClr val="bg1"/>
                </a:solidFill>
              </a:rPr>
              <a:t>networking</a:t>
            </a:r>
            <a:r>
              <a:rPr lang="cs-CZ" sz="2000" dirty="0" smtClean="0">
                <a:solidFill>
                  <a:schemeClr val="bg1"/>
                </a:solidFill>
              </a:rPr>
              <a:t> ve 4 regionech Ústeckého kraje. Podpora systému komunikace školy se sociálními partnery v regionu, a celkové marketingové posílení kapacity škol v regionu.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2</a:t>
            </a:r>
            <a:r>
              <a:rPr lang="cs-CZ" sz="3200" dirty="0" smtClean="0">
                <a:solidFill>
                  <a:schemeClr val="bg1"/>
                </a:solidFill>
              </a:rPr>
              <a:t>. </a:t>
            </a:r>
            <a:r>
              <a:rPr lang="cs-CZ" sz="3200" b="1" dirty="0" smtClean="0">
                <a:solidFill>
                  <a:schemeClr val="bg1"/>
                </a:solidFill>
              </a:rPr>
              <a:t>Posílení klíčových kompetencí u žáku ZŠ a žáku SŠ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  <a:r>
              <a:rPr lang="cs-CZ" sz="2000" dirty="0" smtClean="0">
                <a:solidFill>
                  <a:schemeClr val="bg1"/>
                </a:solidFill>
              </a:rPr>
              <a:t>v komunitních školách Realizace inovativních forem učení a to prioritně metodou projektového učení žáků ZŠ a SŠ, které povedou k posílení klíčových kompetencí žáku potřebných na budoucím trhu práce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b="1" dirty="0" smtClean="0">
                <a:solidFill>
                  <a:schemeClr val="bg1"/>
                </a:solidFill>
              </a:rPr>
              <a:t>3. Posílení celkové manažerské kapacity škol</a:t>
            </a:r>
            <a:r>
              <a:rPr lang="cs-CZ" sz="3200" dirty="0" smtClean="0">
                <a:solidFill>
                  <a:schemeClr val="bg1"/>
                </a:solidFill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>
                <a:solidFill>
                  <a:schemeClr val="bg1"/>
                </a:solidFill>
              </a:rPr>
              <a:t>	a to prostřednictvím rozvoje a podpory projektového managementu na školách. Seznámení pedagogických pracovníku škol s možnostmi a způsoby získávání finančních zdrojů pro aktivity škol.V rámci projektových dílen získat pro pracovníky znalosti a dovednosti na základe kterých budou schopni podávat projektové žádosti do fondu EU a jiných vnějších zdrojů.Podpora mezinárodního zasíťování škol.</a:t>
            </a:r>
          </a:p>
          <a:p>
            <a:endParaRPr lang="cs-CZ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Gill Sans" charset="0"/>
            <a:cs typeface="Gill Sans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Pages>0</Pages>
  <Words>1432</Words>
  <Characters>0</Characters>
  <Application>Microsoft Office PowerPoint</Application>
  <PresentationFormat>Vlastní</PresentationFormat>
  <Lines>0</Lines>
  <Paragraphs>271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Title &amp; Subtitle</vt:lpstr>
      <vt:lpstr>Snímek 1</vt:lpstr>
      <vt:lpstr>Co je to komunitní škola?</vt:lpstr>
      <vt:lpstr>Co je to komunitní škola?</vt:lpstr>
      <vt:lpstr>Komunitní vzdělávání v zahraničí</vt:lpstr>
      <vt:lpstr>Česká republika</vt:lpstr>
      <vt:lpstr>Projekt Komunitní škola</vt:lpstr>
      <vt:lpstr>Stručný obsah projektu</vt:lpstr>
      <vt:lpstr>Snímek 8</vt:lpstr>
      <vt:lpstr>Cíle</vt:lpstr>
      <vt:lpstr>Zacílení na skupiny</vt:lpstr>
      <vt:lpstr>Stěžejní aktivity</vt:lpstr>
      <vt:lpstr> </vt:lpstr>
      <vt:lpstr>Stěžejní aktivity</vt:lpstr>
      <vt:lpstr>Šetření potřeb cílových skupin v komunitě  - výstupy</vt:lpstr>
      <vt:lpstr>Snímek 15</vt:lpstr>
      <vt:lpstr>Stěžejní aktivity</vt:lpstr>
      <vt:lpstr>Snímek 17</vt:lpstr>
      <vt:lpstr>Projekt Komunitní škola v Ústeckém kraji</vt:lpstr>
      <vt:lpstr>Stěžejní aktivity</vt:lpstr>
      <vt:lpstr>Projekt Komunitní škola v Ústeckém kraji</vt:lpstr>
      <vt:lpstr>Projekt Komunitní škola v Ústeckém kraji</vt:lpstr>
      <vt:lpstr>Stěžejní aktivity</vt:lpstr>
      <vt:lpstr>Projekt Komunitní škola v Ústeckém kraji</vt:lpstr>
      <vt:lpstr>Stěžejní aktivity</vt:lpstr>
      <vt:lpstr> Co nás zaujalo ve Walesu – stáž pedagogů</vt:lpstr>
      <vt:lpstr>Co nás zaujalo ve Walesu – stáž pedagogů</vt:lpstr>
      <vt:lpstr>Výstupy projektu</vt:lpstr>
      <vt:lpstr>Pro   Komunitní škola  raji</vt:lpstr>
      <vt:lpstr> Komunitní škola  </vt:lpstr>
      <vt:lpstr>Výstupy projektu</vt:lpstr>
      <vt:lpstr>Projekt Komunitní škola v Ústeckém kraji</vt:lpstr>
      <vt:lpstr>Výstupy projektu</vt:lpstr>
      <vt:lpstr>Projekt Komunitní škola v Ústeckém kraji</vt:lpstr>
      <vt:lpstr>Výstupy projektu</vt:lpstr>
      <vt:lpstr>Projekt Komunitní škola v Ústeckém kraji</vt:lpstr>
      <vt:lpstr>Výstupy projektu</vt:lpstr>
      <vt:lpstr>Snímek 37</vt:lpstr>
      <vt:lpstr>Snímek 38</vt:lpstr>
      <vt:lpstr>Projekt Komunitní škola v Ústeckém kraji</vt:lpstr>
      <vt:lpstr>Snímek 40</vt:lpstr>
      <vt:lpstr>    Za celý tým projektu děkuji za pozornost.  Mgr. Tomáš Jeník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Správce NTB</dc:creator>
  <cp:lastModifiedBy>Správce NTB</cp:lastModifiedBy>
  <cp:revision>182</cp:revision>
  <dcterms:modified xsi:type="dcterms:W3CDTF">2011-06-06T10:47:29Z</dcterms:modified>
</cp:coreProperties>
</file>