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9" r:id="rId3"/>
    <p:sldId id="271" r:id="rId4"/>
    <p:sldId id="260" r:id="rId5"/>
    <p:sldId id="261" r:id="rId6"/>
    <p:sldId id="262" r:id="rId7"/>
    <p:sldId id="264" r:id="rId8"/>
    <p:sldId id="263" r:id="rId9"/>
    <p:sldId id="272" r:id="rId10"/>
    <p:sldId id="265" r:id="rId11"/>
    <p:sldId id="267" r:id="rId12"/>
    <p:sldId id="268" r:id="rId13"/>
  </p:sldIdLst>
  <p:sldSz cx="9144000" cy="6858000" type="screen4x3"/>
  <p:notesSz cx="6662738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1F0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236" autoAdjust="0"/>
  </p:normalViewPr>
  <p:slideViewPr>
    <p:cSldViewPr>
      <p:cViewPr varScale="1">
        <p:scale>
          <a:sx n="113" d="100"/>
          <a:sy n="113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80" y="-90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DE1C8-80C0-4D80-8E7C-DBF0A6432920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725B-E1E8-494B-811E-7809550288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5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70204-E98B-4BF8-8FDD-89958ED9FFB9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4614-027F-4203-8EE1-F0433BC8C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4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6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hÁJKOVÁ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7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4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94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STAROSTA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8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1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Sponzoring</a:t>
            </a:r>
          </a:p>
          <a:p>
            <a:r>
              <a:rPr lang="cs-CZ" dirty="0" smtClean="0"/>
              <a:t>Adresář</a:t>
            </a:r>
            <a:r>
              <a:rPr lang="cs-CZ" baseline="0" dirty="0" smtClean="0"/>
              <a:t> místních firem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STAROSTA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26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</a:t>
            </a:r>
            <a:r>
              <a:rPr lang="cs-CZ" baseline="0" dirty="0" smtClean="0"/>
              <a:t> bude po veřejném fóru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STAROSTA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4614-027F-4203-8EE1-F0433BC8CB0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89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FF2-4642-4216-900C-E9E20C4E14F5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EA1D606-9DA9-4CE1-A3D6-69EAFCD25B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21602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SETKÁNÍ K MÍSTNÍ AGENDĚ 21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PRO MĚSTSKÉ ČÁSTI PRAHY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2304256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17" y="4015214"/>
            <a:ext cx="253544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02306" y="2844685"/>
            <a:ext cx="516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MČ Praha 21 - Újezd nad Lesy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68220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Újezd nad Lesy dne 8. března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569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671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VEŘEJNÉ PŘIPOMÍNKOVÁNÍ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zastupitelé                                                  občané </a:t>
            </a:r>
            <a:endParaRPr lang="cs-CZ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2260848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547664" y="198884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660066"/>
                </a:solidFill>
              </a:rPr>
              <a:t>Analytické a Návrhové části</a:t>
            </a:r>
          </a:p>
          <a:p>
            <a:pPr algn="ctr"/>
            <a:r>
              <a:rPr lang="cs-CZ" sz="3200" b="1" dirty="0" smtClean="0">
                <a:solidFill>
                  <a:srgbClr val="660066"/>
                </a:solidFill>
              </a:rPr>
              <a:t>Jednotlivých cílů a opatření</a:t>
            </a:r>
            <a:endParaRPr lang="cs-CZ" sz="3200" b="1" dirty="0">
              <a:solidFill>
                <a:srgbClr val="66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87824" y="364502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Vytvoření realizační části a indikátorů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980728"/>
            <a:ext cx="3394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duben – květen 2012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11760" y="609329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Schválení ZMČ červen 2012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4198719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REALIZACE strategického plánu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6840760" cy="4785395"/>
          </a:xfrm>
        </p:spPr>
        <p:txBody>
          <a:bodyPr/>
          <a:lstStyle/>
          <a:p>
            <a:r>
              <a:rPr lang="cs-CZ" sz="3600" dirty="0" smtClean="0"/>
              <a:t>Zodpovídají garanti</a:t>
            </a:r>
          </a:p>
          <a:p>
            <a:r>
              <a:rPr lang="cs-CZ" sz="3600" dirty="0" smtClean="0"/>
              <a:t>Akční plán na dvouleté období</a:t>
            </a:r>
          </a:p>
          <a:p>
            <a:r>
              <a:rPr lang="cs-CZ" sz="3600" dirty="0" smtClean="0"/>
              <a:t>Provázání s rozpočtem</a:t>
            </a:r>
          </a:p>
          <a:p>
            <a:r>
              <a:rPr lang="cs-CZ" sz="3600" dirty="0" smtClean="0"/>
              <a:t>Sledování pomocí indikátorů</a:t>
            </a:r>
          </a:p>
          <a:p>
            <a:r>
              <a:rPr lang="cs-CZ" sz="3600" dirty="0" smtClean="0"/>
              <a:t>Vyhodnocování strategickým týmem, komisemi RMČ</a:t>
            </a:r>
          </a:p>
          <a:p>
            <a:r>
              <a:rPr lang="cs-CZ" sz="3600" dirty="0" smtClean="0"/>
              <a:t>Průběžné zprávy do ZMČ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2708920"/>
            <a:ext cx="216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Hezký obrázek z MČ</a:t>
            </a:r>
            <a:endParaRPr lang="cs-CZ" dirty="0"/>
          </a:p>
        </p:txBody>
      </p:sp>
      <p:pic>
        <p:nvPicPr>
          <p:cNvPr id="2050" name="Picture 2" descr="C:\Users\iva.hajkova\Documents\foto\FOTKY ÚJEZDA NAD LESY\DSC_0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92" y="1700808"/>
            <a:ext cx="253470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942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897454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DĚKUJI ZA POZORNOST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67744" y="112474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Iva Hájková</a:t>
            </a:r>
          </a:p>
          <a:p>
            <a:pPr algn="ctr"/>
            <a:r>
              <a:rPr lang="cs-CZ" sz="2400" b="1" dirty="0" smtClean="0"/>
              <a:t>koordinátorka MA21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e-mail: iva.hajkova@praha21.cz</a:t>
            </a:r>
          </a:p>
          <a:p>
            <a:pPr algn="ctr"/>
            <a:r>
              <a:rPr lang="cs-CZ" sz="2400" dirty="0" smtClean="0"/>
              <a:t>tel. 281 012 928</a:t>
            </a:r>
          </a:p>
          <a:p>
            <a:pPr algn="ctr"/>
            <a:r>
              <a:rPr lang="cs-CZ" sz="2400" dirty="0" smtClean="0"/>
              <a:t>www.praha21.cz 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356484" cy="28934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81" y="3573016"/>
            <a:ext cx="4356484" cy="28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STRATEGICKÉ PLÁNOVÁNÍ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Zástupný symbol pro obsah 2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Koncepční rozvoj území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Účelné financování z rozpočtu MČ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Využívání externích zdrojů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Stálá komunikace s občany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Spolupráce s NNO a podnikateli</a:t>
            </a:r>
          </a:p>
          <a:p>
            <a:pPr>
              <a:buNone/>
            </a:pPr>
            <a:r>
              <a:rPr lang="cs-CZ" b="1" dirty="0" smtClean="0">
                <a:solidFill>
                  <a:srgbClr val="1F0666"/>
                </a:solidFill>
              </a:rPr>
              <a:t>	VIZE rozvoje území</a:t>
            </a:r>
          </a:p>
          <a:p>
            <a:pPr>
              <a:buNone/>
            </a:pPr>
            <a:r>
              <a:rPr lang="cs-CZ" b="1" dirty="0" smtClean="0">
                <a:solidFill>
                  <a:srgbClr val="1F0666"/>
                </a:solidFill>
              </a:rPr>
              <a:t>				OBLASTI</a:t>
            </a:r>
          </a:p>
          <a:p>
            <a:pPr>
              <a:buNone/>
            </a:pPr>
            <a:r>
              <a:rPr lang="cs-CZ" b="1" dirty="0" smtClean="0">
                <a:solidFill>
                  <a:srgbClr val="1F0666"/>
                </a:solidFill>
              </a:rPr>
              <a:t>						CÍLE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1F0666"/>
                </a:solidFill>
              </a:rPr>
              <a:t>							OPATŘENÍ</a:t>
            </a:r>
          </a:p>
          <a:p>
            <a:pPr>
              <a:buFont typeface="Wingdings" pitchFamily="2" charset="2"/>
              <a:buChar char="v"/>
            </a:pP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Šipka doprava se zářezem 6"/>
          <p:cNvSpPr/>
          <p:nvPr/>
        </p:nvSpPr>
        <p:spPr>
          <a:xfrm rot="1082470">
            <a:off x="1358270" y="5268467"/>
            <a:ext cx="4104456" cy="8235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25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STRATEGICKÝ PLÁN</a:t>
            </a:r>
            <a:br>
              <a:rPr lang="cs-CZ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mtClean="0">
                <a:solidFill>
                  <a:schemeClr val="accent1">
                    <a:lumMod val="50000"/>
                  </a:schemeClr>
                </a:solidFill>
              </a:rPr>
              <a:t>KOMUNITNÍM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ZPŮSOBEM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VÝHODY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20645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Občané jsou součástí procesu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Všichni se učí vzájemně komunikovat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Úředníci a samospráva se podílejí na tvorbě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Zpracování je „na míru“ potřebám  a následné realizaci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NEVÝHODY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75447" cy="4206453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Mnoho připomínek bez řešení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Nepochopení pravidel komunikace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Problém kapacity lidské </a:t>
            </a:r>
            <a:r>
              <a:rPr lang="cs-CZ" smtClean="0"/>
              <a:t>a časové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Možnost vyhoření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8" name="Plus 7"/>
          <p:cNvSpPr/>
          <p:nvPr/>
        </p:nvSpPr>
        <p:spPr>
          <a:xfrm>
            <a:off x="539552" y="1268760"/>
            <a:ext cx="864096" cy="792088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Mínus 8"/>
          <p:cNvSpPr/>
          <p:nvPr/>
        </p:nvSpPr>
        <p:spPr>
          <a:xfrm>
            <a:off x="4716016" y="1196752"/>
            <a:ext cx="914400" cy="914400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2567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STRATEGICKÝ TÝM MČ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7" y="2564904"/>
            <a:ext cx="5280587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119675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vedoucí odborů</a:t>
            </a:r>
          </a:p>
          <a:p>
            <a:pPr algn="ctr"/>
            <a:r>
              <a:rPr lang="cs-CZ" sz="2400" dirty="0" smtClean="0"/>
              <a:t>starosta</a:t>
            </a:r>
          </a:p>
          <a:p>
            <a:pPr algn="ctr"/>
            <a:r>
              <a:rPr lang="cs-CZ" sz="2400" dirty="0" smtClean="0"/>
              <a:t>tajemník</a:t>
            </a:r>
          </a:p>
          <a:p>
            <a:pPr algn="ctr"/>
            <a:r>
              <a:rPr lang="cs-CZ" sz="2400" dirty="0" smtClean="0"/>
              <a:t>auditorka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1700808"/>
            <a:ext cx="3851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Řídící orgán tvorby strategického plánu</a:t>
            </a:r>
          </a:p>
          <a:p>
            <a:endParaRPr lang="cs-CZ" sz="3200" dirty="0" smtClean="0"/>
          </a:p>
          <a:p>
            <a:r>
              <a:rPr lang="cs-CZ" sz="3200" dirty="0" smtClean="0"/>
              <a:t>Garanti oblastí</a:t>
            </a:r>
          </a:p>
          <a:p>
            <a:endParaRPr lang="cs-CZ" sz="3200" dirty="0" smtClean="0"/>
          </a:p>
          <a:p>
            <a:r>
              <a:rPr lang="cs-CZ" sz="3200" dirty="0" smtClean="0"/>
              <a:t>Realizace strategie</a:t>
            </a:r>
          </a:p>
          <a:p>
            <a:endParaRPr lang="cs-CZ" sz="3200" dirty="0" smtClean="0"/>
          </a:p>
          <a:p>
            <a:r>
              <a:rPr lang="cs-CZ" sz="3200" dirty="0" smtClean="0"/>
              <a:t>Externí dotace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04797" y="109644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jmenován RMČ v srpnu 2011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407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HARMONOGRAM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ZÁŘÍ 2011 – ČERVEN 2012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1. Anketa, kulaté stoly</a:t>
            </a:r>
            <a:endParaRPr lang="cs-CZ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dirty="0" smtClean="0"/>
              <a:t>2. Řízené rozhovory mezi NNO a podnikateli</a:t>
            </a:r>
          </a:p>
          <a:p>
            <a:pPr>
              <a:buNone/>
            </a:pPr>
            <a:r>
              <a:rPr lang="cs-CZ" dirty="0" smtClean="0"/>
              <a:t>3. Analytická část SP</a:t>
            </a:r>
          </a:p>
          <a:p>
            <a:pPr>
              <a:buNone/>
            </a:pPr>
            <a:r>
              <a:rPr lang="cs-CZ" dirty="0" smtClean="0"/>
              <a:t>4. </a:t>
            </a:r>
            <a:r>
              <a:rPr lang="cs-CZ" dirty="0" err="1" smtClean="0"/>
              <a:t>Mikrotýmy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5. Návrhová část</a:t>
            </a:r>
          </a:p>
          <a:p>
            <a:pPr>
              <a:buNone/>
            </a:pPr>
            <a:r>
              <a:rPr lang="cs-CZ" dirty="0" smtClean="0"/>
              <a:t>6. Veřejné fórum</a:t>
            </a:r>
          </a:p>
          <a:p>
            <a:pPr>
              <a:buNone/>
            </a:pPr>
            <a:r>
              <a:rPr lang="cs-CZ" dirty="0" smtClean="0"/>
              <a:t>7. Projednání v komisích, se zastupiteli</a:t>
            </a:r>
          </a:p>
          <a:p>
            <a:pPr>
              <a:buNone/>
            </a:pPr>
            <a:r>
              <a:rPr lang="cs-CZ" dirty="0" smtClean="0"/>
              <a:t>8. Realizační část</a:t>
            </a:r>
          </a:p>
          <a:p>
            <a:pPr>
              <a:buNone/>
            </a:pPr>
            <a:r>
              <a:rPr lang="cs-CZ" dirty="0" smtClean="0"/>
              <a:t>9. Veřejné připomínkování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904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517549" cy="201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6698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PODKLADY pro analytickou část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13998"/>
            <a:ext cx="4680520" cy="351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78950"/>
            <a:ext cx="4583494" cy="343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716016" y="141277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září – říjen 2011 </a:t>
            </a:r>
          </a:p>
          <a:p>
            <a:pPr algn="ctr"/>
            <a:r>
              <a:rPr lang="cs-CZ" sz="3200" b="1" dirty="0" smtClean="0"/>
              <a:t>šest kulatých stolů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479715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GARANTI oblastí</a:t>
            </a:r>
          </a:p>
          <a:p>
            <a:pPr algn="ctr"/>
            <a:endParaRPr lang="cs-CZ" sz="3200" b="1" dirty="0" smtClean="0"/>
          </a:p>
          <a:p>
            <a:pPr algn="ctr"/>
            <a:r>
              <a:rPr lang="cs-CZ" sz="3200" b="1" dirty="0" smtClean="0"/>
              <a:t>výstupy z ANKETY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6171875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8296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REALIZAČNÍ ČÁST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120680" cy="457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Mikrotýmy</a:t>
            </a:r>
            <a:r>
              <a:rPr lang="cs-CZ" sz="2800" b="1" dirty="0" smtClean="0"/>
              <a:t> diskutovali nad SWOT analýzami </a:t>
            </a:r>
          </a:p>
          <a:p>
            <a:pPr algn="ctr"/>
            <a:r>
              <a:rPr lang="cs-CZ" sz="2800" b="1" dirty="0" smtClean="0"/>
              <a:t>a tvořili konkrétní cíle, opatření </a:t>
            </a:r>
            <a:endParaRPr lang="cs-CZ" sz="2800" b="1" dirty="0"/>
          </a:p>
        </p:txBody>
      </p:sp>
      <p:sp>
        <p:nvSpPr>
          <p:cNvPr id="6" name="Veselý obličej 5"/>
          <p:cNvSpPr/>
          <p:nvPr/>
        </p:nvSpPr>
        <p:spPr>
          <a:xfrm>
            <a:off x="251520" y="2348880"/>
            <a:ext cx="1152128" cy="1274440"/>
          </a:xfrm>
          <a:prstGeom prst="smileyF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listopad 2011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63668" y="0"/>
            <a:ext cx="238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prosinec 2011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817275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1"/>
            <a:ext cx="9108504" cy="792087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VEŘEJNÉ FÓRUM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6" y="980728"/>
            <a:ext cx="3394447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375566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81" y="908720"/>
            <a:ext cx="4271319" cy="320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0" y="0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18. ledna 2012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093296"/>
            <a:ext cx="336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111 zapsaných občanů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2" y="4005064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Žákovské zastupitelstvo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09311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KOMISE RMČ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err="1" smtClean="0"/>
              <a:t>Přípomínkování</a:t>
            </a:r>
            <a:r>
              <a:rPr lang="cs-CZ" dirty="0" smtClean="0"/>
              <a:t> cílů a opatření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Podíl na realizačních listech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Projednávání výstupů z veřejného fóra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026" name="Picture 2" descr="E:\DCIM\100OLYMP\P101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9079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TC010219416[[fn=Motiv přivítání]]</Template>
  <TotalTime>1137</TotalTime>
  <Words>316</Words>
  <Application>Microsoft Office PowerPoint</Application>
  <PresentationFormat>Předvádění na obrazovce (4:3)</PresentationFormat>
  <Paragraphs>109</Paragraphs>
  <Slides>12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Welcome</vt:lpstr>
      <vt:lpstr>SETKÁNÍ K MÍSTNÍ AGENDĚ 21   PRO MĚSTSKÉ ČÁSTI PRAHY</vt:lpstr>
      <vt:lpstr>STRATEGICKÉ PLÁNOVÁNÍ </vt:lpstr>
      <vt:lpstr>STRATEGICKÝ PLÁN KOMUNITNÍM ZPŮSOBEM</vt:lpstr>
      <vt:lpstr>STRATEGICKÝ TÝM MČ</vt:lpstr>
      <vt:lpstr>HARMONOGRAM ZÁŘÍ 2011 – ČERVEN 2012</vt:lpstr>
      <vt:lpstr>PODKLADY pro analytickou část</vt:lpstr>
      <vt:lpstr>REALIZAČNÍ ČÁST</vt:lpstr>
      <vt:lpstr>VEŘEJNÉ FÓRUM</vt:lpstr>
      <vt:lpstr>KOMISE RMČ</vt:lpstr>
      <vt:lpstr>VEŘEJNÉ PŘIPOMÍNKOVÁNÍ</vt:lpstr>
      <vt:lpstr>REALIZACE strategického plánu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Hájková Iva (ÚMČ Praha 21)</dc:creator>
  <cp:lastModifiedBy>Hájková Iva (ÚMČ Praha 21)</cp:lastModifiedBy>
  <cp:revision>240</cp:revision>
  <cp:lastPrinted>2012-01-18T10:41:12Z</cp:lastPrinted>
  <dcterms:created xsi:type="dcterms:W3CDTF">2012-01-03T10:38:52Z</dcterms:created>
  <dcterms:modified xsi:type="dcterms:W3CDTF">2012-03-08T07:05:11Z</dcterms:modified>
</cp:coreProperties>
</file>