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70" r:id="rId9"/>
    <p:sldId id="269" r:id="rId10"/>
    <p:sldId id="268" r:id="rId11"/>
    <p:sldId id="271" r:id="rId12"/>
    <p:sldId id="264" r:id="rId13"/>
    <p:sldId id="267" r:id="rId14"/>
    <p:sldId id="259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7FF515-0F49-427E-8FE6-A7BAE1021508}" type="datetimeFigureOut">
              <a:rPr lang="cs-CZ"/>
              <a:pPr>
                <a:defRPr/>
              </a:pPr>
              <a:t>7.3.2012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D42772-A856-43A5-A523-A3953CF03D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851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DEA541-7A5E-4E45-8B01-30594918C276}" type="slidenum">
              <a:rPr 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95F8-58E9-4644-902A-89D7137068B1}" type="datetimeFigureOut">
              <a:rPr lang="cs-CZ"/>
              <a:pPr>
                <a:defRPr/>
              </a:pPr>
              <a:t>7.3.2012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DF079-4867-49D8-8915-BD19FF8F22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02435"/>
      </p:ext>
    </p:extLst>
  </p:cSld>
  <p:clrMapOvr>
    <a:masterClrMapping/>
  </p:clrMapOvr>
  <p:transition>
    <p:sndAc>
      <p:stSnd>
        <p:snd r:embed="rId1" name="voltag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515A-D8AA-4546-B8E6-25A4B74F2766}" type="datetimeFigureOut">
              <a:rPr lang="cs-CZ"/>
              <a:pPr>
                <a:defRPr/>
              </a:pPr>
              <a:t>7.3.2012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2A73-85A0-4DE0-AE00-3F1BF21D82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213282"/>
      </p:ext>
    </p:extLst>
  </p:cSld>
  <p:clrMapOvr>
    <a:masterClrMapping/>
  </p:clrMapOvr>
  <p:transition>
    <p:sndAc>
      <p:stSnd>
        <p:snd r:embed="rId1" name="voltag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AE28-4626-42D1-A2F0-A6504C3D54B0}" type="datetimeFigureOut">
              <a:rPr lang="cs-CZ"/>
              <a:pPr>
                <a:defRPr/>
              </a:pPr>
              <a:t>7.3.2012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460F-0A45-4D09-8B29-D07F376A34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208656"/>
      </p:ext>
    </p:extLst>
  </p:cSld>
  <p:clrMapOvr>
    <a:masterClrMapping/>
  </p:clrMapOvr>
  <p:transition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4E3A-9735-4E01-8E7A-E1A55212A853}" type="datetimeFigureOut">
              <a:rPr lang="cs-CZ"/>
              <a:pPr>
                <a:defRPr/>
              </a:pPr>
              <a:t>7.3.2012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0942-82D5-42B7-9256-84331A7B6B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05976"/>
      </p:ext>
    </p:extLst>
  </p:cSld>
  <p:clrMapOvr>
    <a:masterClrMapping/>
  </p:clrMapOvr>
  <p:transition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5A048-12F5-426F-86E7-62FFB72C38DB}" type="datetimeFigureOut">
              <a:rPr lang="cs-CZ"/>
              <a:pPr>
                <a:defRPr/>
              </a:pPr>
              <a:t>7.3.2012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23D9-BF09-43FC-BA41-826C7EEE04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163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2" name="voltag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E46F5-072A-4F26-ADEB-F048AD19E1B7}" type="datetimeFigureOut">
              <a:rPr lang="cs-CZ"/>
              <a:pPr>
                <a:defRPr/>
              </a:pPr>
              <a:t>7.3.2012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3A6B-95EF-4F6B-8506-D56638F577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37274"/>
      </p:ext>
    </p:extLst>
  </p:cSld>
  <p:clrMapOvr>
    <a:masterClrMapping/>
  </p:clrMapOvr>
  <p:transition>
    <p:sndAc>
      <p:stSnd>
        <p:snd r:embed="rId1" name="voltag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F0C3-2923-4CEB-BF00-A7D7D90DFD7B}" type="datetimeFigureOut">
              <a:rPr lang="cs-CZ"/>
              <a:pPr>
                <a:defRPr/>
              </a:pPr>
              <a:t>7.3.2012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8EBAD-E935-46FB-9F9C-6C4B5943D9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352696"/>
      </p:ext>
    </p:extLst>
  </p:cSld>
  <p:clrMapOvr>
    <a:masterClrMapping/>
  </p:clrMapOvr>
  <p:transition>
    <p:sndAc>
      <p:stSnd>
        <p:snd r:embed="rId1" name="voltag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75C1-04C9-4424-BA74-AAA704DEB166}" type="datetimeFigureOut">
              <a:rPr lang="cs-CZ"/>
              <a:pPr>
                <a:defRPr/>
              </a:pPr>
              <a:t>7.3.2012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9D19-19C2-481C-AD3E-4C9CE896C5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337111"/>
      </p:ext>
    </p:extLst>
  </p:cSld>
  <p:clrMapOvr>
    <a:masterClrMapping/>
  </p:clrMapOvr>
  <p:transition>
    <p:sndAc>
      <p:stSnd>
        <p:snd r:embed="rId1" name="voltag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FA48-45AE-40BE-AE70-228A510B91F7}" type="datetimeFigureOut">
              <a:rPr lang="cs-CZ"/>
              <a:pPr>
                <a:defRPr/>
              </a:pPr>
              <a:t>7.3.2012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0CC9-2CD3-4B42-B601-A0F8816F8C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637741"/>
      </p:ext>
    </p:extLst>
  </p:cSld>
  <p:clrMapOvr>
    <a:masterClrMapping/>
  </p:clrMapOvr>
  <p:transition>
    <p:sndAc>
      <p:stSnd>
        <p:snd r:embed="rId1" name="voltag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8886-CA3A-4F46-AB62-6F6C9D8C18DB}" type="datetimeFigureOut">
              <a:rPr lang="cs-CZ"/>
              <a:pPr>
                <a:defRPr/>
              </a:pPr>
              <a:t>7.3.2012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0D547-2D7B-419D-913E-2E7F60B7C8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155183"/>
      </p:ext>
    </p:extLst>
  </p:cSld>
  <p:clrMapOvr>
    <a:masterClrMapping/>
  </p:clrMapOvr>
  <p:transition>
    <p:sndAc>
      <p:stSnd>
        <p:snd r:embed="rId1" name="voltag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D0E9-B28D-43C1-B699-9AD3F183326B}" type="datetimeFigureOut">
              <a:rPr lang="cs-CZ"/>
              <a:pPr>
                <a:defRPr/>
              </a:pPr>
              <a:t>7.3.2012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D286-D418-4646-97A6-C134116BB3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750386"/>
      </p:ext>
    </p:extLst>
  </p:cSld>
  <p:clrMapOvr>
    <a:masterClrMapping/>
  </p:clrMapOvr>
  <p:transition>
    <p:sndAc>
      <p:stSnd>
        <p:snd r:embed="rId1" name="voltag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D46495-0EE1-4D3D-ADA6-7FCC3EBADE4C}" type="datetimeFigureOut">
              <a:rPr lang="cs-CZ"/>
              <a:pPr>
                <a:defRPr/>
              </a:pPr>
              <a:t>7.3.2012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00A8B7-5742-4DF1-8812-8680783EDF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ransition>
    <p:sndAc>
      <p:stSnd>
        <p:snd r:embed="rId13" name="voltage.wav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1055" y="5301208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Újezdský STROM o.s.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1055" y="4036739"/>
            <a:ext cx="84582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polek pro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rvalý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ozvoj a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krašlování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ěstské části Praha 21, neboli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Documents and Settings\Monika\Plocha\prezentace STROM\posezení v l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969079" cy="392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980729"/>
            <a:ext cx="8496944" cy="53200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 Lesy ČR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újezdskou radnicí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ZŠ Masarykova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přetváříme nucený průsek v lese, který není možné znovu zalesnit, ve sportovně- odpočinkovou zónu pro všechny věkové kategorie.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5398" b="5398"/>
          <a:stretch>
            <a:fillRect/>
          </a:stretch>
        </p:blipFill>
        <p:spPr bwMode="auto">
          <a:xfrm>
            <a:off x="323528" y="260648"/>
            <a:ext cx="1629604" cy="599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1000" stA="49000" endA="500" endPos="10000" dist="900" dir="5400000" sy="-90000" algn="bl" rotWithShape="0"/>
          </a:effectLst>
        </p:spPr>
      </p:pic>
      <p:pic>
        <p:nvPicPr>
          <p:cNvPr id="24580" name="Picture 3" descr="C:\Documents and Settings\Monika\Plocha\prezentace STROM\prvek pro seniory-rehabilitaźnˇ sch…d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03" y="2765109"/>
            <a:ext cx="5254916" cy="29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30" y="2765109"/>
            <a:ext cx="2244633" cy="399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5603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5" y="4653136"/>
            <a:ext cx="9036496" cy="2088232"/>
          </a:xfrm>
        </p:spPr>
        <p:txBody>
          <a:bodyPr/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Na nově umístěné cedule připravujeme jednotlivá zastavení          veselé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naučné stezky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v níž použijeme kresby dětí Masarykovy ZŠ, které byly představeny na výstavě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Naučná stezka Klánovickým lesem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v červnu r. 2011.</a:t>
            </a:r>
          </a:p>
          <a:p>
            <a:endParaRPr lang="cs-CZ" dirty="0" smtClean="0"/>
          </a:p>
        </p:txBody>
      </p:sp>
      <p:pic>
        <p:nvPicPr>
          <p:cNvPr id="25604" name="Picture 2" descr="C:\Documents and Settings\Monika\Plocha\prezentace STROM\4_6_2011 věstava éjezdsk‚ muze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88642"/>
            <a:ext cx="5040560" cy="428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706"/>
            <a:ext cx="3203401" cy="428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1556792"/>
            <a:ext cx="5867400" cy="5222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2700" dirty="0"/>
          </a:p>
        </p:txBody>
      </p:sp>
      <p:sp>
        <p:nvSpPr>
          <p:cNvPr id="2662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23528" y="1196975"/>
            <a:ext cx="8568952" cy="532765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endParaRPr lang="cs-CZ" sz="2000" dirty="0" smtClean="0"/>
          </a:p>
          <a:p>
            <a:pPr marL="457200" indent="-457200">
              <a:buFont typeface="Arial" charset="0"/>
              <a:buChar char="•"/>
            </a:pPr>
            <a:endParaRPr lang="cs-CZ" sz="2000" dirty="0" smtClean="0"/>
          </a:p>
          <a:p>
            <a:pPr marL="457200" indent="-457200">
              <a:buFont typeface="Arial" charset="0"/>
              <a:buChar char="•"/>
            </a:pPr>
            <a:endParaRPr lang="cs-CZ" sz="2000" dirty="0" smtClean="0"/>
          </a:p>
          <a:p>
            <a:pPr marL="457200" indent="-457200">
              <a:buFont typeface="Arial" charset="0"/>
              <a:buChar char="•"/>
            </a:pPr>
            <a:endParaRPr lang="cs-CZ" sz="2000" dirty="0" smtClean="0"/>
          </a:p>
          <a:p>
            <a:pPr marL="457200" indent="-457200">
              <a:buFont typeface="Arial" charset="0"/>
              <a:buChar char="•"/>
            </a:pPr>
            <a:endParaRPr lang="cs-CZ" sz="2000" dirty="0" smtClean="0"/>
          </a:p>
          <a:p>
            <a:pPr marL="457200" indent="-457200">
              <a:buFont typeface="Arial" charset="0"/>
              <a:buChar char="•"/>
            </a:pPr>
            <a:endParaRPr lang="cs-CZ" sz="2000" dirty="0" smtClean="0"/>
          </a:p>
          <a:p>
            <a:pPr marL="457200" indent="-457200">
              <a:buFont typeface="Arial" charset="0"/>
              <a:buChar char="•"/>
            </a:pPr>
            <a:endParaRPr lang="cs-CZ" sz="2000" dirty="0" smtClean="0"/>
          </a:p>
          <a:p>
            <a:pPr marL="457200" indent="-457200">
              <a:buFont typeface="Arial" charset="0"/>
              <a:buChar char="•"/>
            </a:pPr>
            <a:endParaRPr lang="cs-CZ" sz="2000" dirty="0" smtClean="0"/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r. 2011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jsme získali další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grant MHMP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a opět jsme navázali na již hotové úseky. Tentokrát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obnovením aleje přístupové cesty k nádraží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pro vzdálenější oblast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Blatova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5398" b="5398"/>
          <a:stretch>
            <a:fillRect/>
          </a:stretch>
        </p:blipFill>
        <p:spPr>
          <a:xfrm>
            <a:off x="395536" y="188640"/>
            <a:ext cx="1629604" cy="599287"/>
          </a:xfrm>
          <a:solidFill>
            <a:srgbClr val="FFFFFF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2656"/>
            <a:ext cx="6479926" cy="34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1556792"/>
            <a:ext cx="5867400" cy="5222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2700" dirty="0"/>
          </a:p>
        </p:txBody>
      </p:sp>
      <p:sp>
        <p:nvSpPr>
          <p:cNvPr id="27650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8712968" cy="5615905"/>
          </a:xfrm>
        </p:spPr>
        <p:txBody>
          <a:bodyPr/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Naše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o.s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není početné a pouze vlastními silami by zvládlo zlomek uvedené práce. Vícezdrojové financování a spolupráce s obcí, školou a veřejností na jedné straně, státním podnikem ( LČR) a soukromým sektorem ( DHL) na straně druhé přináší velký užitek ve vytvořených hodnotách i hodnotách vzájemné komunikace a péče o svěřené místo, v němž žijeme. FOTO / DHL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Tree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Planting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5398" b="5398"/>
          <a:stretch>
            <a:fillRect/>
          </a:stretch>
        </p:blipFill>
        <p:spPr>
          <a:xfrm>
            <a:off x="251520" y="188640"/>
            <a:ext cx="1629604" cy="599287"/>
          </a:xfrm>
          <a:solidFill>
            <a:srgbClr val="FFFFFF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555182" cy="34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Documents and Settings\Monika\Plocha\prezentace STROM\22_11_2009 buýty po pr ci - pýed Smolˇk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25" y="3517984"/>
            <a:ext cx="3744416" cy="280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867400" cy="5222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Děkuji za pozornost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91680" y="1052736"/>
            <a:ext cx="5867400" cy="1152128"/>
          </a:xfrm>
        </p:spPr>
        <p:txBody>
          <a:bodyPr/>
          <a:lstStyle/>
          <a:p>
            <a:pPr algn="ctr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Ing. Michael Hartman</a:t>
            </a:r>
          </a:p>
          <a:p>
            <a:pPr algn="ctr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e-mail: michael.hartman@centrum.cz</a:t>
            </a:r>
          </a:p>
          <a:p>
            <a:pPr algn="ctr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://www.ujezdskystrom.info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60757"/>
            <a:ext cx="3200400" cy="44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:\Users\iva.hajkova\Documents\foto\FOTKY ÚJEZDA NAD LESY\DSC_0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60758"/>
            <a:ext cx="2952328" cy="444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362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5398" b="5398"/>
          <a:stretch>
            <a:fillRect/>
          </a:stretch>
        </p:blipFill>
        <p:spPr>
          <a:xfrm>
            <a:off x="1331640" y="1700808"/>
            <a:ext cx="6639718" cy="2441755"/>
          </a:xfrm>
          <a:solidFill>
            <a:srgbClr val="FFFFFF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442782"/>
            <a:ext cx="5867400" cy="78009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založení a cíle</a:t>
            </a:r>
            <a:br>
              <a:rPr lang="cs-CZ" sz="2800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23528" y="3573018"/>
            <a:ext cx="8568952" cy="4005708"/>
          </a:xfrm>
        </p:spPr>
        <p:txBody>
          <a:bodyPr/>
          <a:lstStyle/>
          <a:p>
            <a:pPr algn="just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polek pro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rvalý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ozvoj a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krašlování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ěstské části Praha 21, neboli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Újezdský STROM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o.s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funguje v Újezdě od svého založení v r.2005. </a:t>
            </a:r>
          </a:p>
          <a:p>
            <a:pPr algn="just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Naše aktivity se týkají zájmu a snahy o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zlepšování prostředí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 Újezdě a jeho bezprostředním okolí. </a:t>
            </a:r>
          </a:p>
          <a:p>
            <a:pPr algn="just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Životní prostředí nechápeme úzce „přírodně“, ale také jako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vazby lidí k místu, ve kterém žijí,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i jako ovzduší nelhostejnosti a spolupráce. </a:t>
            </a:r>
          </a:p>
          <a:p>
            <a:pPr algn="just"/>
            <a:endParaRPr lang="cs-CZ" dirty="0" smtClean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5398" b="5398"/>
          <a:stretch>
            <a:fillRect/>
          </a:stretch>
        </p:blipFill>
        <p:spPr>
          <a:xfrm>
            <a:off x="179512" y="92641"/>
            <a:ext cx="1629604" cy="599287"/>
          </a:xfrm>
          <a:solidFill>
            <a:srgbClr val="FFFFFF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53" y="92641"/>
            <a:ext cx="4645727" cy="348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867400" cy="10263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dirty="0" smtClean="0"/>
              <a:t>          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Cíle podrobně</a:t>
            </a:r>
            <a:br>
              <a:rPr lang="cs-C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100" dirty="0" smtClean="0">
                <a:latin typeface="Times New Roman" pitchFamily="18" charset="0"/>
                <a:cs typeface="Times New Roman" pitchFamily="18" charset="0"/>
              </a:rPr>
            </a:br>
            <a:endParaRPr lang="cs-CZ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8784976" cy="583264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200" dirty="0" smtClean="0"/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ochrana přírody a krajiny 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zachování a podpora lesa jako základního prvku, který dal městské části Praha 21 - Újezd nad Lesy název a je obsažen v jejím znaku i praporu 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rehabilitace pevných osobních vazeb obyvatel k místu bydliště jako protiváhy k anonymnímu komerčnímu zneužívání krajiny 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podpora zdravého způsobu života a znovuobjevení hodnoty života v zeleni 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vytváření míst pro zdravý růst mládeže – dětských hřišť, sportovišť pro starší dětí a jejich spontánní aktivity a sporty; míst pro rodinné aktivity, nalezení prostoru pro vybudování stezek zdraví, cyklostezek a podobně 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hledání cest směřujících k trvale udržitelnému rozvoji, vytváření a prosazování koncepcí trvale udržitelného způsobu života na místní úrovni v návaznosti na cíle regionální, národní i mezinárodní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2000" dirty="0" smtClean="0"/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5398" b="5398"/>
          <a:stretch>
            <a:fillRect/>
          </a:stretch>
        </p:blipFill>
        <p:spPr>
          <a:xfrm>
            <a:off x="323528" y="116632"/>
            <a:ext cx="1629604" cy="599287"/>
          </a:xfrm>
          <a:solidFill>
            <a:srgbClr val="FFFFFF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1556792"/>
            <a:ext cx="5867400" cy="5222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27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8712968" cy="583264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/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spolupráce s orgány státní správy a místní samosprávy a dalšími organizacemi při prosazování a podpoře programových cílů spolku, 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spolupůsobení při územním a stavebním rozhodování v Újezdě nad Lesy nebo v okolních lokalitách, které by mělo dopad na území působnosti spolku 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kontakty a spolupráce s dalšími myšlenkově blízkými organizacemi v regionu 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výchovná, vzdělávací, publikační, osvětová a propagační činnost na podporu cílů sdružení 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rozvoj občanské společnosti 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obecné okrašlování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5398" b="5398"/>
          <a:stretch>
            <a:fillRect/>
          </a:stretch>
        </p:blipFill>
        <p:spPr>
          <a:xfrm>
            <a:off x="467544" y="116632"/>
            <a:ext cx="1629604" cy="599287"/>
          </a:xfrm>
          <a:solidFill>
            <a:srgbClr val="FFFFFF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504" y="1124744"/>
            <a:ext cx="5184576" cy="12241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3100" dirty="0" err="1" smtClean="0">
                <a:latin typeface="Times New Roman" pitchFamily="18" charset="0"/>
                <a:cs typeface="Times New Roman" pitchFamily="18" charset="0"/>
              </a:rPr>
              <a:t>Klánovický</a:t>
            </a:r>
            <a:r>
              <a:rPr lang="cs-CZ" sz="3100" dirty="0" smtClean="0">
                <a:latin typeface="Times New Roman" pitchFamily="18" charset="0"/>
                <a:cs typeface="Times New Roman" pitchFamily="18" charset="0"/>
              </a:rPr>
              <a:t> les   </a:t>
            </a:r>
            <a:r>
              <a:rPr lang="cs-CZ" sz="2400" b="0" dirty="0" smtClean="0"/>
              <a:t> </a:t>
            </a:r>
            <a:br>
              <a:rPr lang="cs-CZ" sz="2400" b="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2700" dirty="0"/>
          </a:p>
        </p:txBody>
      </p:sp>
      <p:sp>
        <p:nvSpPr>
          <p:cNvPr id="20482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23527" y="3146873"/>
            <a:ext cx="8626021" cy="4169916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Práce pro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zachování lesa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stála v počátcích našeho sdružení a pokračuje již sedmým rokem.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Od minulého roku se angažujeme pro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rozšíření rezervace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snížení těžby a stanovení pravidel , která odpovídají pražské přírodní rezervaci a lesu zvláštního určení.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Aktuální je právě nyní účast v řízení EIA, kterou investor zamýšleného golfového areálu  nově vede na Odboru ochrany prostředí MHMP.</a:t>
            </a:r>
          </a:p>
          <a:p>
            <a:pPr algn="just"/>
            <a:endParaRPr lang="cs-CZ" dirty="0" smtClean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5398" b="5398"/>
          <a:stretch>
            <a:fillRect/>
          </a:stretch>
        </p:blipFill>
        <p:spPr>
          <a:xfrm>
            <a:off x="323528" y="188640"/>
            <a:ext cx="1629604" cy="599287"/>
          </a:xfrm>
          <a:solidFill>
            <a:srgbClr val="FFFFFF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C:\Documents and Settings\Monika\Plocha\prezentace STROM\oblast Natura 2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5385661" cy="303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11760" y="188640"/>
            <a:ext cx="5867400" cy="20070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Spolupráce s obcí, veřejností a lesními správci (LČR,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Lhl.m.P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cs-C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827584" y="1628800"/>
            <a:ext cx="7416800" cy="4608512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Akce „ukliďme si les“ ve spolupráci 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úřadem a účastí veřejnosti, skautů, školy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cs-CZ" sz="2000" b="1" dirty="0" smtClean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5398" b="5398"/>
          <a:stretch>
            <a:fillRect/>
          </a:stretch>
        </p:blipFill>
        <p:spPr>
          <a:xfrm>
            <a:off x="300980" y="116632"/>
            <a:ext cx="1629604" cy="599287"/>
          </a:xfrm>
          <a:solidFill>
            <a:srgbClr val="FFFFFF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Monika\Plocha\prezentace STROM\16_4_2011 spoleźně ohěnek se skauty- po pr 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08" y="2471835"/>
            <a:ext cx="5352880" cy="428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:\Users\iva.hajkova\Documents\Setkání MČ\prezentace\STROM\uklid les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1836"/>
            <a:ext cx="3214112" cy="428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53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5496" y="188640"/>
            <a:ext cx="9001000" cy="6553473"/>
          </a:xfrm>
        </p:spPr>
        <p:txBody>
          <a:bodyPr/>
          <a:lstStyle/>
          <a:p>
            <a:pPr algn="ctr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Ve spolupráci 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LČR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jsme v r. 2007 u cesty vedoucí lesem k vlakovému nádraží a kterou udržuje místní dobrovolník, umístili prvních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7 laviček s odpadkovými koši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 rozvěsili jsme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ptačí budky. </a:t>
            </a:r>
          </a:p>
          <a:p>
            <a:pPr marL="457200" indent="-457200">
              <a:buFont typeface="Arial" charset="0"/>
              <a:buChar char="•"/>
            </a:pPr>
            <a:endParaRPr lang="cs-CZ" sz="2000" b="1" dirty="0" smtClean="0"/>
          </a:p>
          <a:p>
            <a:pPr marL="457200" indent="-457200">
              <a:buFont typeface="Arial" charset="0"/>
              <a:buChar char="•"/>
            </a:pPr>
            <a:endParaRPr lang="cs-CZ" sz="2000" b="1" dirty="0" smtClean="0"/>
          </a:p>
          <a:p>
            <a:pPr marL="457200" indent="-457200">
              <a:buFont typeface="Arial" charset="0"/>
              <a:buChar char="•"/>
            </a:pPr>
            <a:endParaRPr lang="cs-CZ" sz="2000" b="1" dirty="0" smtClean="0"/>
          </a:p>
          <a:p>
            <a:pPr marL="457200" indent="-457200">
              <a:buFont typeface="Arial" charset="0"/>
              <a:buChar char="•"/>
            </a:pPr>
            <a:endParaRPr lang="cs-CZ" sz="2000" b="1" dirty="0" smtClean="0"/>
          </a:p>
          <a:p>
            <a:pPr marL="457200" indent="-457200">
              <a:buFont typeface="Arial" charset="0"/>
              <a:buChar char="•"/>
            </a:pPr>
            <a:endParaRPr lang="cs-CZ" sz="2000" b="1" dirty="0" smtClean="0"/>
          </a:p>
          <a:p>
            <a:pPr marL="457200" indent="-457200">
              <a:buFont typeface="Arial" charset="0"/>
              <a:buChar char="•"/>
            </a:pPr>
            <a:endParaRPr lang="cs-CZ" sz="2000" b="1" dirty="0" smtClean="0"/>
          </a:p>
          <a:p>
            <a:pPr marL="457200" indent="-457200">
              <a:buFont typeface="Arial" charset="0"/>
              <a:buChar char="•"/>
            </a:pPr>
            <a:endParaRPr lang="cs-CZ" sz="2000" b="1" dirty="0" smtClean="0"/>
          </a:p>
          <a:p>
            <a:pPr marL="457200" indent="-457200">
              <a:buFont typeface="Arial" charset="0"/>
              <a:buChar char="•"/>
            </a:pPr>
            <a:endParaRPr lang="cs-CZ" sz="2000" b="1" dirty="0" smtClean="0"/>
          </a:p>
          <a:p>
            <a:pPr marL="457200" indent="-457200">
              <a:buFont typeface="Arial" charset="0"/>
              <a:buChar char="•"/>
            </a:pPr>
            <a:endParaRPr lang="cs-CZ" sz="2000" b="1" dirty="0" smtClean="0"/>
          </a:p>
          <a:p>
            <a:pPr marL="457200" indent="-457200">
              <a:buFont typeface="Arial" charset="0"/>
              <a:buChar char="•"/>
            </a:pPr>
            <a:endParaRPr lang="cs-CZ" sz="2000" b="1" dirty="0" smtClean="0"/>
          </a:p>
          <a:p>
            <a:pPr marL="457200" indent="-457200">
              <a:buFont typeface="Arial" charset="0"/>
              <a:buChar char="•"/>
            </a:pPr>
            <a:endParaRPr lang="cs-CZ" sz="2000" b="1" dirty="0" smtClean="0"/>
          </a:p>
          <a:p>
            <a:pPr marL="457200" indent="-457200">
              <a:buFont typeface="Arial" charset="0"/>
              <a:buChar char="•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Od r. 2009 vytváříme cesty a odpočinkové trasy naším lesem z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grantů Magistrátu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firemního dobrovolnictví.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092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32" y="2144973"/>
            <a:ext cx="488615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566093" y="5114033"/>
            <a:ext cx="5389481" cy="122328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Nejvýznamnějším partnerem firemní spolupráce je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firma DHL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6147" name="Picture 3" descr="C:\Documents and Settings\Monika\Plocha\prezentace STROM\22_11_2009 2.s zenˇ s DH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93" y="980728"/>
            <a:ext cx="538948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Documents and Settings\Monika\Plocha\prezentace STROM\DHL Tree Planting (Nov-09) - 0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" y="980728"/>
            <a:ext cx="3168332" cy="474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t="5398" b="5398"/>
          <a:stretch>
            <a:fillRect/>
          </a:stretch>
        </p:blipFill>
        <p:spPr bwMode="auto">
          <a:xfrm>
            <a:off x="323528" y="182071"/>
            <a:ext cx="1629604" cy="599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1000" stA="49000" endA="500" endPos="10000" dist="900" dir="5400000" sy="-90000" algn="bl" rotWithShape="0"/>
          </a:effec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360</TotalTime>
  <Words>609</Words>
  <Application>Microsoft Office PowerPoint</Application>
  <PresentationFormat>Předvádění na obrazovce (4:3)</PresentationFormat>
  <Paragraphs>62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Cesta</vt:lpstr>
      <vt:lpstr>Újezdský STROM o.s.</vt:lpstr>
      <vt:lpstr>Prezentace aplikace PowerPoint</vt:lpstr>
      <vt:lpstr>založení a cíle </vt:lpstr>
      <vt:lpstr>          Cíle podrobně  </vt:lpstr>
      <vt:lpstr>  </vt:lpstr>
      <vt:lpstr> Klánovický les       </vt:lpstr>
      <vt:lpstr>Spolupráce s obcí, veřejností a lesními správci (LČR, Lhl.m.P)  </vt:lpstr>
      <vt:lpstr>Prezentace aplikace PowerPoint</vt:lpstr>
      <vt:lpstr>Prezentace aplikace PowerPoint</vt:lpstr>
      <vt:lpstr>Prezentace aplikace PowerPoint</vt:lpstr>
      <vt:lpstr>Prezentace aplikace PowerPoint</vt:lpstr>
      <vt:lpstr>  </vt:lpstr>
      <vt:lpstr> 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Újezdský STROM o.s.</dc:title>
  <dc:creator>Monika</dc:creator>
  <cp:lastModifiedBy>Hájková Iva (ÚMČ Praha 21)</cp:lastModifiedBy>
  <cp:revision>47</cp:revision>
  <dcterms:created xsi:type="dcterms:W3CDTF">2012-03-02T14:53:46Z</dcterms:created>
  <dcterms:modified xsi:type="dcterms:W3CDTF">2012-03-07T13:56:05Z</dcterms:modified>
</cp:coreProperties>
</file>