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</p:sldMasterIdLst>
  <p:notesMasterIdLst>
    <p:notesMasterId r:id="rId13"/>
  </p:notesMasterIdLst>
  <p:sldIdLst>
    <p:sldId id="382" r:id="rId4"/>
    <p:sldId id="402" r:id="rId5"/>
    <p:sldId id="403" r:id="rId6"/>
    <p:sldId id="410" r:id="rId7"/>
    <p:sldId id="411" r:id="rId8"/>
    <p:sldId id="412" r:id="rId9"/>
    <p:sldId id="414" r:id="rId10"/>
    <p:sldId id="413" r:id="rId11"/>
    <p:sldId id="33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030"/>
    <a:srgbClr val="948A54"/>
    <a:srgbClr val="E3C779"/>
    <a:srgbClr val="C59C29"/>
    <a:srgbClr val="E3E379"/>
    <a:srgbClr val="FFD85D"/>
    <a:srgbClr val="B0F070"/>
    <a:srgbClr val="840000"/>
    <a:srgbClr val="C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8" autoAdjust="0"/>
    <p:restoredTop sz="93554" autoAdjust="0"/>
  </p:normalViewPr>
  <p:slideViewPr>
    <p:cSldViewPr>
      <p:cViewPr varScale="1">
        <p:scale>
          <a:sx n="66" d="100"/>
          <a:sy n="66" d="100"/>
        </p:scale>
        <p:origin x="8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1F8AF-992E-4B9A-BFC1-79E8CF1D4FD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7C0A-9626-426F-8A6C-44751750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0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8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9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35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38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6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D7C0A-9626-426F-8A6C-447517506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7C0A-9626-426F-8A6C-447517506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76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38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5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>
            <a:lvl1pPr algn="ctr">
              <a:defRPr sz="379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 sz="3094"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6303654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2969" y="1606297"/>
            <a:ext cx="7358063" cy="40506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95353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183658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69" y="1606228"/>
            <a:ext cx="3625453" cy="405072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8" y="1606228"/>
            <a:ext cx="3625453" cy="405072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4538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345486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689579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77425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404726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283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r>
              <a:rPr lang="cs-CZ" noProof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2022223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4102394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884039"/>
            <a:ext cx="1839516" cy="428625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69" y="884039"/>
            <a:ext cx="5411391" cy="42862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51794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5" y="0"/>
            <a:ext cx="9143999" cy="620600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 userDrawn="1"/>
        </p:nvSpPr>
        <p:spPr>
          <a:xfrm>
            <a:off x="4851402" y="2844802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6"/>
            <a:ext cx="2618072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475520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2575998"/>
            <a:ext cx="4035426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1303001"/>
            <a:ext cx="8418512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0" y="5744467"/>
            <a:ext cx="1366983" cy="8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59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1217036"/>
            <a:ext cx="8418512" cy="435826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12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6" y="479023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8" y="475521"/>
            <a:ext cx="4384675" cy="509978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6" y="1062044"/>
            <a:ext cx="3673475" cy="4513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75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1210681"/>
            <a:ext cx="8418512" cy="43646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228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5" y="0"/>
            <a:ext cx="9143999" cy="620600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 userDrawn="1"/>
        </p:nvSpPr>
        <p:spPr>
          <a:xfrm>
            <a:off x="4851402" y="2844802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6"/>
            <a:ext cx="2556588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800001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2575998"/>
            <a:ext cx="4035426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0" y="5744467"/>
            <a:ext cx="1366983" cy="8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66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8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8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57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75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7B26-6E5E-4DCC-825F-0F5AB216B20D}" type="datetimeFigureOut">
              <a:rPr lang="cs-CZ" smtClean="0"/>
              <a:pPr/>
              <a:t>09.01.2019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03CE-3772-4C7D-A235-DAA51C8D4B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4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0" y="0"/>
            <a:ext cx="9152930" cy="686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226" y="1606228"/>
            <a:ext cx="7374805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dirty="0">
                <a:sym typeface="Myriad Pro" charset="0"/>
              </a:rPr>
              <a:t>Druhá úroveň</a:t>
            </a:r>
          </a:p>
          <a:p>
            <a:pPr lvl="2"/>
            <a:r>
              <a:rPr lang="cs-CZ" altLang="cs-CZ" dirty="0">
                <a:sym typeface="Myriad Pro" charset="0"/>
              </a:rPr>
              <a:t>Třetí úroveň</a:t>
            </a:r>
          </a:p>
          <a:p>
            <a:pPr lvl="3"/>
            <a:r>
              <a:rPr lang="cs-CZ" altLang="cs-CZ" dirty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dirty="0">
                <a:sym typeface="Myriad Pro" charset="0"/>
              </a:rPr>
              <a:t>Pátá úroveň</a:t>
            </a:r>
            <a:endParaRPr lang="en-US" altLang="cs-CZ" dirty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340445"/>
            <a:ext cx="7358063" cy="11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 Bold Cond" charset="0"/>
              </a:rPr>
              <a:t>Kliknutím lze upravit styl.</a:t>
            </a:r>
            <a:endParaRPr lang="en-US" altLang="cs-CZ" dirty="0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7BC1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1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1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1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1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401822" indent="-401822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969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1pPr>
      <a:lvl2pPr marL="817037" indent="-375034" algn="l" defTabSz="817037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969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2pPr>
      <a:lvl3pPr marL="1259041" indent="-401822" algn="l" rtl="0" eaLnBrk="1" fontAlgn="base" hangingPunct="1">
        <a:spcBef>
          <a:spcPct val="0"/>
        </a:spcBef>
        <a:spcAft>
          <a:spcPct val="0"/>
        </a:spcAft>
        <a:buChar char="-"/>
        <a:defRPr sz="1969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3pPr>
      <a:lvl4pPr marL="1634075" indent="-401822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969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4pPr>
      <a:lvl5pPr marL="1955532" indent="-401822" algn="l" rtl="0" eaLnBrk="1" fontAlgn="base" hangingPunct="1">
        <a:spcBef>
          <a:spcPct val="0"/>
        </a:spcBef>
        <a:spcAft>
          <a:spcPct val="0"/>
        </a:spcAft>
        <a:buChar char="-"/>
        <a:defRPr sz="1969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575999"/>
            <a:ext cx="4035425" cy="42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" y="2"/>
            <a:ext cx="9143999" cy="604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564350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1210681"/>
            <a:ext cx="8418512" cy="436461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614901" y="6047319"/>
            <a:ext cx="2008187" cy="8106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1100" b="1" dirty="0">
                <a:solidFill>
                  <a:schemeClr val="bg1"/>
                </a:solidFill>
              </a:rPr>
              <a:t>Sekce energetiky</a:t>
            </a:r>
          </a:p>
          <a:p>
            <a:r>
              <a:rPr lang="cs-CZ" sz="800" dirty="0">
                <a:solidFill>
                  <a:schemeClr val="bg1"/>
                </a:solidFill>
              </a:rPr>
              <a:t>Odbor energetické účinnosti a úspor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9" y="6047318"/>
            <a:ext cx="2177531" cy="8106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800" kern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Program EFEKT pro rok 2019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65569" y="6181925"/>
            <a:ext cx="500596" cy="48683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00" smtClean="0">
                <a:solidFill>
                  <a:schemeClr val="bg1"/>
                </a:solidFill>
              </a:rPr>
              <a:pPr/>
              <a:t>‹#›</a:t>
            </a:fld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odniprogramzp.cz/files/documents/storage/2017/12/12/1513112624_osvetlovaci_prirucka_pro_obce_web_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lusak@semmo.cz" TargetMode="External"/><Relationship Id="rId5" Type="http://schemas.openxmlformats.org/officeDocument/2006/relationships/hyperlink" Target="mailto:jaroslav.klusak@litomerice.cz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42" t="36693" r="22976" b="51590"/>
          <a:stretch/>
        </p:blipFill>
        <p:spPr bwMode="auto">
          <a:xfrm>
            <a:off x="-2569" y="-315416"/>
            <a:ext cx="9144000" cy="192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11560" y="3140968"/>
            <a:ext cx="8424937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cs-CZ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856" y="5294717"/>
            <a:ext cx="1766015" cy="7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4301" y="3235264"/>
            <a:ext cx="427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solidFill>
                <a:srgbClr val="0070C0"/>
              </a:solidFill>
            </a:endParaRPr>
          </a:p>
          <a:p>
            <a:r>
              <a:rPr lang="cs-CZ" sz="2000" b="1" dirty="0">
                <a:solidFill>
                  <a:srgbClr val="0070C0"/>
                </a:solidFill>
              </a:rPr>
              <a:t>9. ledna 2019, Praha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9120" y="1324509"/>
            <a:ext cx="702027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FINANČNÍ ZDROJE </a:t>
            </a:r>
          </a:p>
          <a:p>
            <a:pPr>
              <a:spcBef>
                <a:spcPts val="600"/>
              </a:spcBef>
            </a:pPr>
            <a:r>
              <a:rPr lang="cs-CZ" sz="4000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VEŘEJNÉ OSVĚTLENÍ</a:t>
            </a:r>
          </a:p>
        </p:txBody>
      </p:sp>
      <p:pic>
        <p:nvPicPr>
          <p:cNvPr id="10" name="Obráze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957" y="2279460"/>
            <a:ext cx="1584174" cy="10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20" y="5301208"/>
            <a:ext cx="853725" cy="9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D:\Dokumenty_rita\ZM 2013\FOTO 2013\vystava\vystava_Petr\Roll-up- Ltm Zdravé město 5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140" y="3501008"/>
            <a:ext cx="3569635" cy="26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22" y="5380237"/>
            <a:ext cx="930845" cy="77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88" y="3670787"/>
            <a:ext cx="1749406" cy="1488740"/>
          </a:xfrm>
          <a:prstGeom prst="rect">
            <a:avLst/>
          </a:prstGeom>
        </p:spPr>
      </p:pic>
      <p:pic>
        <p:nvPicPr>
          <p:cNvPr id="4" name="Picture 2" descr="https://www.dataplan.info/img/nszm-loga/small-cz-logo-nszm-horizontal-barva.png">
            <a:extLst>
              <a:ext uri="{FF2B5EF4-FFF2-40B4-BE49-F238E27FC236}">
                <a16:creationId xmlns:a16="http://schemas.microsoft.com/office/drawing/2014/main" id="{07D4C001-1788-4CE4-A71F-28A93D10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7" y="4203486"/>
            <a:ext cx="2035959" cy="4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7E76B1CD-9446-4900-818B-111A18076143}"/>
              </a:ext>
            </a:extLst>
          </p:cNvPr>
          <p:cNvSpPr/>
          <p:nvPr/>
        </p:nvSpPr>
        <p:spPr>
          <a:xfrm rot="10800000">
            <a:off x="467544" y="-9525"/>
            <a:ext cx="504056" cy="22135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3C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7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Energetická účinnost a snížení světelného znečištění</a:t>
            </a:r>
            <a:br>
              <a:rPr lang="cs-CZ" dirty="0"/>
            </a:br>
            <a:r>
              <a:rPr lang="cs-CZ" dirty="0"/>
              <a:t>Výzva NPŽP č. 6/2018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0499" y="1606297"/>
            <a:ext cx="6220532" cy="4050660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Předmět podpory: rekonstrukce/úprava veřejného osvětlení na území NP a CHKO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Komplementární k Programu EFEKT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92968" y="2973708"/>
            <a:ext cx="7358063" cy="281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15" lvl="1" indent="-321457"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96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Celková alokace: </a:t>
            </a:r>
            <a:r>
              <a:rPr lang="cs-CZ" sz="1969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30 mil. Kč</a:t>
            </a:r>
          </a:p>
          <a:p>
            <a:pPr marL="642915" lvl="1" indent="-321457"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96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Max. 2 mil. na jeden projekt</a:t>
            </a:r>
          </a:p>
          <a:p>
            <a:pPr marL="642915" lvl="1" indent="-321457"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96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Dotace </a:t>
            </a:r>
            <a:r>
              <a:rPr lang="cs-CZ" sz="1969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50 %</a:t>
            </a:r>
            <a:r>
              <a:rPr lang="cs-CZ" sz="196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z celkových způsobilých výdajů</a:t>
            </a:r>
          </a:p>
          <a:p>
            <a:pPr marL="642915" lvl="1" indent="-321457"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96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Příjemci: obce, MČ a jimi zřízené organizace</a:t>
            </a:r>
          </a:p>
          <a:p>
            <a:pPr marL="642915" lvl="1" indent="-321457"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96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Příjem žádostí do </a:t>
            </a:r>
            <a:r>
              <a:rPr lang="cs-CZ" sz="1969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31. 10. 2018</a:t>
            </a:r>
          </a:p>
          <a:p>
            <a:pPr marL="642915" lvl="1" indent="-321457"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96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Podrobná </a:t>
            </a:r>
            <a:r>
              <a:rPr lang="cs-CZ" sz="1969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hodnotící kritéria</a:t>
            </a:r>
            <a:r>
              <a:rPr lang="cs-CZ" sz="196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rPr>
              <a:t> součástí textu výzvy</a:t>
            </a: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1331640" y="1797874"/>
            <a:ext cx="1053172" cy="1053172"/>
            <a:chOff x="1677864" y="4804792"/>
            <a:chExt cx="2376264" cy="2376264"/>
          </a:xfrm>
        </p:grpSpPr>
        <p:sp>
          <p:nvSpPr>
            <p:cNvPr id="13" name="Volný tvar 12"/>
            <p:cNvSpPr/>
            <p:nvPr/>
          </p:nvSpPr>
          <p:spPr bwMode="auto">
            <a:xfrm>
              <a:off x="1677864" y="4804792"/>
              <a:ext cx="2376264" cy="2376264"/>
            </a:xfrm>
            <a:custGeom>
              <a:avLst/>
              <a:gdLst/>
              <a:ahLst/>
              <a:cxnLst/>
              <a:rect l="l" t="t" r="r" b="b"/>
              <a:pathLst>
                <a:path w="2376264" h="2376264">
                  <a:moveTo>
                    <a:pt x="2010230" y="1895916"/>
                  </a:moveTo>
                  <a:lnTo>
                    <a:pt x="2010230" y="2063106"/>
                  </a:lnTo>
                  <a:lnTo>
                    <a:pt x="2016629" y="2063106"/>
                  </a:lnTo>
                  <a:cubicBezTo>
                    <a:pt x="2024229" y="2061106"/>
                    <a:pt x="2033195" y="2059240"/>
                    <a:pt x="2043528" y="2057507"/>
                  </a:cubicBezTo>
                  <a:cubicBezTo>
                    <a:pt x="2053861" y="2055773"/>
                    <a:pt x="2064493" y="2054907"/>
                    <a:pt x="2075426" y="2054907"/>
                  </a:cubicBezTo>
                  <a:cubicBezTo>
                    <a:pt x="2082359" y="2054907"/>
                    <a:pt x="2090625" y="2055540"/>
                    <a:pt x="2100224" y="2056807"/>
                  </a:cubicBezTo>
                  <a:cubicBezTo>
                    <a:pt x="2109824" y="2058073"/>
                    <a:pt x="2118023" y="2060973"/>
                    <a:pt x="2124823" y="2065506"/>
                  </a:cubicBezTo>
                  <a:cubicBezTo>
                    <a:pt x="2129489" y="2068573"/>
                    <a:pt x="2133256" y="2072606"/>
                    <a:pt x="2136122" y="2077605"/>
                  </a:cubicBezTo>
                  <a:cubicBezTo>
                    <a:pt x="2138989" y="2082605"/>
                    <a:pt x="2140422" y="2088571"/>
                    <a:pt x="2140422" y="2095504"/>
                  </a:cubicBezTo>
                  <a:cubicBezTo>
                    <a:pt x="2140422" y="2103770"/>
                    <a:pt x="2139289" y="2110370"/>
                    <a:pt x="2137022" y="2115303"/>
                  </a:cubicBezTo>
                  <a:cubicBezTo>
                    <a:pt x="2134756" y="2120236"/>
                    <a:pt x="2131622" y="2124702"/>
                    <a:pt x="2127623" y="2128702"/>
                  </a:cubicBezTo>
                  <a:cubicBezTo>
                    <a:pt x="2122156" y="2133769"/>
                    <a:pt x="2114957" y="2137268"/>
                    <a:pt x="2106024" y="2139202"/>
                  </a:cubicBezTo>
                  <a:cubicBezTo>
                    <a:pt x="2097091" y="2141135"/>
                    <a:pt x="2088758" y="2142101"/>
                    <a:pt x="2081026" y="2142101"/>
                  </a:cubicBezTo>
                  <a:cubicBezTo>
                    <a:pt x="2072093" y="2142101"/>
                    <a:pt x="2063993" y="2141201"/>
                    <a:pt x="2056727" y="2139402"/>
                  </a:cubicBezTo>
                  <a:cubicBezTo>
                    <a:pt x="2049461" y="2137602"/>
                    <a:pt x="2042295" y="2135302"/>
                    <a:pt x="2035228" y="2132502"/>
                  </a:cubicBezTo>
                  <a:cubicBezTo>
                    <a:pt x="2027629" y="2129569"/>
                    <a:pt x="2021496" y="2126769"/>
                    <a:pt x="2016829" y="2124102"/>
                  </a:cubicBezTo>
                  <a:cubicBezTo>
                    <a:pt x="2012163" y="2121436"/>
                    <a:pt x="2007963" y="2119036"/>
                    <a:pt x="2004230" y="2116903"/>
                  </a:cubicBezTo>
                  <a:lnTo>
                    <a:pt x="1997431" y="2116903"/>
                  </a:lnTo>
                  <a:lnTo>
                    <a:pt x="1997431" y="2181899"/>
                  </a:lnTo>
                  <a:cubicBezTo>
                    <a:pt x="2007830" y="2186432"/>
                    <a:pt x="2020996" y="2190532"/>
                    <a:pt x="2036928" y="2194198"/>
                  </a:cubicBezTo>
                  <a:cubicBezTo>
                    <a:pt x="2052861" y="2197865"/>
                    <a:pt x="2071893" y="2199765"/>
                    <a:pt x="2094025" y="2199898"/>
                  </a:cubicBezTo>
                  <a:cubicBezTo>
                    <a:pt x="2114957" y="2199898"/>
                    <a:pt x="2132589" y="2197298"/>
                    <a:pt x="2146922" y="2192098"/>
                  </a:cubicBezTo>
                  <a:cubicBezTo>
                    <a:pt x="2161254" y="2186899"/>
                    <a:pt x="2173620" y="2179566"/>
                    <a:pt x="2184019" y="2170100"/>
                  </a:cubicBezTo>
                  <a:cubicBezTo>
                    <a:pt x="2194552" y="2160500"/>
                    <a:pt x="2202451" y="2149101"/>
                    <a:pt x="2207718" y="2135902"/>
                  </a:cubicBezTo>
                  <a:cubicBezTo>
                    <a:pt x="2212984" y="2122703"/>
                    <a:pt x="2215617" y="2108370"/>
                    <a:pt x="2215617" y="2092904"/>
                  </a:cubicBezTo>
                  <a:cubicBezTo>
                    <a:pt x="2215617" y="2075172"/>
                    <a:pt x="2212484" y="2060140"/>
                    <a:pt x="2206218" y="2047807"/>
                  </a:cubicBezTo>
                  <a:cubicBezTo>
                    <a:pt x="2199952" y="2035475"/>
                    <a:pt x="2191152" y="2025642"/>
                    <a:pt x="2179820" y="2018309"/>
                  </a:cubicBezTo>
                  <a:cubicBezTo>
                    <a:pt x="2170487" y="2012309"/>
                    <a:pt x="2159754" y="2007876"/>
                    <a:pt x="2147622" y="2005010"/>
                  </a:cubicBezTo>
                  <a:cubicBezTo>
                    <a:pt x="2135489" y="2002143"/>
                    <a:pt x="2122290" y="2000710"/>
                    <a:pt x="2108024" y="2000710"/>
                  </a:cubicBezTo>
                  <a:cubicBezTo>
                    <a:pt x="2104957" y="2000710"/>
                    <a:pt x="2100658" y="2000810"/>
                    <a:pt x="2095125" y="2001010"/>
                  </a:cubicBezTo>
                  <a:cubicBezTo>
                    <a:pt x="2089592" y="2001210"/>
                    <a:pt x="2084825" y="2001443"/>
                    <a:pt x="2080826" y="2001710"/>
                  </a:cubicBezTo>
                  <a:lnTo>
                    <a:pt x="2080826" y="1952113"/>
                  </a:lnTo>
                  <a:lnTo>
                    <a:pt x="2207418" y="1952113"/>
                  </a:lnTo>
                  <a:lnTo>
                    <a:pt x="2207418" y="1895916"/>
                  </a:lnTo>
                  <a:close/>
                  <a:moveTo>
                    <a:pt x="744923" y="442772"/>
                  </a:moveTo>
                  <a:lnTo>
                    <a:pt x="754746" y="442772"/>
                  </a:lnTo>
                  <a:cubicBezTo>
                    <a:pt x="764171" y="442772"/>
                    <a:pt x="771712" y="442896"/>
                    <a:pt x="777368" y="443143"/>
                  </a:cubicBezTo>
                  <a:cubicBezTo>
                    <a:pt x="783023" y="443391"/>
                    <a:pt x="788827" y="444702"/>
                    <a:pt x="794780" y="447079"/>
                  </a:cubicBezTo>
                  <a:cubicBezTo>
                    <a:pt x="799245" y="448860"/>
                    <a:pt x="803164" y="452003"/>
                    <a:pt x="806538" y="456508"/>
                  </a:cubicBezTo>
                  <a:cubicBezTo>
                    <a:pt x="809911" y="461012"/>
                    <a:pt x="811598" y="466383"/>
                    <a:pt x="811598" y="472619"/>
                  </a:cubicBezTo>
                  <a:cubicBezTo>
                    <a:pt x="811598" y="478955"/>
                    <a:pt x="810779" y="484326"/>
                    <a:pt x="809142" y="488731"/>
                  </a:cubicBezTo>
                  <a:cubicBezTo>
                    <a:pt x="807505" y="493136"/>
                    <a:pt x="804851" y="496923"/>
                    <a:pt x="801180" y="500092"/>
                  </a:cubicBezTo>
                  <a:cubicBezTo>
                    <a:pt x="796914" y="503655"/>
                    <a:pt x="791630" y="506030"/>
                    <a:pt x="785330" y="507218"/>
                  </a:cubicBezTo>
                  <a:cubicBezTo>
                    <a:pt x="779029" y="508407"/>
                    <a:pt x="771018" y="509001"/>
                    <a:pt x="761294" y="509001"/>
                  </a:cubicBezTo>
                  <a:lnTo>
                    <a:pt x="744923" y="509001"/>
                  </a:lnTo>
                  <a:close/>
                  <a:moveTo>
                    <a:pt x="1713348" y="401398"/>
                  </a:moveTo>
                  <a:lnTo>
                    <a:pt x="1713348" y="444261"/>
                  </a:lnTo>
                  <a:lnTo>
                    <a:pt x="1782553" y="444261"/>
                  </a:lnTo>
                  <a:lnTo>
                    <a:pt x="1782553" y="623003"/>
                  </a:lnTo>
                  <a:lnTo>
                    <a:pt x="1839703" y="623003"/>
                  </a:lnTo>
                  <a:lnTo>
                    <a:pt x="1839703" y="444261"/>
                  </a:lnTo>
                  <a:lnTo>
                    <a:pt x="1908908" y="444261"/>
                  </a:lnTo>
                  <a:lnTo>
                    <a:pt x="1908908" y="401398"/>
                  </a:lnTo>
                  <a:close/>
                  <a:moveTo>
                    <a:pt x="1306898" y="401398"/>
                  </a:moveTo>
                  <a:lnTo>
                    <a:pt x="1306898" y="623003"/>
                  </a:lnTo>
                  <a:lnTo>
                    <a:pt x="1467186" y="623003"/>
                  </a:lnTo>
                  <a:lnTo>
                    <a:pt x="1467186" y="580141"/>
                  </a:lnTo>
                  <a:lnTo>
                    <a:pt x="1363750" y="580141"/>
                  </a:lnTo>
                  <a:lnTo>
                    <a:pt x="1363750" y="525372"/>
                  </a:lnTo>
                  <a:lnTo>
                    <a:pt x="1459745" y="525372"/>
                  </a:lnTo>
                  <a:lnTo>
                    <a:pt x="1459745" y="482509"/>
                  </a:lnTo>
                  <a:lnTo>
                    <a:pt x="1363750" y="482509"/>
                  </a:lnTo>
                  <a:lnTo>
                    <a:pt x="1363750" y="444261"/>
                  </a:lnTo>
                  <a:lnTo>
                    <a:pt x="1467186" y="444261"/>
                  </a:lnTo>
                  <a:lnTo>
                    <a:pt x="1467186" y="401398"/>
                  </a:lnTo>
                  <a:close/>
                  <a:moveTo>
                    <a:pt x="1021148" y="401398"/>
                  </a:moveTo>
                  <a:lnTo>
                    <a:pt x="1021148" y="623003"/>
                  </a:lnTo>
                  <a:lnTo>
                    <a:pt x="1075024" y="623003"/>
                  </a:lnTo>
                  <a:lnTo>
                    <a:pt x="1075024" y="474622"/>
                  </a:lnTo>
                  <a:lnTo>
                    <a:pt x="1116100" y="570913"/>
                  </a:lnTo>
                  <a:lnTo>
                    <a:pt x="1155540" y="570913"/>
                  </a:lnTo>
                  <a:lnTo>
                    <a:pt x="1196616" y="474622"/>
                  </a:lnTo>
                  <a:lnTo>
                    <a:pt x="1196616" y="623003"/>
                  </a:lnTo>
                  <a:lnTo>
                    <a:pt x="1253469" y="623003"/>
                  </a:lnTo>
                  <a:lnTo>
                    <a:pt x="1253469" y="401398"/>
                  </a:lnTo>
                  <a:lnTo>
                    <a:pt x="1187091" y="401398"/>
                  </a:lnTo>
                  <a:lnTo>
                    <a:pt x="1137383" y="512573"/>
                  </a:lnTo>
                  <a:lnTo>
                    <a:pt x="1087525" y="401398"/>
                  </a:lnTo>
                  <a:close/>
                  <a:moveTo>
                    <a:pt x="687773" y="401398"/>
                  </a:moveTo>
                  <a:lnTo>
                    <a:pt x="687773" y="623003"/>
                  </a:lnTo>
                  <a:lnTo>
                    <a:pt x="744923" y="623003"/>
                  </a:lnTo>
                  <a:lnTo>
                    <a:pt x="744923" y="550822"/>
                  </a:lnTo>
                  <a:lnTo>
                    <a:pt x="780493" y="550822"/>
                  </a:lnTo>
                  <a:cubicBezTo>
                    <a:pt x="796666" y="550822"/>
                    <a:pt x="810184" y="548589"/>
                    <a:pt x="821049" y="544124"/>
                  </a:cubicBezTo>
                  <a:cubicBezTo>
                    <a:pt x="831913" y="539659"/>
                    <a:pt x="841760" y="533061"/>
                    <a:pt x="850591" y="524330"/>
                  </a:cubicBezTo>
                  <a:cubicBezTo>
                    <a:pt x="857040" y="517881"/>
                    <a:pt x="862001" y="509919"/>
                    <a:pt x="865474" y="500443"/>
                  </a:cubicBezTo>
                  <a:cubicBezTo>
                    <a:pt x="868946" y="490968"/>
                    <a:pt x="870683" y="481269"/>
                    <a:pt x="870683" y="471347"/>
                  </a:cubicBezTo>
                  <a:cubicBezTo>
                    <a:pt x="870683" y="458548"/>
                    <a:pt x="868326" y="447584"/>
                    <a:pt x="863613" y="438456"/>
                  </a:cubicBezTo>
                  <a:cubicBezTo>
                    <a:pt x="858901" y="429328"/>
                    <a:pt x="852079" y="421837"/>
                    <a:pt x="843150" y="415983"/>
                  </a:cubicBezTo>
                  <a:cubicBezTo>
                    <a:pt x="835708" y="411122"/>
                    <a:pt x="827151" y="407475"/>
                    <a:pt x="817477" y="405044"/>
                  </a:cubicBezTo>
                  <a:cubicBezTo>
                    <a:pt x="807803" y="402614"/>
                    <a:pt x="795921" y="401398"/>
                    <a:pt x="781832" y="401398"/>
                  </a:cubicBezTo>
                  <a:close/>
                  <a:moveTo>
                    <a:pt x="468698" y="401398"/>
                  </a:moveTo>
                  <a:lnTo>
                    <a:pt x="468698" y="444261"/>
                  </a:lnTo>
                  <a:lnTo>
                    <a:pt x="573747" y="444261"/>
                  </a:lnTo>
                  <a:lnTo>
                    <a:pt x="463340" y="581480"/>
                  </a:lnTo>
                  <a:lnTo>
                    <a:pt x="463340" y="623003"/>
                  </a:lnTo>
                  <a:lnTo>
                    <a:pt x="649524" y="623003"/>
                  </a:lnTo>
                  <a:lnTo>
                    <a:pt x="649524" y="580141"/>
                  </a:lnTo>
                  <a:lnTo>
                    <a:pt x="533192" y="580141"/>
                  </a:lnTo>
                  <a:lnTo>
                    <a:pt x="643571" y="443665"/>
                  </a:lnTo>
                  <a:lnTo>
                    <a:pt x="643571" y="401398"/>
                  </a:lnTo>
                  <a:close/>
                  <a:moveTo>
                    <a:pt x="1604852" y="397380"/>
                  </a:moveTo>
                  <a:cubicBezTo>
                    <a:pt x="1575781" y="397380"/>
                    <a:pt x="1551993" y="403903"/>
                    <a:pt x="1533489" y="416951"/>
                  </a:cubicBezTo>
                  <a:cubicBezTo>
                    <a:pt x="1514985" y="429998"/>
                    <a:pt x="1505732" y="446840"/>
                    <a:pt x="1505732" y="467478"/>
                  </a:cubicBezTo>
                  <a:cubicBezTo>
                    <a:pt x="1505732" y="482857"/>
                    <a:pt x="1509825" y="495730"/>
                    <a:pt x="1518011" y="506099"/>
                  </a:cubicBezTo>
                  <a:cubicBezTo>
                    <a:pt x="1526196" y="516467"/>
                    <a:pt x="1539616" y="524677"/>
                    <a:pt x="1558269" y="530730"/>
                  </a:cubicBezTo>
                  <a:cubicBezTo>
                    <a:pt x="1566405" y="533409"/>
                    <a:pt x="1575111" y="535616"/>
                    <a:pt x="1584388" y="537353"/>
                  </a:cubicBezTo>
                  <a:cubicBezTo>
                    <a:pt x="1593665" y="539089"/>
                    <a:pt x="1602471" y="540949"/>
                    <a:pt x="1610805" y="542934"/>
                  </a:cubicBezTo>
                  <a:cubicBezTo>
                    <a:pt x="1618743" y="544819"/>
                    <a:pt x="1624770" y="547523"/>
                    <a:pt x="1628888" y="551045"/>
                  </a:cubicBezTo>
                  <a:cubicBezTo>
                    <a:pt x="1633005" y="554567"/>
                    <a:pt x="1635064" y="558759"/>
                    <a:pt x="1635064" y="563621"/>
                  </a:cubicBezTo>
                  <a:cubicBezTo>
                    <a:pt x="1635064" y="568879"/>
                    <a:pt x="1633650" y="572848"/>
                    <a:pt x="1630822" y="575527"/>
                  </a:cubicBezTo>
                  <a:cubicBezTo>
                    <a:pt x="1627995" y="578206"/>
                    <a:pt x="1624398" y="580438"/>
                    <a:pt x="1620032" y="582224"/>
                  </a:cubicBezTo>
                  <a:cubicBezTo>
                    <a:pt x="1616461" y="583613"/>
                    <a:pt x="1611847" y="584606"/>
                    <a:pt x="1606191" y="585201"/>
                  </a:cubicBezTo>
                  <a:cubicBezTo>
                    <a:pt x="1600536" y="585796"/>
                    <a:pt x="1595972" y="586094"/>
                    <a:pt x="1592499" y="586094"/>
                  </a:cubicBezTo>
                  <a:cubicBezTo>
                    <a:pt x="1579005" y="586094"/>
                    <a:pt x="1564941" y="583564"/>
                    <a:pt x="1550306" y="578504"/>
                  </a:cubicBezTo>
                  <a:cubicBezTo>
                    <a:pt x="1535672" y="573443"/>
                    <a:pt x="1522451" y="566200"/>
                    <a:pt x="1510644" y="556775"/>
                  </a:cubicBezTo>
                  <a:lnTo>
                    <a:pt x="1504393" y="556775"/>
                  </a:lnTo>
                  <a:lnTo>
                    <a:pt x="1504393" y="609906"/>
                  </a:lnTo>
                  <a:cubicBezTo>
                    <a:pt x="1516299" y="614867"/>
                    <a:pt x="1529074" y="618960"/>
                    <a:pt x="1542716" y="622185"/>
                  </a:cubicBezTo>
                  <a:cubicBezTo>
                    <a:pt x="1556359" y="625409"/>
                    <a:pt x="1572358" y="627022"/>
                    <a:pt x="1590713" y="627022"/>
                  </a:cubicBezTo>
                  <a:cubicBezTo>
                    <a:pt x="1622463" y="627022"/>
                    <a:pt x="1647590" y="620200"/>
                    <a:pt x="1666095" y="606558"/>
                  </a:cubicBezTo>
                  <a:cubicBezTo>
                    <a:pt x="1684599" y="592915"/>
                    <a:pt x="1693851" y="575180"/>
                    <a:pt x="1693851" y="553352"/>
                  </a:cubicBezTo>
                  <a:cubicBezTo>
                    <a:pt x="1693851" y="538072"/>
                    <a:pt x="1689808" y="525645"/>
                    <a:pt x="1681722" y="516070"/>
                  </a:cubicBezTo>
                  <a:cubicBezTo>
                    <a:pt x="1673635" y="506496"/>
                    <a:pt x="1661109" y="498930"/>
                    <a:pt x="1644143" y="493374"/>
                  </a:cubicBezTo>
                  <a:cubicBezTo>
                    <a:pt x="1635511" y="490596"/>
                    <a:pt x="1627449" y="488413"/>
                    <a:pt x="1619958" y="486826"/>
                  </a:cubicBezTo>
                  <a:cubicBezTo>
                    <a:pt x="1612467" y="485238"/>
                    <a:pt x="1604653" y="483601"/>
                    <a:pt x="1596518" y="481914"/>
                  </a:cubicBezTo>
                  <a:cubicBezTo>
                    <a:pt x="1584115" y="479334"/>
                    <a:pt x="1575682" y="476482"/>
                    <a:pt x="1571217" y="473357"/>
                  </a:cubicBezTo>
                  <a:cubicBezTo>
                    <a:pt x="1566752" y="470231"/>
                    <a:pt x="1564520" y="465742"/>
                    <a:pt x="1564520" y="459888"/>
                  </a:cubicBezTo>
                  <a:cubicBezTo>
                    <a:pt x="1564520" y="456018"/>
                    <a:pt x="1565909" y="452570"/>
                    <a:pt x="1568687" y="449544"/>
                  </a:cubicBezTo>
                  <a:cubicBezTo>
                    <a:pt x="1571465" y="446518"/>
                    <a:pt x="1574789" y="444261"/>
                    <a:pt x="1578658" y="442772"/>
                  </a:cubicBezTo>
                  <a:cubicBezTo>
                    <a:pt x="1583024" y="440986"/>
                    <a:pt x="1587563" y="439771"/>
                    <a:pt x="1592276" y="439126"/>
                  </a:cubicBezTo>
                  <a:cubicBezTo>
                    <a:pt x="1596989" y="438481"/>
                    <a:pt x="1601727" y="438159"/>
                    <a:pt x="1606489" y="438159"/>
                  </a:cubicBezTo>
                  <a:cubicBezTo>
                    <a:pt x="1619983" y="438159"/>
                    <a:pt x="1633204" y="440565"/>
                    <a:pt x="1646152" y="445377"/>
                  </a:cubicBezTo>
                  <a:cubicBezTo>
                    <a:pt x="1659100" y="450189"/>
                    <a:pt x="1670039" y="456167"/>
                    <a:pt x="1678968" y="463311"/>
                  </a:cubicBezTo>
                  <a:lnTo>
                    <a:pt x="1685070" y="463311"/>
                  </a:lnTo>
                  <a:lnTo>
                    <a:pt x="1685070" y="412263"/>
                  </a:lnTo>
                  <a:cubicBezTo>
                    <a:pt x="1674652" y="407996"/>
                    <a:pt x="1662324" y="404449"/>
                    <a:pt x="1648087" y="401621"/>
                  </a:cubicBezTo>
                  <a:cubicBezTo>
                    <a:pt x="1633849" y="398794"/>
                    <a:pt x="1619437" y="397380"/>
                    <a:pt x="1604852" y="397380"/>
                  </a:cubicBezTo>
                  <a:close/>
                  <a:moveTo>
                    <a:pt x="1321334" y="318054"/>
                  </a:moveTo>
                  <a:lnTo>
                    <a:pt x="1369108" y="376544"/>
                  </a:lnTo>
                  <a:lnTo>
                    <a:pt x="1406464" y="376544"/>
                  </a:lnTo>
                  <a:lnTo>
                    <a:pt x="1454238" y="318054"/>
                  </a:lnTo>
                  <a:lnTo>
                    <a:pt x="1415543" y="318054"/>
                  </a:lnTo>
                  <a:lnTo>
                    <a:pt x="1388158" y="351838"/>
                  </a:lnTo>
                  <a:lnTo>
                    <a:pt x="1360625" y="318054"/>
                  </a:lnTo>
                  <a:close/>
                  <a:moveTo>
                    <a:pt x="488939" y="318054"/>
                  </a:moveTo>
                  <a:lnTo>
                    <a:pt x="536712" y="376544"/>
                  </a:lnTo>
                  <a:lnTo>
                    <a:pt x="574068" y="376544"/>
                  </a:lnTo>
                  <a:lnTo>
                    <a:pt x="621842" y="318054"/>
                  </a:lnTo>
                  <a:lnTo>
                    <a:pt x="583147" y="318054"/>
                  </a:lnTo>
                  <a:lnTo>
                    <a:pt x="555762" y="351838"/>
                  </a:lnTo>
                  <a:lnTo>
                    <a:pt x="528229" y="318054"/>
                  </a:lnTo>
                  <a:close/>
                  <a:moveTo>
                    <a:pt x="0" y="0"/>
                  </a:moveTo>
                  <a:lnTo>
                    <a:pt x="2376264" y="0"/>
                  </a:lnTo>
                  <a:lnTo>
                    <a:pt x="2376264" y="2376264"/>
                  </a:lnTo>
                  <a:lnTo>
                    <a:pt x="0" y="2376264"/>
                  </a:lnTo>
                  <a:close/>
                </a:path>
              </a:pathLst>
            </a:custGeom>
            <a:solidFill>
              <a:srgbClr val="FF99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cs-CZ" sz="2953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908" y="5811423"/>
              <a:ext cx="801440" cy="801440"/>
            </a:xfrm>
            <a:prstGeom prst="rect">
              <a:avLst/>
            </a:prstGeom>
          </p:spPr>
        </p:pic>
      </p:grpSp>
      <p:sp>
        <p:nvSpPr>
          <p:cNvPr id="9" name="TextovéPole 8"/>
          <p:cNvSpPr txBox="1"/>
          <p:nvPr/>
        </p:nvSpPr>
        <p:spPr>
          <a:xfrm>
            <a:off x="8081898" y="5586642"/>
            <a:ext cx="100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MŽP</a:t>
            </a:r>
          </a:p>
        </p:txBody>
      </p:sp>
    </p:spTree>
    <p:extLst>
      <p:ext uri="{BB962C8B-B14F-4D97-AF65-F5344CB8AC3E}">
        <p14:creationId xmlns:p14="http://schemas.microsoft.com/office/powerpoint/2010/main" val="18482426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Energetická účinnost a snížení světelného znečištění</a:t>
            </a:r>
            <a:br>
              <a:rPr lang="cs-CZ" dirty="0"/>
            </a:br>
            <a:r>
              <a:rPr lang="cs-CZ" dirty="0"/>
              <a:t>Výzva NPŽP č. 6/2018</a:t>
            </a:r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11" y="1504652"/>
            <a:ext cx="2799580" cy="4052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88251" y="5539741"/>
            <a:ext cx="6767499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cs-CZ" sz="844" dirty="0">
                <a:solidFill>
                  <a:srgbClr val="000000"/>
                </a:solidFill>
                <a:sym typeface="Gill Sans" charset="0"/>
              </a:rPr>
              <a:t>Obrázek při spuštěné prezentaci funguje jako hypertextový odkaz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955750" y="5512361"/>
            <a:ext cx="100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MŽP</a:t>
            </a:r>
          </a:p>
        </p:txBody>
      </p:sp>
    </p:spTree>
    <p:extLst>
      <p:ext uri="{BB962C8B-B14F-4D97-AF65-F5344CB8AC3E}">
        <p14:creationId xmlns:p14="http://schemas.microsoft.com/office/powerpoint/2010/main" val="41980188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681" y="836712"/>
            <a:ext cx="8780462" cy="430887"/>
          </a:xfrm>
        </p:spPr>
        <p:txBody>
          <a:bodyPr/>
          <a:lstStyle/>
          <a:p>
            <a:r>
              <a:rPr lang="cs-CZ" sz="2800" b="1" dirty="0"/>
              <a:t>Snížení energetické náročnosti veřejného osvětlení (1)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59774" y="1489470"/>
            <a:ext cx="8759536" cy="378847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aktuálně jediná investiční dotace v programu EFEKT</a:t>
            </a:r>
          </a:p>
          <a:p>
            <a:r>
              <a:rPr lang="cs-CZ" dirty="0"/>
              <a:t>maximální výše dotace 2 mil. Kč</a:t>
            </a:r>
          </a:p>
          <a:p>
            <a:r>
              <a:rPr lang="cs-CZ" dirty="0"/>
              <a:t>maximálně 50 % způsobilých výdajů</a:t>
            </a:r>
          </a:p>
          <a:p>
            <a:r>
              <a:rPr lang="cs-CZ" dirty="0"/>
              <a:t>investiční dotace</a:t>
            </a:r>
          </a:p>
          <a:p>
            <a:r>
              <a:rPr lang="cs-CZ" dirty="0"/>
              <a:t>forma dotace ex ante, tj. dopředu (po výběrovém řízení na dodavatele díla)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dirty="0"/>
              <a:t>podpora pro </a:t>
            </a:r>
            <a:r>
              <a:rPr lang="cs-CZ" b="1" dirty="0">
                <a:solidFill>
                  <a:srgbClr val="13B5EA"/>
                </a:solidFill>
              </a:rPr>
              <a:t>osvětlovací tělesa </a:t>
            </a:r>
            <a:r>
              <a:rPr lang="cs-CZ" dirty="0"/>
              <a:t>(měněná i doplňovaná) </a:t>
            </a:r>
            <a:r>
              <a:rPr lang="cs-CZ" b="1" dirty="0">
                <a:solidFill>
                  <a:srgbClr val="13B5EA"/>
                </a:solidFill>
              </a:rPr>
              <a:t>a řídící systémy </a:t>
            </a:r>
            <a:r>
              <a:rPr lang="cs-CZ" dirty="0"/>
              <a:t>veřejného osvětlení v obcích</a:t>
            </a:r>
            <a:endParaRPr lang="cs-CZ" sz="1000" dirty="0"/>
          </a:p>
          <a:p>
            <a:endParaRPr lang="cs-CZ" sz="1000" dirty="0"/>
          </a:p>
          <a:p>
            <a:r>
              <a:rPr lang="cs-CZ" b="1" dirty="0">
                <a:solidFill>
                  <a:srgbClr val="13B5EA"/>
                </a:solidFill>
              </a:rPr>
              <a:t>výběrovým kritériem je zejména hodnota nebo procento uspořené energie</a:t>
            </a:r>
            <a:r>
              <a:rPr lang="cs-CZ" dirty="0"/>
              <a:t>, přiměřená doba návratnosti vložených finančních prostředků a předpokládaný veřejný prospěch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955750" y="5512361"/>
            <a:ext cx="100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MPO</a:t>
            </a:r>
          </a:p>
        </p:txBody>
      </p:sp>
    </p:spTree>
    <p:extLst>
      <p:ext uri="{BB962C8B-B14F-4D97-AF65-F5344CB8AC3E}">
        <p14:creationId xmlns:p14="http://schemas.microsoft.com/office/powerpoint/2010/main" val="21696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692696"/>
            <a:ext cx="8780462" cy="430887"/>
          </a:xfrm>
        </p:spPr>
        <p:txBody>
          <a:bodyPr/>
          <a:lstStyle/>
          <a:p>
            <a:r>
              <a:rPr lang="cs-CZ" sz="2800" b="1" dirty="0"/>
              <a:t>Snížení energetické náročnosti veřejného osvětlení (2)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49383" y="1539408"/>
            <a:ext cx="8759536" cy="3848899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metodické materiály:</a:t>
            </a:r>
          </a:p>
          <a:p>
            <a:pPr lvl="1"/>
            <a:r>
              <a:rPr lang="cs-CZ" sz="2600" b="1" dirty="0">
                <a:solidFill>
                  <a:srgbClr val="13B5EA"/>
                </a:solidFill>
              </a:rPr>
              <a:t>Metodika pro žadatele o dotaci na rekonstrukci VO</a:t>
            </a:r>
          </a:p>
          <a:p>
            <a:pPr lvl="1"/>
            <a:r>
              <a:rPr lang="cs-CZ" sz="2600" b="1" dirty="0">
                <a:solidFill>
                  <a:srgbClr val="13B5EA"/>
                </a:solidFill>
              </a:rPr>
              <a:t>Příručka pro zpracovatele EP v oblasti VO</a:t>
            </a:r>
          </a:p>
          <a:p>
            <a:pPr marL="360362" lvl="1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2800" u="sng" dirty="0"/>
              <a:t>Informace a podklady důležité pro přípravu projektu:</a:t>
            </a:r>
          </a:p>
          <a:p>
            <a:endParaRPr lang="cs-CZ" sz="700" b="1" dirty="0">
              <a:solidFill>
                <a:srgbClr val="13B5EA"/>
              </a:solidFill>
            </a:endParaRPr>
          </a:p>
          <a:p>
            <a:r>
              <a:rPr lang="cs-CZ" b="1" dirty="0">
                <a:solidFill>
                  <a:srgbClr val="13B5EA"/>
                </a:solidFill>
              </a:rPr>
              <a:t>seznam ulic </a:t>
            </a:r>
            <a:r>
              <a:rPr lang="cs-CZ" dirty="0"/>
              <a:t>s veřejným osvětlením</a:t>
            </a:r>
          </a:p>
          <a:p>
            <a:endParaRPr lang="cs-CZ" sz="700" dirty="0"/>
          </a:p>
          <a:p>
            <a:r>
              <a:rPr lang="cs-CZ" b="1" dirty="0">
                <a:solidFill>
                  <a:srgbClr val="13B5EA"/>
                </a:solidFill>
              </a:rPr>
              <a:t>zatřídění komunikací </a:t>
            </a:r>
            <a:r>
              <a:rPr lang="cs-CZ" dirty="0"/>
              <a:t>(včetně uvedení požadované intenzity osvětlení)</a:t>
            </a:r>
          </a:p>
          <a:p>
            <a:endParaRPr lang="cs-CZ" sz="600" dirty="0"/>
          </a:p>
          <a:p>
            <a:r>
              <a:rPr lang="cs-CZ" b="1" dirty="0">
                <a:solidFill>
                  <a:srgbClr val="13B5EA"/>
                </a:solidFill>
              </a:rPr>
              <a:t>seznam světelných bodů a instalovaných typů svítidel </a:t>
            </a:r>
            <a:r>
              <a:rPr lang="cs-CZ" dirty="0"/>
              <a:t>(včetně počtů jednotlivých typů)</a:t>
            </a:r>
          </a:p>
          <a:p>
            <a:endParaRPr lang="cs-CZ" sz="600" dirty="0"/>
          </a:p>
          <a:p>
            <a:r>
              <a:rPr lang="cs-CZ" b="1" dirty="0">
                <a:solidFill>
                  <a:srgbClr val="13B5EA"/>
                </a:solidFill>
              </a:rPr>
              <a:t>přehled světelných zdrojů </a:t>
            </a:r>
            <a:r>
              <a:rPr lang="cs-CZ" dirty="0"/>
              <a:t>(včetně specifikace příkonu)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955750" y="5512361"/>
            <a:ext cx="100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MPO</a:t>
            </a:r>
          </a:p>
        </p:txBody>
      </p:sp>
    </p:spTree>
    <p:extLst>
      <p:ext uri="{BB962C8B-B14F-4D97-AF65-F5344CB8AC3E}">
        <p14:creationId xmlns:p14="http://schemas.microsoft.com/office/powerpoint/2010/main" val="13324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601" y="692696"/>
            <a:ext cx="8418512" cy="492443"/>
          </a:xfrm>
        </p:spPr>
        <p:txBody>
          <a:bodyPr/>
          <a:lstStyle/>
          <a:p>
            <a:r>
              <a:rPr lang="cs-CZ" sz="3200" b="1" dirty="0"/>
              <a:t>Přehled podpořených projektů z programu EFEKT</a:t>
            </a: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5361" y="1769784"/>
          <a:ext cx="9114993" cy="3323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Podpora rekonstrukce veřejného</a:t>
                      </a:r>
                      <a:r>
                        <a:rPr lang="cs-CZ" sz="16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osvětlení</a:t>
                      </a:r>
                      <a:endParaRPr lang="cs-CZ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 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49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doručených žádostí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48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</a:rPr>
                        <a:t>274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52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podpořených projektů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Objem dotace z programu EFEKT [mil. Kč]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25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Celkové náklady projektů [mil. Kč]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59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90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19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Očekávané úspory [GJ/rok]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3 000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7 200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>
                          <a:effectLst/>
                        </a:rPr>
                        <a:t>3 000</a:t>
                      </a:r>
                      <a:endParaRPr lang="cs-CZ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314">
                <a:tc>
                  <a:txBody>
                    <a:bodyPr/>
                    <a:lstStyle/>
                    <a:p>
                      <a:pPr marL="0" algn="l" defTabSz="914400" rtl="0" eaLnBrk="1" fontAlgn="ctr" latinLnBrk="0" hangingPunct="0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Průměrná dotace na projekt [tis. Kč]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380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469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effectLst/>
                        </a:rPr>
                        <a:t>1 290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86117" y="5115354"/>
            <a:ext cx="8418512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500" i="1" dirty="0">
                <a:solidFill>
                  <a:prstClr val="black"/>
                </a:solidFill>
                <a:latin typeface="Calibri"/>
              </a:rPr>
              <a:t>*</a:t>
            </a:r>
            <a:r>
              <a:rPr lang="cs-CZ" sz="1200" i="1" dirty="0">
                <a:solidFill>
                  <a:prstClr val="black"/>
                </a:solidFill>
                <a:latin typeface="Calibri"/>
              </a:rPr>
              <a:t> pro rok 2018 mohou ještě údaje doznat změny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955750" y="5512361"/>
            <a:ext cx="100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MPO</a:t>
            </a:r>
          </a:p>
        </p:txBody>
      </p:sp>
    </p:spTree>
    <p:extLst>
      <p:ext uri="{BB962C8B-B14F-4D97-AF65-F5344CB8AC3E}">
        <p14:creationId xmlns:p14="http://schemas.microsoft.com/office/powerpoint/2010/main" val="84113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16" y="6360"/>
            <a:ext cx="4802286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6360"/>
            <a:ext cx="4716016" cy="677589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7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5" y="836712"/>
            <a:ext cx="926406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55" t="28373" r="22917" b="51175"/>
          <a:stretch/>
        </p:blipFill>
        <p:spPr bwMode="auto">
          <a:xfrm>
            <a:off x="0" y="-620989"/>
            <a:ext cx="914400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11560" y="3140968"/>
            <a:ext cx="8424937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cs-CZ" sz="3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612389"/>
            <a:ext cx="2071823" cy="93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15616" y="2903168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Jaroslav Klusák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energetický manažer, předseda SEMMO </a:t>
            </a:r>
            <a:b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  <a:hlinkClick r:id="rId5"/>
              </a:rPr>
              <a:t>jaroslav.klusak@litomerice.cz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  <a:hlinkClick r:id="rId6"/>
              </a:rPr>
              <a:t>klusak@semmo.cz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+420 773 165 574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70" y="5499257"/>
            <a:ext cx="1540197" cy="126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8"/>
          <a:srcRect l="8421" t="29230" r="13385" b="26127"/>
          <a:stretch/>
        </p:blipFill>
        <p:spPr>
          <a:xfrm>
            <a:off x="4583410" y="5712775"/>
            <a:ext cx="1833761" cy="890082"/>
          </a:xfrm>
          <a:prstGeom prst="rect">
            <a:avLst/>
          </a:prstGeom>
        </p:spPr>
      </p:pic>
      <p:pic>
        <p:nvPicPr>
          <p:cNvPr id="2052" name="Picture 4" descr="https://www.dataplan.info/img/nszm-loga/small-cz-logo-nszm-barva.png">
            <a:extLst>
              <a:ext uri="{FF2B5EF4-FFF2-40B4-BE49-F238E27FC236}">
                <a16:creationId xmlns:a16="http://schemas.microsoft.com/office/drawing/2014/main" id="{5D5F29DE-A28D-4F03-9536-891738CD8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140"/>
          <a:stretch/>
        </p:blipFill>
        <p:spPr bwMode="auto">
          <a:xfrm>
            <a:off x="342909" y="5592702"/>
            <a:ext cx="1819219" cy="11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802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modrá A EN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6467</TotalTime>
  <Words>359</Words>
  <Application>Microsoft Office PowerPoint</Application>
  <PresentationFormat>Předvádění na obrazovce (4:3)</PresentationFormat>
  <Paragraphs>97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9" baseType="lpstr">
      <vt:lpstr>Arial</vt:lpstr>
      <vt:lpstr>Calibri</vt:lpstr>
      <vt:lpstr>Gill Sans</vt:lpstr>
      <vt:lpstr>Myriad Pro</vt:lpstr>
      <vt:lpstr>Myriad Pro Bold Cond</vt:lpstr>
      <vt:lpstr>Verdana</vt:lpstr>
      <vt:lpstr>Wingdings</vt:lpstr>
      <vt:lpstr>Motiv systému Office</vt:lpstr>
      <vt:lpstr>Blank</vt:lpstr>
      <vt:lpstr>Prezentace modrá A EN</vt:lpstr>
      <vt:lpstr>Prezentace aplikace PowerPoint</vt:lpstr>
      <vt:lpstr> Energetická účinnost a snížení světelného znečištění Výzva NPŽP č. 6/2018</vt:lpstr>
      <vt:lpstr> Energetická účinnost a snížení světelného znečištění Výzva NPŽP č. 6/2018</vt:lpstr>
      <vt:lpstr>Snížení energetické náročnosti veřejného osvětlení (1)</vt:lpstr>
      <vt:lpstr>Snížení energetické náročnosti veřejného osvětlení (2)</vt:lpstr>
      <vt:lpstr>Přehled podpořených projektů z programu EFEKT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monika.capkova</dc:creator>
  <cp:lastModifiedBy>NSZM-22</cp:lastModifiedBy>
  <cp:revision>397</cp:revision>
  <cp:lastPrinted>2018-09-07T10:03:53Z</cp:lastPrinted>
  <dcterms:created xsi:type="dcterms:W3CDTF">2012-09-11T18:07:15Z</dcterms:created>
  <dcterms:modified xsi:type="dcterms:W3CDTF">2019-01-09T07:42:50Z</dcterms:modified>
</cp:coreProperties>
</file>