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73" r:id="rId2"/>
    <p:sldId id="299" r:id="rId3"/>
    <p:sldId id="310" r:id="rId4"/>
    <p:sldId id="305" r:id="rId5"/>
    <p:sldId id="302" r:id="rId6"/>
    <p:sldId id="303" r:id="rId7"/>
    <p:sldId id="306" r:id="rId8"/>
    <p:sldId id="307" r:id="rId9"/>
    <p:sldId id="311" r:id="rId10"/>
    <p:sldId id="304" r:id="rId11"/>
    <p:sldId id="292" r:id="rId12"/>
    <p:sldId id="297" r:id="rId13"/>
    <p:sldId id="293" r:id="rId14"/>
    <p:sldId id="313" r:id="rId15"/>
    <p:sldId id="315" r:id="rId16"/>
    <p:sldId id="272" r:id="rId17"/>
  </p:sldIdLst>
  <p:sldSz cx="13004800" cy="9753600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068">
          <p15:clr>
            <a:srgbClr val="A4A3A4"/>
          </p15:clr>
        </p15:guide>
        <p15:guide id="2" pos="4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C4"/>
    <a:srgbClr val="B4B4B4"/>
    <a:srgbClr val="B5BA05"/>
    <a:srgbClr val="0DB02B"/>
    <a:srgbClr val="527B13"/>
    <a:srgbClr val="7FBA22"/>
    <a:srgbClr val="D7E7BB"/>
    <a:srgbClr val="517B13"/>
    <a:srgbClr val="D8E7BB"/>
    <a:srgbClr val="D8E7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6990" autoAdjust="0"/>
  </p:normalViewPr>
  <p:slideViewPr>
    <p:cSldViewPr>
      <p:cViewPr varScale="1">
        <p:scale>
          <a:sx n="63" d="100"/>
          <a:sy n="63" d="100"/>
        </p:scale>
        <p:origin x="2238" y="90"/>
      </p:cViewPr>
      <p:guideLst>
        <p:guide orient="horz" pos="5068"/>
        <p:guide pos="422"/>
      </p:guideLst>
    </p:cSldViewPr>
  </p:slideViewPr>
  <p:outlineViewPr>
    <p:cViewPr>
      <p:scale>
        <a:sx n="33" d="100"/>
        <a:sy n="33" d="100"/>
      </p:scale>
      <p:origin x="0" y="43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pPr>
              <a:defRPr/>
            </a:pPr>
            <a:fld id="{341DE077-EFAD-45F7-9648-23A848E86495}" type="datetimeFigureOut">
              <a:rPr lang="cs-CZ"/>
              <a:pPr>
                <a:defRPr/>
              </a:pPr>
              <a:t>8.1.2019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pPr>
              <a:defRPr/>
            </a:pPr>
            <a:fld id="{804138DD-3E93-4CB8-9D96-82F3872D97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4267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pPr>
              <a:defRPr/>
            </a:pPr>
            <a:fld id="{AC9FFA57-19BB-4AB4-989A-C6B18F6795E6}" type="datetimeFigureOut">
              <a:rPr lang="cs-CZ"/>
              <a:pPr>
                <a:defRPr/>
              </a:pPr>
              <a:t>8.1.2019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5" tIns="45638" rIns="91275" bIns="45638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275" tIns="45638" rIns="91275" bIns="45638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pPr>
              <a:defRPr/>
            </a:pPr>
            <a:fld id="{7BEC0968-DD2B-40FF-B311-5D8530236E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6757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200" b="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8955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200" b="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2703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4150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 algn="ctr">
              <a:defRPr sz="5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 sz="4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403040273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554893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18600" y="1257300"/>
            <a:ext cx="2616200" cy="60960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70000" y="1257300"/>
            <a:ext cx="7696200" cy="60960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4523653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0000" y="2284512"/>
            <a:ext cx="10464800" cy="57609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0321024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8653934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70000" y="2284413"/>
            <a:ext cx="5156200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78600" y="2284413"/>
            <a:ext cx="5156200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1129760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658583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74997644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97015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9901592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>
                <a:sym typeface="Myriad Pro" charset="0"/>
              </a:rPr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6891705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3017500" cy="976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6188" y="2284413"/>
            <a:ext cx="10488612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>
                <a:sym typeface="Myriad Pro" charset="0"/>
              </a:rPr>
              <a:t>Kliknutím lze upravit styly předlohy textu.</a:t>
            </a:r>
          </a:p>
          <a:p>
            <a:pPr lvl="1"/>
            <a:r>
              <a:rPr lang="cs-CZ" altLang="cs-CZ" dirty="0">
                <a:sym typeface="Myriad Pro" charset="0"/>
              </a:rPr>
              <a:t>Druhá úroveň</a:t>
            </a:r>
          </a:p>
          <a:p>
            <a:pPr lvl="2"/>
            <a:r>
              <a:rPr lang="cs-CZ" altLang="cs-CZ" dirty="0">
                <a:sym typeface="Myriad Pro" charset="0"/>
              </a:rPr>
              <a:t>Třetí úroveň</a:t>
            </a:r>
          </a:p>
          <a:p>
            <a:pPr lvl="3"/>
            <a:r>
              <a:rPr lang="cs-CZ" altLang="cs-CZ" dirty="0">
                <a:sym typeface="Myriad Pro" charset="0"/>
              </a:rPr>
              <a:t>Čtvrtá úroveň</a:t>
            </a:r>
          </a:p>
          <a:p>
            <a:pPr lvl="4"/>
            <a:r>
              <a:rPr lang="cs-CZ" altLang="cs-CZ" dirty="0">
                <a:sym typeface="Myriad Pro" charset="0"/>
              </a:rPr>
              <a:t>Pátá úroveň</a:t>
            </a:r>
            <a:endParaRPr lang="en-US" altLang="cs-CZ" dirty="0">
              <a:sym typeface="Myriad Pro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484188"/>
            <a:ext cx="104648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>
                <a:sym typeface="Myriad Pro Bold Cond" charset="0"/>
              </a:rPr>
              <a:t>Kliknutím lze upravit styl.</a:t>
            </a:r>
            <a:endParaRPr lang="en-US" altLang="cs-CZ" dirty="0">
              <a:sym typeface="Myriad Pro Bold Con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BC14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 Bold Con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9pPr>
    </p:titleStyle>
    <p:bodyStyle>
      <a:lvl1pPr marL="571500" indent="-5715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1pPr>
      <a:lvl2pPr marL="1162050" indent="-533400" algn="l" defTabSz="1162050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2pPr>
      <a:lvl3pPr marL="1790700" indent="-571500" algn="l" rtl="0" eaLnBrk="1" fontAlgn="base" hangingPunct="1">
        <a:spcBef>
          <a:spcPct val="0"/>
        </a:spcBef>
        <a:spcAft>
          <a:spcPct val="0"/>
        </a:spcAft>
        <a:buChar char="-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3pPr>
      <a:lvl4pPr marL="2324100" indent="-5715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4pPr>
      <a:lvl5pPr marL="2781300" indent="-571500" algn="l" rtl="0" eaLnBrk="1" fontAlgn="base" hangingPunct="1">
        <a:spcBef>
          <a:spcPct val="0"/>
        </a:spcBef>
        <a:spcAft>
          <a:spcPct val="0"/>
        </a:spcAft>
        <a:buChar char="-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0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www.narodniprogramzp.cz/files/documents/storage/2017/12/12/1513112624_osvetlovaci_prirucka_pro_obce_web_final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vazelenausporam.cz/" TargetMode="External"/><Relationship Id="rId2" Type="http://schemas.openxmlformats.org/officeDocument/2006/relationships/hyperlink" Target="https://www.narodniprogramzp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otacedestovka.cz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pavla.vidanova@mzp.cz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4723" y="2617966"/>
            <a:ext cx="11055350" cy="2090737"/>
          </a:xfrm>
        </p:spPr>
        <p:txBody>
          <a:bodyPr/>
          <a:lstStyle/>
          <a:p>
            <a:r>
              <a:rPr lang="cs-CZ" sz="6600" dirty="0" smtClean="0"/>
              <a:t>Aktuální informace k dotačním titulům MŽP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51036" y="5020816"/>
            <a:ext cx="9102725" cy="2492375"/>
          </a:xfrm>
        </p:spPr>
        <p:txBody>
          <a:bodyPr/>
          <a:lstStyle/>
          <a:p>
            <a:r>
              <a:rPr lang="cs-CZ" sz="2400" b="1" dirty="0"/>
              <a:t>Pavla Vidanová</a:t>
            </a:r>
          </a:p>
          <a:p>
            <a:r>
              <a:rPr lang="cs-CZ" sz="2400" dirty="0"/>
              <a:t>Ministerstvo životního prostředí</a:t>
            </a:r>
          </a:p>
          <a:p>
            <a:r>
              <a:rPr lang="cs-CZ" sz="2400" dirty="0"/>
              <a:t>Odbor politiky ŽP a udržitelného rozvoje</a:t>
            </a:r>
          </a:p>
          <a:p>
            <a:endParaRPr lang="cs-CZ" sz="2400" dirty="0"/>
          </a:p>
          <a:p>
            <a:r>
              <a:rPr lang="cs-CZ" sz="2400" b="1" i="1" dirty="0" err="1" smtClean="0"/>
              <a:t>Webinář</a:t>
            </a:r>
            <a:r>
              <a:rPr lang="cs-CZ" sz="2400" b="1" i="1" dirty="0" smtClean="0"/>
              <a:t> NSZM</a:t>
            </a:r>
            <a:endParaRPr lang="cs-CZ" sz="2400" b="1" i="1" dirty="0"/>
          </a:p>
          <a:p>
            <a:r>
              <a:rPr lang="cs-CZ" sz="2400" dirty="0" smtClean="0"/>
              <a:t>Praha, 9. 1. 2019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0659220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xmlns="" id="{87F5D6B6-7EB9-4B4A-86C4-CF5332443EA9}"/>
              </a:ext>
            </a:extLst>
          </p:cNvPr>
          <p:cNvGrpSpPr>
            <a:grpSpLocks noChangeAspect="1"/>
          </p:cNvGrpSpPr>
          <p:nvPr/>
        </p:nvGrpSpPr>
        <p:grpSpPr>
          <a:xfrm>
            <a:off x="938272" y="1441605"/>
            <a:ext cx="11128256" cy="6870390"/>
            <a:chOff x="993961" y="1132384"/>
            <a:chExt cx="11593115" cy="7156656"/>
          </a:xfrm>
        </p:grpSpPr>
        <p:sp>
          <p:nvSpPr>
            <p:cNvPr id="11" name="Obdélník: se zakulacenými rohy 10">
              <a:extLst>
                <a:ext uri="{FF2B5EF4-FFF2-40B4-BE49-F238E27FC236}">
                  <a16:creationId xmlns:a16="http://schemas.microsoft.com/office/drawing/2014/main" xmlns="" id="{7DE13023-50E8-4C09-92FA-6B1411CADC58}"/>
                </a:ext>
              </a:extLst>
            </p:cNvPr>
            <p:cNvSpPr/>
            <p:nvPr/>
          </p:nvSpPr>
          <p:spPr bwMode="auto">
            <a:xfrm>
              <a:off x="993961" y="1420416"/>
              <a:ext cx="11593115" cy="1728192"/>
            </a:xfrm>
            <a:prstGeom prst="roundRect">
              <a:avLst>
                <a:gd name="adj" fmla="val 50000"/>
              </a:avLst>
            </a:prstGeom>
            <a:solidFill>
              <a:srgbClr val="005EC4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xmlns="" id="{98BE9714-0288-48D5-8FB3-190C88ADBDBB}"/>
                </a:ext>
              </a:extLst>
            </p:cNvPr>
            <p:cNvSpPr/>
            <p:nvPr/>
          </p:nvSpPr>
          <p:spPr bwMode="auto">
            <a:xfrm>
              <a:off x="1713868" y="1420416"/>
              <a:ext cx="9577064" cy="1728192"/>
            </a:xfrm>
            <a:prstGeom prst="roundRect">
              <a:avLst>
                <a:gd name="adj" fmla="val 50000"/>
              </a:avLst>
            </a:prstGeom>
            <a:solidFill>
              <a:srgbClr val="B4B4B4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2" name="Ovál 11">
              <a:extLst>
                <a:ext uri="{FF2B5EF4-FFF2-40B4-BE49-F238E27FC236}">
                  <a16:creationId xmlns:a16="http://schemas.microsoft.com/office/drawing/2014/main" xmlns="" id="{0A0D2A79-B173-468A-99D8-D9CA8A4CB41D}"/>
                </a:ext>
              </a:extLst>
            </p:cNvPr>
            <p:cNvSpPr/>
            <p:nvPr/>
          </p:nvSpPr>
          <p:spPr bwMode="auto">
            <a:xfrm>
              <a:off x="2938004" y="1132384"/>
              <a:ext cx="2304000" cy="2304256"/>
            </a:xfrm>
            <a:prstGeom prst="ellipse">
              <a:avLst/>
            </a:prstGeom>
            <a:solidFill>
              <a:srgbClr val="B4B4B4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4" name="Ovál 13">
              <a:extLst>
                <a:ext uri="{FF2B5EF4-FFF2-40B4-BE49-F238E27FC236}">
                  <a16:creationId xmlns:a16="http://schemas.microsoft.com/office/drawing/2014/main" xmlns="" id="{EC071567-575B-47C0-A312-81F9E9DA20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96112" y="1290510"/>
              <a:ext cx="1987784" cy="1988004"/>
            </a:xfrm>
            <a:prstGeom prst="ellipse">
              <a:avLst/>
            </a:prstGeom>
            <a:solidFill>
              <a:srgbClr val="005EC4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5" name="Obdélník: se zakulacenými rohy 14">
              <a:extLst>
                <a:ext uri="{FF2B5EF4-FFF2-40B4-BE49-F238E27FC236}">
                  <a16:creationId xmlns:a16="http://schemas.microsoft.com/office/drawing/2014/main" xmlns="" id="{A48F081A-EB9B-42E3-B700-79FEADA6B8F8}"/>
                </a:ext>
              </a:extLst>
            </p:cNvPr>
            <p:cNvSpPr/>
            <p:nvPr/>
          </p:nvSpPr>
          <p:spPr bwMode="auto">
            <a:xfrm>
              <a:off x="993961" y="3846616"/>
              <a:ext cx="11593115" cy="1728192"/>
            </a:xfrm>
            <a:prstGeom prst="roundRect">
              <a:avLst>
                <a:gd name="adj" fmla="val 50000"/>
              </a:avLst>
            </a:prstGeom>
            <a:solidFill>
              <a:srgbClr val="0DB02B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6" name="Obdélník: se zakulacenými rohy 15">
              <a:extLst>
                <a:ext uri="{FF2B5EF4-FFF2-40B4-BE49-F238E27FC236}">
                  <a16:creationId xmlns:a16="http://schemas.microsoft.com/office/drawing/2014/main" xmlns="" id="{CDBAABFF-7827-4317-A178-0461FB7EE40B}"/>
                </a:ext>
              </a:extLst>
            </p:cNvPr>
            <p:cNvSpPr/>
            <p:nvPr/>
          </p:nvSpPr>
          <p:spPr bwMode="auto">
            <a:xfrm>
              <a:off x="1713868" y="3846616"/>
              <a:ext cx="9577064" cy="1728192"/>
            </a:xfrm>
            <a:prstGeom prst="roundRect">
              <a:avLst>
                <a:gd name="adj" fmla="val 50000"/>
              </a:avLst>
            </a:prstGeom>
            <a:solidFill>
              <a:srgbClr val="B4B4B4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7" name="Ovál 16">
              <a:extLst>
                <a:ext uri="{FF2B5EF4-FFF2-40B4-BE49-F238E27FC236}">
                  <a16:creationId xmlns:a16="http://schemas.microsoft.com/office/drawing/2014/main" xmlns="" id="{B48669C7-3E30-47F5-A52C-37BAD4D95ABC}"/>
                </a:ext>
              </a:extLst>
            </p:cNvPr>
            <p:cNvSpPr/>
            <p:nvPr/>
          </p:nvSpPr>
          <p:spPr bwMode="auto">
            <a:xfrm>
              <a:off x="2938004" y="3558584"/>
              <a:ext cx="2304000" cy="2304256"/>
            </a:xfrm>
            <a:prstGeom prst="ellipse">
              <a:avLst/>
            </a:prstGeom>
            <a:solidFill>
              <a:srgbClr val="B4B4B4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8" name="Ovál 17">
              <a:extLst>
                <a:ext uri="{FF2B5EF4-FFF2-40B4-BE49-F238E27FC236}">
                  <a16:creationId xmlns:a16="http://schemas.microsoft.com/office/drawing/2014/main" xmlns="" id="{E357F7A9-B0C0-4145-ACAB-F489213A83A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96112" y="3716710"/>
              <a:ext cx="1987784" cy="1988004"/>
            </a:xfrm>
            <a:prstGeom prst="ellipse">
              <a:avLst/>
            </a:prstGeom>
            <a:solidFill>
              <a:srgbClr val="0DB02B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9" name="Obdélník: se zakulacenými rohy 18">
              <a:extLst>
                <a:ext uri="{FF2B5EF4-FFF2-40B4-BE49-F238E27FC236}">
                  <a16:creationId xmlns:a16="http://schemas.microsoft.com/office/drawing/2014/main" xmlns="" id="{EFEDB354-1BEF-4A2E-9517-9F3E43106256}"/>
                </a:ext>
              </a:extLst>
            </p:cNvPr>
            <p:cNvSpPr/>
            <p:nvPr/>
          </p:nvSpPr>
          <p:spPr bwMode="auto">
            <a:xfrm>
              <a:off x="1044091" y="6257431"/>
              <a:ext cx="11542985" cy="1728192"/>
            </a:xfrm>
            <a:prstGeom prst="roundRect">
              <a:avLst>
                <a:gd name="adj" fmla="val 50000"/>
              </a:avLst>
            </a:prstGeom>
            <a:solidFill>
              <a:srgbClr val="B5BA05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0" name="Obdélník: se zakulacenými rohy 19">
              <a:extLst>
                <a:ext uri="{FF2B5EF4-FFF2-40B4-BE49-F238E27FC236}">
                  <a16:creationId xmlns:a16="http://schemas.microsoft.com/office/drawing/2014/main" xmlns="" id="{E4721F5C-D727-4BC9-B172-5A679F20F4BF}"/>
                </a:ext>
              </a:extLst>
            </p:cNvPr>
            <p:cNvSpPr/>
            <p:nvPr/>
          </p:nvSpPr>
          <p:spPr bwMode="auto">
            <a:xfrm>
              <a:off x="1713868" y="6257431"/>
              <a:ext cx="9577064" cy="1728192"/>
            </a:xfrm>
            <a:prstGeom prst="roundRect">
              <a:avLst>
                <a:gd name="adj" fmla="val 50000"/>
              </a:avLst>
            </a:prstGeom>
            <a:solidFill>
              <a:srgbClr val="B4B4B4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1" name="Ovál 20">
              <a:extLst>
                <a:ext uri="{FF2B5EF4-FFF2-40B4-BE49-F238E27FC236}">
                  <a16:creationId xmlns:a16="http://schemas.microsoft.com/office/drawing/2014/main" xmlns="" id="{6F1501D3-F60C-4B21-A906-231676A43B74}"/>
                </a:ext>
              </a:extLst>
            </p:cNvPr>
            <p:cNvSpPr/>
            <p:nvPr/>
          </p:nvSpPr>
          <p:spPr bwMode="auto">
            <a:xfrm>
              <a:off x="2887874" y="5984784"/>
              <a:ext cx="2304000" cy="2304256"/>
            </a:xfrm>
            <a:prstGeom prst="ellipse">
              <a:avLst/>
            </a:prstGeom>
            <a:solidFill>
              <a:srgbClr val="B4B4B4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2" name="Ovál 21">
              <a:extLst>
                <a:ext uri="{FF2B5EF4-FFF2-40B4-BE49-F238E27FC236}">
                  <a16:creationId xmlns:a16="http://schemas.microsoft.com/office/drawing/2014/main" xmlns="" id="{70841840-CC18-4EC0-9540-948A2110CC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45982" y="6142910"/>
              <a:ext cx="1987784" cy="1988004"/>
            </a:xfrm>
            <a:prstGeom prst="ellipse">
              <a:avLst/>
            </a:prstGeom>
            <a:solidFill>
              <a:srgbClr val="B5BA05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xmlns="" id="{D32517BD-586B-4303-929A-C721F31586F2}"/>
                </a:ext>
              </a:extLst>
            </p:cNvPr>
            <p:cNvSpPr txBox="1"/>
            <p:nvPr/>
          </p:nvSpPr>
          <p:spPr>
            <a:xfrm>
              <a:off x="3441932" y="1915180"/>
              <a:ext cx="1296144" cy="657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500" b="1" dirty="0">
                  <a:solidFill>
                    <a:schemeClr val="bg1"/>
                  </a:solidFill>
                </a:rPr>
                <a:t>NZÚ</a:t>
              </a:r>
            </a:p>
          </p:txBody>
        </p:sp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xmlns="" id="{FFB9794E-B168-4656-95F6-6BBD23DC255E}"/>
                </a:ext>
              </a:extLst>
            </p:cNvPr>
            <p:cNvSpPr txBox="1"/>
            <p:nvPr/>
          </p:nvSpPr>
          <p:spPr>
            <a:xfrm>
              <a:off x="3351986" y="4341380"/>
              <a:ext cx="1476036" cy="657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500" b="1" dirty="0">
                  <a:solidFill>
                    <a:schemeClr val="bg1"/>
                  </a:solidFill>
                </a:rPr>
                <a:t>OPŽP</a:t>
              </a:r>
            </a:p>
          </p:txBody>
        </p: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xmlns="" id="{15FF35D7-DC1A-4D93-9475-115DAECB1D11}"/>
                </a:ext>
              </a:extLst>
            </p:cNvPr>
            <p:cNvSpPr txBox="1"/>
            <p:nvPr/>
          </p:nvSpPr>
          <p:spPr>
            <a:xfrm>
              <a:off x="3301856" y="6752195"/>
              <a:ext cx="1476036" cy="657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500" b="1" dirty="0">
                  <a:solidFill>
                    <a:schemeClr val="bg1"/>
                  </a:solidFill>
                </a:rPr>
                <a:t>NPŽP</a:t>
              </a:r>
            </a:p>
          </p:txBody>
        </p:sp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xmlns="" id="{27F583B7-E4AC-4F92-92C1-5650D15BF775}"/>
                </a:ext>
              </a:extLst>
            </p:cNvPr>
            <p:cNvSpPr txBox="1"/>
            <p:nvPr/>
          </p:nvSpPr>
          <p:spPr>
            <a:xfrm>
              <a:off x="5242003" y="1587144"/>
              <a:ext cx="5436860" cy="1218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500" b="1" dirty="0" smtClean="0"/>
                <a:t>energetika</a:t>
              </a:r>
            </a:p>
            <a:p>
              <a:r>
                <a:rPr lang="cs-CZ" sz="3500" dirty="0" smtClean="0"/>
                <a:t>(rodinné </a:t>
              </a:r>
              <a:r>
                <a:rPr lang="cs-CZ" sz="3500" dirty="0"/>
                <a:t>a bytové </a:t>
              </a:r>
              <a:r>
                <a:rPr lang="cs-CZ" sz="3500" dirty="0" smtClean="0"/>
                <a:t>domy)</a:t>
              </a:r>
              <a:endParaRPr lang="cs-CZ" sz="3500" dirty="0"/>
            </a:p>
          </p:txBody>
        </p:sp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xmlns="" id="{AFF77BB9-5CFC-4F5D-BE99-AFC34E324133}"/>
                </a:ext>
              </a:extLst>
            </p:cNvPr>
            <p:cNvSpPr txBox="1"/>
            <p:nvPr/>
          </p:nvSpPr>
          <p:spPr>
            <a:xfrm>
              <a:off x="5242003" y="3846616"/>
              <a:ext cx="5436860" cy="177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500" b="1" dirty="0"/>
                <a:t>e</a:t>
              </a:r>
              <a:r>
                <a:rPr lang="cs-CZ" sz="3500" b="1" dirty="0" smtClean="0"/>
                <a:t>nergetika</a:t>
              </a:r>
            </a:p>
            <a:p>
              <a:r>
                <a:rPr lang="cs-CZ" sz="3500" dirty="0" smtClean="0"/>
                <a:t>(veřejné budovy)</a:t>
              </a:r>
            </a:p>
            <a:p>
              <a:r>
                <a:rPr lang="cs-CZ" sz="3500" b="1" dirty="0" smtClean="0"/>
                <a:t>adaptace</a:t>
              </a:r>
              <a:endParaRPr lang="cs-CZ" sz="3500" b="1" dirty="0"/>
            </a:p>
          </p:txBody>
        </p:sp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xmlns="" id="{FB45DA29-2E1B-4467-99D4-40BBCA0C476F}"/>
                </a:ext>
              </a:extLst>
            </p:cNvPr>
            <p:cNvSpPr txBox="1"/>
            <p:nvPr/>
          </p:nvSpPr>
          <p:spPr>
            <a:xfrm>
              <a:off x="5242004" y="6752195"/>
              <a:ext cx="5436860" cy="673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500" b="1" dirty="0"/>
                <a:t>dílčí aktivity</a:t>
              </a:r>
            </a:p>
          </p:txBody>
        </p:sp>
      </p:grpSp>
      <p:sp>
        <p:nvSpPr>
          <p:cNvPr id="25" name="Nadpis 1">
            <a:extLst>
              <a:ext uri="{FF2B5EF4-FFF2-40B4-BE49-F238E27FC236}">
                <a16:creationId xmlns:a16="http://schemas.microsoft.com/office/drawing/2014/main" xmlns="" id="{151B1AEF-E85A-49D3-A6E0-1170E624B55A}"/>
              </a:ext>
            </a:extLst>
          </p:cNvPr>
          <p:cNvSpPr txBox="1">
            <a:spLocks/>
          </p:cNvSpPr>
          <p:nvPr/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BC1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yriad Pro Bold Con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9pPr>
          </a:lstStyle>
          <a:p>
            <a:r>
              <a:rPr lang="cs-CZ" sz="4400" kern="0" dirty="0" smtClean="0"/>
              <a:t>Další možnosti podpory</a:t>
            </a:r>
            <a:endParaRPr lang="cs-CZ" sz="4400" kern="0" dirty="0"/>
          </a:p>
        </p:txBody>
      </p:sp>
    </p:spTree>
    <p:extLst>
      <p:ext uri="{BB962C8B-B14F-4D97-AF65-F5344CB8AC3E}">
        <p14:creationId xmlns:p14="http://schemas.microsoft.com/office/powerpoint/2010/main" val="264701820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xmlns="" id="{CAFBFA99-A3D2-4A7D-8B48-19839AD06CAC}"/>
              </a:ext>
            </a:extLst>
          </p:cNvPr>
          <p:cNvGrpSpPr>
            <a:grpSpLocks noChangeAspect="1"/>
          </p:cNvGrpSpPr>
          <p:nvPr/>
        </p:nvGrpSpPr>
        <p:grpSpPr>
          <a:xfrm>
            <a:off x="937704" y="1441605"/>
            <a:ext cx="11129392" cy="6870390"/>
            <a:chOff x="993961" y="1132384"/>
            <a:chExt cx="11593115" cy="7156656"/>
          </a:xfrm>
        </p:grpSpPr>
        <p:sp>
          <p:nvSpPr>
            <p:cNvPr id="11" name="Obdélník: se zakulacenými rohy 10">
              <a:extLst>
                <a:ext uri="{FF2B5EF4-FFF2-40B4-BE49-F238E27FC236}">
                  <a16:creationId xmlns:a16="http://schemas.microsoft.com/office/drawing/2014/main" xmlns="" id="{7DE13023-50E8-4C09-92FA-6B1411CADC58}"/>
                </a:ext>
              </a:extLst>
            </p:cNvPr>
            <p:cNvSpPr/>
            <p:nvPr/>
          </p:nvSpPr>
          <p:spPr bwMode="auto">
            <a:xfrm>
              <a:off x="993961" y="1420416"/>
              <a:ext cx="11593115" cy="1728192"/>
            </a:xfrm>
            <a:prstGeom prst="roundRect">
              <a:avLst>
                <a:gd name="adj" fmla="val 50000"/>
              </a:avLst>
            </a:prstGeom>
            <a:solidFill>
              <a:srgbClr val="005EC4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xmlns="" id="{98BE9714-0288-48D5-8FB3-190C88ADBDBB}"/>
                </a:ext>
              </a:extLst>
            </p:cNvPr>
            <p:cNvSpPr/>
            <p:nvPr/>
          </p:nvSpPr>
          <p:spPr bwMode="auto">
            <a:xfrm>
              <a:off x="1713868" y="1420416"/>
              <a:ext cx="9577064" cy="1728192"/>
            </a:xfrm>
            <a:prstGeom prst="roundRect">
              <a:avLst>
                <a:gd name="adj" fmla="val 50000"/>
              </a:avLst>
            </a:prstGeom>
            <a:solidFill>
              <a:srgbClr val="B4B4B4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2" name="Ovál 11">
              <a:extLst>
                <a:ext uri="{FF2B5EF4-FFF2-40B4-BE49-F238E27FC236}">
                  <a16:creationId xmlns:a16="http://schemas.microsoft.com/office/drawing/2014/main" xmlns="" id="{0A0D2A79-B173-468A-99D8-D9CA8A4CB41D}"/>
                </a:ext>
              </a:extLst>
            </p:cNvPr>
            <p:cNvSpPr/>
            <p:nvPr/>
          </p:nvSpPr>
          <p:spPr bwMode="auto">
            <a:xfrm>
              <a:off x="2938004" y="1132384"/>
              <a:ext cx="2304000" cy="2304256"/>
            </a:xfrm>
            <a:prstGeom prst="ellipse">
              <a:avLst/>
            </a:prstGeom>
            <a:solidFill>
              <a:srgbClr val="B4B4B4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4" name="Ovál 13">
              <a:extLst>
                <a:ext uri="{FF2B5EF4-FFF2-40B4-BE49-F238E27FC236}">
                  <a16:creationId xmlns:a16="http://schemas.microsoft.com/office/drawing/2014/main" xmlns="" id="{EC071567-575B-47C0-A312-81F9E9DA20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96112" y="1290510"/>
              <a:ext cx="1987784" cy="1988004"/>
            </a:xfrm>
            <a:prstGeom prst="ellipse">
              <a:avLst/>
            </a:prstGeom>
            <a:solidFill>
              <a:srgbClr val="005EC4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5" name="Obdélník: se zakulacenými rohy 14">
              <a:extLst>
                <a:ext uri="{FF2B5EF4-FFF2-40B4-BE49-F238E27FC236}">
                  <a16:creationId xmlns:a16="http://schemas.microsoft.com/office/drawing/2014/main" xmlns="" id="{A48F081A-EB9B-42E3-B700-79FEADA6B8F8}"/>
                </a:ext>
              </a:extLst>
            </p:cNvPr>
            <p:cNvSpPr/>
            <p:nvPr/>
          </p:nvSpPr>
          <p:spPr bwMode="auto">
            <a:xfrm>
              <a:off x="993961" y="3846616"/>
              <a:ext cx="11593115" cy="1728192"/>
            </a:xfrm>
            <a:prstGeom prst="roundRect">
              <a:avLst>
                <a:gd name="adj" fmla="val 50000"/>
              </a:avLst>
            </a:prstGeom>
            <a:solidFill>
              <a:srgbClr val="0DB02B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6" name="Obdélník: se zakulacenými rohy 15">
              <a:extLst>
                <a:ext uri="{FF2B5EF4-FFF2-40B4-BE49-F238E27FC236}">
                  <a16:creationId xmlns:a16="http://schemas.microsoft.com/office/drawing/2014/main" xmlns="" id="{CDBAABFF-7827-4317-A178-0461FB7EE40B}"/>
                </a:ext>
              </a:extLst>
            </p:cNvPr>
            <p:cNvSpPr/>
            <p:nvPr/>
          </p:nvSpPr>
          <p:spPr bwMode="auto">
            <a:xfrm>
              <a:off x="1713868" y="3846616"/>
              <a:ext cx="9577064" cy="1728192"/>
            </a:xfrm>
            <a:prstGeom prst="roundRect">
              <a:avLst>
                <a:gd name="adj" fmla="val 50000"/>
              </a:avLst>
            </a:prstGeom>
            <a:solidFill>
              <a:srgbClr val="B4B4B4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7" name="Ovál 16">
              <a:extLst>
                <a:ext uri="{FF2B5EF4-FFF2-40B4-BE49-F238E27FC236}">
                  <a16:creationId xmlns:a16="http://schemas.microsoft.com/office/drawing/2014/main" xmlns="" id="{B48669C7-3E30-47F5-A52C-37BAD4D95ABC}"/>
                </a:ext>
              </a:extLst>
            </p:cNvPr>
            <p:cNvSpPr/>
            <p:nvPr/>
          </p:nvSpPr>
          <p:spPr bwMode="auto">
            <a:xfrm>
              <a:off x="2938004" y="3558584"/>
              <a:ext cx="2304000" cy="2304256"/>
            </a:xfrm>
            <a:prstGeom prst="ellipse">
              <a:avLst/>
            </a:prstGeom>
            <a:solidFill>
              <a:srgbClr val="B4B4B4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8" name="Ovál 17">
              <a:extLst>
                <a:ext uri="{FF2B5EF4-FFF2-40B4-BE49-F238E27FC236}">
                  <a16:creationId xmlns:a16="http://schemas.microsoft.com/office/drawing/2014/main" xmlns="" id="{E357F7A9-B0C0-4145-ACAB-F489213A83A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96112" y="3716710"/>
              <a:ext cx="1987784" cy="1988004"/>
            </a:xfrm>
            <a:prstGeom prst="ellipse">
              <a:avLst/>
            </a:prstGeom>
            <a:solidFill>
              <a:srgbClr val="0DB02B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9" name="Obdélník: se zakulacenými rohy 18">
              <a:extLst>
                <a:ext uri="{FF2B5EF4-FFF2-40B4-BE49-F238E27FC236}">
                  <a16:creationId xmlns:a16="http://schemas.microsoft.com/office/drawing/2014/main" xmlns="" id="{EFEDB354-1BEF-4A2E-9517-9F3E43106256}"/>
                </a:ext>
              </a:extLst>
            </p:cNvPr>
            <p:cNvSpPr/>
            <p:nvPr/>
          </p:nvSpPr>
          <p:spPr bwMode="auto">
            <a:xfrm>
              <a:off x="1044091" y="6257431"/>
              <a:ext cx="11542985" cy="1728192"/>
            </a:xfrm>
            <a:prstGeom prst="roundRect">
              <a:avLst>
                <a:gd name="adj" fmla="val 50000"/>
              </a:avLst>
            </a:prstGeom>
            <a:solidFill>
              <a:srgbClr val="B5BA05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0" name="Obdélník: se zakulacenými rohy 19">
              <a:extLst>
                <a:ext uri="{FF2B5EF4-FFF2-40B4-BE49-F238E27FC236}">
                  <a16:creationId xmlns:a16="http://schemas.microsoft.com/office/drawing/2014/main" xmlns="" id="{E4721F5C-D727-4BC9-B172-5A679F20F4BF}"/>
                </a:ext>
              </a:extLst>
            </p:cNvPr>
            <p:cNvSpPr/>
            <p:nvPr/>
          </p:nvSpPr>
          <p:spPr bwMode="auto">
            <a:xfrm>
              <a:off x="1713868" y="6257431"/>
              <a:ext cx="9577064" cy="1728192"/>
            </a:xfrm>
            <a:prstGeom prst="roundRect">
              <a:avLst>
                <a:gd name="adj" fmla="val 50000"/>
              </a:avLst>
            </a:prstGeom>
            <a:solidFill>
              <a:srgbClr val="B4B4B4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1" name="Ovál 20">
              <a:extLst>
                <a:ext uri="{FF2B5EF4-FFF2-40B4-BE49-F238E27FC236}">
                  <a16:creationId xmlns:a16="http://schemas.microsoft.com/office/drawing/2014/main" xmlns="" id="{6F1501D3-F60C-4B21-A906-231676A43B74}"/>
                </a:ext>
              </a:extLst>
            </p:cNvPr>
            <p:cNvSpPr/>
            <p:nvPr/>
          </p:nvSpPr>
          <p:spPr bwMode="auto">
            <a:xfrm>
              <a:off x="2887874" y="5984784"/>
              <a:ext cx="2304000" cy="2304256"/>
            </a:xfrm>
            <a:prstGeom prst="ellipse">
              <a:avLst/>
            </a:prstGeom>
            <a:solidFill>
              <a:srgbClr val="B4B4B4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2" name="Ovál 21">
              <a:extLst>
                <a:ext uri="{FF2B5EF4-FFF2-40B4-BE49-F238E27FC236}">
                  <a16:creationId xmlns:a16="http://schemas.microsoft.com/office/drawing/2014/main" xmlns="" id="{70841840-CC18-4EC0-9540-948A2110CC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45982" y="6142910"/>
              <a:ext cx="1987784" cy="1988004"/>
            </a:xfrm>
            <a:prstGeom prst="ellipse">
              <a:avLst/>
            </a:prstGeom>
            <a:solidFill>
              <a:srgbClr val="B5BA05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pic>
          <p:nvPicPr>
            <p:cNvPr id="3" name="Grafický objekt 2" descr="Pouliční osvětlení">
              <a:extLst>
                <a:ext uri="{FF2B5EF4-FFF2-40B4-BE49-F238E27FC236}">
                  <a16:creationId xmlns:a16="http://schemas.microsoft.com/office/drawing/2014/main" xmlns="" id="{A1FF0000-42F7-489C-AC9C-ED43395D7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575463" y="1737883"/>
              <a:ext cx="1097280" cy="1097280"/>
            </a:xfrm>
            <a:prstGeom prst="rect">
              <a:avLst/>
            </a:prstGeom>
          </p:spPr>
        </p:pic>
        <p:pic>
          <p:nvPicPr>
            <p:cNvPr id="5" name="Grafický objekt 4" descr="Žárovka">
              <a:extLst>
                <a:ext uri="{FF2B5EF4-FFF2-40B4-BE49-F238E27FC236}">
                  <a16:creationId xmlns:a16="http://schemas.microsoft.com/office/drawing/2014/main" xmlns="" id="{489F4EF0-2A1D-4229-B824-6A3AE2C9A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472863" y="4113489"/>
              <a:ext cx="1188720" cy="1188720"/>
            </a:xfrm>
            <a:prstGeom prst="rect">
              <a:avLst/>
            </a:prstGeom>
          </p:spPr>
        </p:pic>
        <p:pic>
          <p:nvPicPr>
            <p:cNvPr id="7" name="Grafický objekt 6" descr="Scénář">
              <a:extLst>
                <a:ext uri="{FF2B5EF4-FFF2-40B4-BE49-F238E27FC236}">
                  <a16:creationId xmlns:a16="http://schemas.microsoft.com/office/drawing/2014/main" xmlns="" id="{71FD36BF-DB7D-4530-BE9C-78E0ED021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420825" y="6527166"/>
              <a:ext cx="1188720" cy="1188720"/>
            </a:xfrm>
            <a:prstGeom prst="rect">
              <a:avLst/>
            </a:prstGeom>
          </p:spPr>
        </p:pic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xmlns="" id="{1A6B4E06-8CA0-4B2D-9200-49F1D77C5F62}"/>
                </a:ext>
              </a:extLst>
            </p:cNvPr>
            <p:cNvSpPr txBox="1"/>
            <p:nvPr/>
          </p:nvSpPr>
          <p:spPr>
            <a:xfrm>
              <a:off x="5242004" y="1915180"/>
              <a:ext cx="54368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b="1" dirty="0"/>
                <a:t>veřejné osvětlení</a:t>
              </a:r>
            </a:p>
          </p:txBody>
        </p: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xmlns="" id="{13E87FB1-41D6-482E-A063-D0EFD26A3BCF}"/>
                </a:ext>
              </a:extLst>
            </p:cNvPr>
            <p:cNvSpPr txBox="1"/>
            <p:nvPr/>
          </p:nvSpPr>
          <p:spPr>
            <a:xfrm>
              <a:off x="5269881" y="4387546"/>
              <a:ext cx="54368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b="1" dirty="0" err="1"/>
                <a:t>ekoinovace</a:t>
              </a:r>
              <a:endParaRPr lang="cs-CZ" sz="4000" b="1" dirty="0"/>
            </a:p>
          </p:txBody>
        </p:sp>
        <p:sp>
          <p:nvSpPr>
            <p:cNvPr id="25" name="TextovéPole 24">
              <a:extLst>
                <a:ext uri="{FF2B5EF4-FFF2-40B4-BE49-F238E27FC236}">
                  <a16:creationId xmlns:a16="http://schemas.microsoft.com/office/drawing/2014/main" xmlns="" id="{539AB784-5736-4404-81D1-F3198706A5DF}"/>
                </a:ext>
              </a:extLst>
            </p:cNvPr>
            <p:cNvSpPr txBox="1"/>
            <p:nvPr/>
          </p:nvSpPr>
          <p:spPr>
            <a:xfrm>
              <a:off x="5269881" y="6798361"/>
              <a:ext cx="54368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b="1" dirty="0"/>
                <a:t>strategie</a:t>
              </a:r>
            </a:p>
          </p:txBody>
        </p:sp>
      </p:grpSp>
      <p:sp>
        <p:nvSpPr>
          <p:cNvPr id="26" name="Nadpis 1">
            <a:extLst>
              <a:ext uri="{FF2B5EF4-FFF2-40B4-BE49-F238E27FC236}">
                <a16:creationId xmlns:a16="http://schemas.microsoft.com/office/drawing/2014/main" xmlns="" id="{81880D83-7361-4F39-B468-58E42AE2A428}"/>
              </a:ext>
            </a:extLst>
          </p:cNvPr>
          <p:cNvSpPr txBox="1">
            <a:spLocks/>
          </p:cNvSpPr>
          <p:nvPr/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BC1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yriad Pro Bold Con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9pPr>
          </a:lstStyle>
          <a:p>
            <a:r>
              <a:rPr lang="cs-CZ" sz="4400" kern="0" dirty="0"/>
              <a:t>Národní program Životní prostředí</a:t>
            </a:r>
          </a:p>
        </p:txBody>
      </p:sp>
    </p:spTree>
    <p:extLst>
      <p:ext uri="{BB962C8B-B14F-4D97-AF65-F5344CB8AC3E}">
        <p14:creationId xmlns:p14="http://schemas.microsoft.com/office/powerpoint/2010/main" val="23673709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808A9DB-616E-4EC7-B067-CADB490F6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xmlns="" id="{4974C870-ADD7-4613-ADEC-4A5229E40ACD}"/>
              </a:ext>
            </a:extLst>
          </p:cNvPr>
          <p:cNvSpPr/>
          <p:nvPr/>
        </p:nvSpPr>
        <p:spPr bwMode="auto">
          <a:xfrm>
            <a:off x="813941" y="700336"/>
            <a:ext cx="11593115" cy="1728192"/>
          </a:xfrm>
          <a:prstGeom prst="roundRect">
            <a:avLst>
              <a:gd name="adj" fmla="val 50000"/>
            </a:avLst>
          </a:prstGeom>
          <a:solidFill>
            <a:srgbClr val="005EC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xmlns="" id="{63B9062E-8F85-4E3C-B649-6A07530CF29E}"/>
              </a:ext>
            </a:extLst>
          </p:cNvPr>
          <p:cNvSpPr/>
          <p:nvPr/>
        </p:nvSpPr>
        <p:spPr bwMode="auto">
          <a:xfrm>
            <a:off x="1533848" y="700336"/>
            <a:ext cx="9577064" cy="1728192"/>
          </a:xfrm>
          <a:prstGeom prst="roundRect">
            <a:avLst>
              <a:gd name="adj" fmla="val 50000"/>
            </a:avLst>
          </a:prstGeom>
          <a:solidFill>
            <a:srgbClr val="B4B4B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xmlns="" id="{912050B4-0266-497E-96AB-876AE43E2D24}"/>
              </a:ext>
            </a:extLst>
          </p:cNvPr>
          <p:cNvSpPr/>
          <p:nvPr/>
        </p:nvSpPr>
        <p:spPr bwMode="auto">
          <a:xfrm>
            <a:off x="2757984" y="412304"/>
            <a:ext cx="2304000" cy="2304256"/>
          </a:xfrm>
          <a:prstGeom prst="ellipse">
            <a:avLst/>
          </a:prstGeom>
          <a:solidFill>
            <a:srgbClr val="B4B4B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xmlns="" id="{899A345B-11A1-40AB-BDD6-AC21DABEBF66}"/>
              </a:ext>
            </a:extLst>
          </p:cNvPr>
          <p:cNvSpPr>
            <a:spLocks noChangeAspect="1"/>
          </p:cNvSpPr>
          <p:nvPr/>
        </p:nvSpPr>
        <p:spPr bwMode="auto">
          <a:xfrm>
            <a:off x="2916092" y="570430"/>
            <a:ext cx="1987784" cy="1988004"/>
          </a:xfrm>
          <a:prstGeom prst="ellipse">
            <a:avLst/>
          </a:prstGeom>
          <a:solidFill>
            <a:srgbClr val="005EC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8" name="Grafický objekt 7" descr="Pouliční osvětlení">
            <a:extLst>
              <a:ext uri="{FF2B5EF4-FFF2-40B4-BE49-F238E27FC236}">
                <a16:creationId xmlns:a16="http://schemas.microsoft.com/office/drawing/2014/main" xmlns="" id="{817B15DC-C49C-47A3-A765-82833B68BA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95443" y="1017803"/>
            <a:ext cx="1097280" cy="109728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3648D12F-35BE-42FA-B4D8-A4613AE37C17}"/>
              </a:ext>
            </a:extLst>
          </p:cNvPr>
          <p:cNvSpPr txBox="1"/>
          <p:nvPr/>
        </p:nvSpPr>
        <p:spPr>
          <a:xfrm>
            <a:off x="5090124" y="902712"/>
            <a:ext cx="54368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Veřejné </a:t>
            </a:r>
            <a:r>
              <a:rPr lang="cs-CZ" sz="4000" b="1" dirty="0" smtClean="0"/>
              <a:t>osvětlení</a:t>
            </a:r>
          </a:p>
          <a:p>
            <a:r>
              <a:rPr lang="cs-CZ" sz="4000" dirty="0" smtClean="0"/>
              <a:t>Výzva č. 9/2018</a:t>
            </a:r>
            <a:endParaRPr lang="cs-CZ" sz="4000" dirty="0"/>
          </a:p>
        </p:txBody>
      </p:sp>
      <p:pic>
        <p:nvPicPr>
          <p:cNvPr id="10" name="Obrázek 9">
            <a:hlinkClick r:id="rId4"/>
            <a:extLst>
              <a:ext uri="{FF2B5EF4-FFF2-40B4-BE49-F238E27FC236}">
                <a16:creationId xmlns:a16="http://schemas.microsoft.com/office/drawing/2014/main" xmlns="" id="{4CF2E67F-F533-4C79-803A-6DFBD0BD26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110" y="2704168"/>
            <a:ext cx="3686690" cy="5337126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xmlns="" id="{130CD161-E8E8-4780-BFA5-DF75D00B63D2}"/>
              </a:ext>
            </a:extLst>
          </p:cNvPr>
          <p:cNvSpPr txBox="1">
            <a:spLocks/>
          </p:cNvSpPr>
          <p:nvPr/>
        </p:nvSpPr>
        <p:spPr bwMode="auto">
          <a:xfrm>
            <a:off x="1270000" y="2846466"/>
            <a:ext cx="6600552" cy="51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571500" indent="-5715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yriad Pro" charset="0"/>
              </a:defRPr>
            </a:lvl1pPr>
            <a:lvl2pPr marL="1162050" indent="-533400" algn="l" defTabSz="1162050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yriad Pro" charset="0"/>
              </a:defRPr>
            </a:lvl2pPr>
            <a:lvl3pPr marL="1790700" indent="-571500" algn="l" rtl="0" eaLnBrk="1" fontAlgn="base" hangingPunct="1">
              <a:spcBef>
                <a:spcPct val="0"/>
              </a:spcBef>
              <a:spcAft>
                <a:spcPct val="0"/>
              </a:spcAft>
              <a:buChar char="-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yriad Pro" charset="0"/>
              </a:defRPr>
            </a:lvl3pPr>
            <a:lvl4pPr marL="2324100" indent="-5715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yriad Pro" charset="0"/>
              </a:defRPr>
            </a:lvl4pPr>
            <a:lvl5pPr marL="2781300" indent="-571500" algn="l" rtl="0" eaLnBrk="1" fontAlgn="base" hangingPunct="1">
              <a:spcBef>
                <a:spcPct val="0"/>
              </a:spcBef>
              <a:spcAft>
                <a:spcPct val="0"/>
              </a:spcAft>
              <a:buChar char="-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yriad Pro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Myriad Pro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Myriad Pro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Myriad Pro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Myriad Pro" charset="0"/>
              </a:defRPr>
            </a:lvl9pPr>
          </a:lstStyle>
          <a:p>
            <a:r>
              <a:rPr lang="cs-CZ" kern="0" dirty="0"/>
              <a:t>Obsah:</a:t>
            </a:r>
          </a:p>
          <a:p>
            <a:pPr lvl="1"/>
            <a:r>
              <a:rPr lang="cs-CZ" kern="0" dirty="0"/>
              <a:t>Doporučené typy svítidel</a:t>
            </a:r>
          </a:p>
          <a:p>
            <a:pPr lvl="1"/>
            <a:r>
              <a:rPr lang="cs-CZ" kern="0" dirty="0"/>
              <a:t>Doporučený způsob instalace svítidel</a:t>
            </a:r>
          </a:p>
          <a:p>
            <a:pPr lvl="1"/>
            <a:r>
              <a:rPr lang="cs-CZ" kern="0" dirty="0"/>
              <a:t>Doporučené typy světelných zdrojů</a:t>
            </a:r>
          </a:p>
          <a:p>
            <a:pPr lvl="1"/>
            <a:r>
              <a:rPr lang="cs-CZ" kern="0" dirty="0"/>
              <a:t>Pronikání venkovního osvětlení do oken</a:t>
            </a:r>
          </a:p>
          <a:p>
            <a:pPr lvl="1"/>
            <a:r>
              <a:rPr lang="cs-CZ" kern="0" dirty="0"/>
              <a:t>Maximální úroveň osvětlení</a:t>
            </a:r>
          </a:p>
          <a:p>
            <a:pPr lvl="1"/>
            <a:r>
              <a:rPr lang="cs-CZ" kern="0" dirty="0"/>
              <a:t>Architektonické a dekorativní osvětlení</a:t>
            </a:r>
          </a:p>
          <a:p>
            <a:pPr>
              <a:lnSpc>
                <a:spcPct val="150000"/>
              </a:lnSpc>
            </a:pPr>
            <a:endParaRPr lang="cs-CZ" kern="0" dirty="0"/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691114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49D2760-5B4B-4261-9902-493E9FFFE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0" y="2846466"/>
            <a:ext cx="10464800" cy="5198983"/>
          </a:xfrm>
        </p:spPr>
        <p:txBody>
          <a:bodyPr/>
          <a:lstStyle/>
          <a:p>
            <a:r>
              <a:rPr lang="cs-CZ" b="1" dirty="0"/>
              <a:t>Předmět podpory</a:t>
            </a:r>
            <a:r>
              <a:rPr lang="cs-CZ" dirty="0"/>
              <a:t>: inovativní a demonstrační projekty s pozitivním dopadem na životní prostředí</a:t>
            </a:r>
          </a:p>
          <a:p>
            <a:r>
              <a:rPr lang="cs-CZ" dirty="0"/>
              <a:t>Tematické oblasti:</a:t>
            </a:r>
          </a:p>
          <a:p>
            <a:pPr lvl="1"/>
            <a:r>
              <a:rPr lang="cs-CZ" dirty="0"/>
              <a:t>Voda</a:t>
            </a:r>
          </a:p>
          <a:p>
            <a:pPr lvl="1"/>
            <a:r>
              <a:rPr lang="cs-CZ" dirty="0"/>
              <a:t>Kvalita ovzduší</a:t>
            </a:r>
          </a:p>
          <a:p>
            <a:pPr lvl="1"/>
            <a:r>
              <a:rPr lang="cs-CZ" dirty="0"/>
              <a:t>Odpady</a:t>
            </a:r>
          </a:p>
          <a:p>
            <a:pPr lvl="1"/>
            <a:r>
              <a:rPr lang="cs-CZ" dirty="0"/>
              <a:t>Energetické úspory a chytrá řešení v energetice</a:t>
            </a:r>
          </a:p>
          <a:p>
            <a:pPr lvl="1"/>
            <a:r>
              <a:rPr lang="cs-CZ" dirty="0"/>
              <a:t>Ochrana přírody a </a:t>
            </a:r>
            <a:r>
              <a:rPr lang="cs-CZ" dirty="0" smtClean="0"/>
              <a:t>krajiny</a:t>
            </a:r>
          </a:p>
          <a:p>
            <a:r>
              <a:rPr lang="cs-CZ" dirty="0"/>
              <a:t>Soutěžní výzva:</a:t>
            </a:r>
          </a:p>
          <a:p>
            <a:pPr lvl="1"/>
            <a:r>
              <a:rPr lang="cs-CZ" dirty="0"/>
              <a:t>1. kolo – námět</a:t>
            </a:r>
          </a:p>
          <a:p>
            <a:pPr lvl="1"/>
            <a:r>
              <a:rPr lang="cs-CZ" dirty="0"/>
              <a:t>2. kolo – </a:t>
            </a:r>
            <a:r>
              <a:rPr lang="cs-CZ" dirty="0" smtClean="0"/>
              <a:t>projekt</a:t>
            </a:r>
          </a:p>
          <a:p>
            <a:r>
              <a:rPr lang="cs-CZ" dirty="0"/>
              <a:t>Termín vyhlášení další výzvy: </a:t>
            </a:r>
            <a:r>
              <a:rPr lang="cs-CZ" b="1" dirty="0"/>
              <a:t>1. čtvrtletí 2020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xmlns="" id="{978C1204-0063-433B-BD9D-07BA824F3DD9}"/>
              </a:ext>
            </a:extLst>
          </p:cNvPr>
          <p:cNvSpPr/>
          <p:nvPr/>
        </p:nvSpPr>
        <p:spPr bwMode="auto">
          <a:xfrm>
            <a:off x="813941" y="700336"/>
            <a:ext cx="11593115" cy="1728192"/>
          </a:xfrm>
          <a:prstGeom prst="roundRect">
            <a:avLst>
              <a:gd name="adj" fmla="val 50000"/>
            </a:avLst>
          </a:prstGeom>
          <a:solidFill>
            <a:srgbClr val="0DB02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xmlns="" id="{45417086-CF62-42EB-867B-CB95F610C744}"/>
              </a:ext>
            </a:extLst>
          </p:cNvPr>
          <p:cNvSpPr/>
          <p:nvPr/>
        </p:nvSpPr>
        <p:spPr bwMode="auto">
          <a:xfrm>
            <a:off x="1533848" y="700336"/>
            <a:ext cx="9577064" cy="1728192"/>
          </a:xfrm>
          <a:prstGeom prst="roundRect">
            <a:avLst>
              <a:gd name="adj" fmla="val 50000"/>
            </a:avLst>
          </a:prstGeom>
          <a:solidFill>
            <a:srgbClr val="B4B4B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xmlns="" id="{2C81724F-A567-4D16-A0BB-161BFFE97834}"/>
              </a:ext>
            </a:extLst>
          </p:cNvPr>
          <p:cNvSpPr/>
          <p:nvPr/>
        </p:nvSpPr>
        <p:spPr bwMode="auto">
          <a:xfrm>
            <a:off x="2757984" y="412304"/>
            <a:ext cx="2304000" cy="2304256"/>
          </a:xfrm>
          <a:prstGeom prst="ellipse">
            <a:avLst/>
          </a:prstGeom>
          <a:solidFill>
            <a:srgbClr val="B4B4B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xmlns="" id="{C6047FFA-0051-46D0-96E0-90FD373F680F}"/>
              </a:ext>
            </a:extLst>
          </p:cNvPr>
          <p:cNvSpPr>
            <a:spLocks noChangeAspect="1"/>
          </p:cNvSpPr>
          <p:nvPr/>
        </p:nvSpPr>
        <p:spPr bwMode="auto">
          <a:xfrm>
            <a:off x="2916092" y="570430"/>
            <a:ext cx="1987784" cy="1988004"/>
          </a:xfrm>
          <a:prstGeom prst="ellipse">
            <a:avLst/>
          </a:prstGeom>
          <a:solidFill>
            <a:srgbClr val="0DB02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3" name="Grafický objekt 12" descr="Žárovka">
            <a:extLst>
              <a:ext uri="{FF2B5EF4-FFF2-40B4-BE49-F238E27FC236}">
                <a16:creationId xmlns:a16="http://schemas.microsoft.com/office/drawing/2014/main" xmlns="" id="{055C942B-D4A1-408C-AEBE-26E81547ED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292843" y="967209"/>
            <a:ext cx="1188720" cy="1188720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xmlns="" id="{22C42FC6-5B8A-4C37-9721-88712B2C8D16}"/>
              </a:ext>
            </a:extLst>
          </p:cNvPr>
          <p:cNvSpPr txBox="1"/>
          <p:nvPr/>
        </p:nvSpPr>
        <p:spPr>
          <a:xfrm>
            <a:off x="5034884" y="1207626"/>
            <a:ext cx="5436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 smtClean="0"/>
              <a:t>Ekoinovace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21201331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49D2760-5B4B-4261-9902-493E9FFFE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0" y="2846466"/>
            <a:ext cx="10464800" cy="519898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Příklady </a:t>
            </a:r>
            <a:r>
              <a:rPr lang="cs-CZ" dirty="0"/>
              <a:t>projektů z </a:t>
            </a:r>
            <a:r>
              <a:rPr lang="cs-CZ" dirty="0" smtClean="0"/>
              <a:t>první </a:t>
            </a:r>
            <a:r>
              <a:rPr lang="cs-CZ" dirty="0"/>
              <a:t>výzvy:</a:t>
            </a:r>
          </a:p>
          <a:p>
            <a:pPr marL="1085850" lvl="1" indent="-457200">
              <a:lnSpc>
                <a:spcPct val="150000"/>
              </a:lnSpc>
            </a:pPr>
            <a:r>
              <a:rPr lang="cs-CZ" dirty="0"/>
              <a:t>veřejná budova s aktivní energetickou bilancí</a:t>
            </a:r>
          </a:p>
          <a:p>
            <a:pPr marL="1085850" lvl="1" indent="-457200">
              <a:lnSpc>
                <a:spcPct val="150000"/>
              </a:lnSpc>
            </a:pPr>
            <a:r>
              <a:rPr lang="cs-CZ" altLang="cs-CZ" dirty="0"/>
              <a:t>dynamické veřejné osvětlení</a:t>
            </a:r>
          </a:p>
          <a:p>
            <a:pPr marL="1085850" lvl="1" indent="-457200">
              <a:lnSpc>
                <a:spcPct val="150000"/>
              </a:lnSpc>
            </a:pPr>
            <a:r>
              <a:rPr lang="cs-CZ" altLang="cs-CZ" dirty="0"/>
              <a:t>energetické využití kalů z </a:t>
            </a:r>
            <a:r>
              <a:rPr lang="cs-CZ" altLang="cs-CZ" dirty="0" smtClean="0"/>
              <a:t>ČOV</a:t>
            </a:r>
          </a:p>
          <a:p>
            <a:pPr marL="1085850" lvl="1" indent="-457200">
              <a:lnSpc>
                <a:spcPct val="150000"/>
              </a:lnSpc>
            </a:pPr>
            <a:r>
              <a:rPr lang="cs-CZ" altLang="cs-CZ" dirty="0"/>
              <a:t>m</a:t>
            </a:r>
            <a:r>
              <a:rPr lang="cs-CZ" altLang="cs-CZ" dirty="0" smtClean="0"/>
              <a:t>alá lokální distribuční síť pro distribuci tepla a elektřiny s prvky Smart </a:t>
            </a:r>
            <a:r>
              <a:rPr lang="cs-CZ" altLang="cs-CZ" dirty="0" err="1" smtClean="0"/>
              <a:t>Grid</a:t>
            </a:r>
            <a:endParaRPr lang="cs-CZ" altLang="cs-CZ" dirty="0" smtClean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xmlns="" id="{978C1204-0063-433B-BD9D-07BA824F3DD9}"/>
              </a:ext>
            </a:extLst>
          </p:cNvPr>
          <p:cNvSpPr/>
          <p:nvPr/>
        </p:nvSpPr>
        <p:spPr bwMode="auto">
          <a:xfrm>
            <a:off x="813941" y="700336"/>
            <a:ext cx="11593115" cy="1728192"/>
          </a:xfrm>
          <a:prstGeom prst="roundRect">
            <a:avLst>
              <a:gd name="adj" fmla="val 50000"/>
            </a:avLst>
          </a:prstGeom>
          <a:solidFill>
            <a:srgbClr val="0DB02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xmlns="" id="{45417086-CF62-42EB-867B-CB95F610C744}"/>
              </a:ext>
            </a:extLst>
          </p:cNvPr>
          <p:cNvSpPr/>
          <p:nvPr/>
        </p:nvSpPr>
        <p:spPr bwMode="auto">
          <a:xfrm>
            <a:off x="1533848" y="700336"/>
            <a:ext cx="9577064" cy="1728192"/>
          </a:xfrm>
          <a:prstGeom prst="roundRect">
            <a:avLst>
              <a:gd name="adj" fmla="val 50000"/>
            </a:avLst>
          </a:prstGeom>
          <a:solidFill>
            <a:srgbClr val="B4B4B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xmlns="" id="{2C81724F-A567-4D16-A0BB-161BFFE97834}"/>
              </a:ext>
            </a:extLst>
          </p:cNvPr>
          <p:cNvSpPr/>
          <p:nvPr/>
        </p:nvSpPr>
        <p:spPr bwMode="auto">
          <a:xfrm>
            <a:off x="2757984" y="412304"/>
            <a:ext cx="2304000" cy="2304256"/>
          </a:xfrm>
          <a:prstGeom prst="ellipse">
            <a:avLst/>
          </a:prstGeom>
          <a:solidFill>
            <a:srgbClr val="B4B4B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xmlns="" id="{C6047FFA-0051-46D0-96E0-90FD373F680F}"/>
              </a:ext>
            </a:extLst>
          </p:cNvPr>
          <p:cNvSpPr>
            <a:spLocks noChangeAspect="1"/>
          </p:cNvSpPr>
          <p:nvPr/>
        </p:nvSpPr>
        <p:spPr bwMode="auto">
          <a:xfrm>
            <a:off x="2916092" y="570430"/>
            <a:ext cx="1987784" cy="1988004"/>
          </a:xfrm>
          <a:prstGeom prst="ellipse">
            <a:avLst/>
          </a:prstGeom>
          <a:solidFill>
            <a:srgbClr val="0DB02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3" name="Grafický objekt 12" descr="Žárovka">
            <a:extLst>
              <a:ext uri="{FF2B5EF4-FFF2-40B4-BE49-F238E27FC236}">
                <a16:creationId xmlns:a16="http://schemas.microsoft.com/office/drawing/2014/main" xmlns="" id="{055C942B-D4A1-408C-AEBE-26E81547E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92843" y="967209"/>
            <a:ext cx="1188720" cy="1188720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xmlns="" id="{22C42FC6-5B8A-4C37-9721-88712B2C8D16}"/>
              </a:ext>
            </a:extLst>
          </p:cNvPr>
          <p:cNvSpPr txBox="1"/>
          <p:nvPr/>
        </p:nvSpPr>
        <p:spPr>
          <a:xfrm>
            <a:off x="5061984" y="1207626"/>
            <a:ext cx="5436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 smtClean="0"/>
              <a:t>Ekoinovace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171718084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</a:t>
            </a:r>
            <a:r>
              <a:rPr lang="cs-CZ" dirty="0" smtClean="0"/>
              <a:t>žitečné </a:t>
            </a:r>
            <a:r>
              <a:rPr lang="cs-CZ" dirty="0" smtClean="0"/>
              <a:t>odkazy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://www.paktstarostuaprimatoru.eu</a:t>
            </a:r>
            <a:r>
              <a:rPr lang="cs-CZ" dirty="0" smtClean="0">
                <a:hlinkClick r:id="rId2"/>
              </a:rPr>
              <a:t>/</a:t>
            </a:r>
          </a:p>
          <a:p>
            <a:pPr>
              <a:lnSpc>
                <a:spcPct val="150000"/>
              </a:lnSpc>
            </a:pP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www.mzp.cz/cz/pakt_starostu_a_primatoru</a:t>
            </a:r>
            <a:endParaRPr lang="cs-CZ" dirty="0">
              <a:hlinkClick r:id="rId2"/>
            </a:endParaRPr>
          </a:p>
          <a:p>
            <a:pPr>
              <a:lnSpc>
                <a:spcPct val="150000"/>
              </a:lnSpc>
            </a:pPr>
            <a:r>
              <a:rPr lang="cs-CZ" dirty="0">
                <a:hlinkClick r:id="rId2"/>
              </a:rPr>
              <a:t>https://www.sfzp.cz/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://www.opzp.cz/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://www.narodniprogramzp.cz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>
                <a:hlinkClick r:id="rId3"/>
              </a:rPr>
              <a:t>https://www.novazelenausporam.cz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cs-CZ" dirty="0">
                <a:hlinkClick r:id="rId4"/>
              </a:rPr>
              <a:t>https://www.dotacedestovka.cz</a:t>
            </a:r>
            <a:r>
              <a:rPr lang="cs-CZ" dirty="0" smtClean="0">
                <a:hlinkClick r:id="rId4"/>
              </a:rPr>
              <a:t>/</a:t>
            </a:r>
            <a:r>
              <a:rPr lang="cs-CZ" dirty="0" smtClean="0"/>
              <a:t> 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5283630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06984" y="4300736"/>
            <a:ext cx="10390832" cy="1440160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BC1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yriad Pro Bold Con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9pPr>
          </a:lstStyle>
          <a:p>
            <a:pPr>
              <a:defRPr/>
            </a:pPr>
            <a:r>
              <a:rPr lang="cs-CZ" altLang="cs-CZ" sz="5400" kern="0" dirty="0"/>
              <a:t>Děkuji za pozornost</a:t>
            </a:r>
          </a:p>
          <a:p>
            <a:pPr>
              <a:defRPr/>
            </a:pPr>
            <a:endParaRPr lang="cs-CZ" altLang="cs-CZ" sz="5400" kern="0" dirty="0"/>
          </a:p>
          <a:p>
            <a:pPr>
              <a:defRPr/>
            </a:pPr>
            <a:r>
              <a:rPr lang="cs-CZ" altLang="cs-CZ" sz="5400" kern="0" dirty="0"/>
              <a:t>Prostor pro vaše dotazy</a:t>
            </a:r>
          </a:p>
          <a:p>
            <a:pPr>
              <a:defRPr/>
            </a:pPr>
            <a:endParaRPr lang="cs-CZ" altLang="cs-CZ" sz="5400" kern="0" dirty="0"/>
          </a:p>
          <a:p>
            <a:pPr>
              <a:defRPr/>
            </a:pPr>
            <a:r>
              <a:rPr lang="cs-CZ" altLang="cs-CZ" sz="3200" kern="0" dirty="0">
                <a:hlinkClick r:id="rId2"/>
              </a:rPr>
              <a:t>pavla.vidanova@mzp.cz</a:t>
            </a:r>
            <a:endParaRPr lang="cs-CZ" altLang="cs-CZ" sz="3200" kern="0" dirty="0"/>
          </a:p>
          <a:p>
            <a:pPr>
              <a:defRPr/>
            </a:pPr>
            <a:endParaRPr lang="cs-CZ" altLang="cs-CZ" sz="3200" kern="0" dirty="0"/>
          </a:p>
          <a:p>
            <a:pPr>
              <a:defRPr/>
            </a:pPr>
            <a:r>
              <a:rPr lang="cs-CZ" sz="3200" dirty="0"/>
              <a:t>267 122 279</a:t>
            </a:r>
          </a:p>
          <a:p>
            <a:pPr>
              <a:defRPr/>
            </a:pPr>
            <a:endParaRPr lang="cs-CZ" sz="3200" dirty="0"/>
          </a:p>
          <a:p>
            <a:pPr>
              <a:defRPr/>
            </a:pPr>
            <a:r>
              <a:rPr lang="cs-CZ" altLang="cs-CZ" sz="3200" kern="0" dirty="0"/>
              <a:t>725 398 117</a:t>
            </a:r>
          </a:p>
          <a:p>
            <a:pPr>
              <a:defRPr/>
            </a:pPr>
            <a:endParaRPr lang="cs-CZ" altLang="cs-CZ" sz="5400" kern="0" dirty="0"/>
          </a:p>
        </p:txBody>
      </p:sp>
    </p:spTree>
    <p:extLst>
      <p:ext uri="{BB962C8B-B14F-4D97-AF65-F5344CB8AC3E}">
        <p14:creationId xmlns:p14="http://schemas.microsoft.com/office/powerpoint/2010/main" val="267778995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73562E4-3C4E-4593-94AA-5E27AE484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0" y="2860576"/>
            <a:ext cx="10464800" cy="518487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cs-CZ" b="1" i="1" dirty="0"/>
              <a:t>Pakt starostů a primátorů pro klima a energii</a:t>
            </a:r>
            <a:r>
              <a:rPr lang="cs-CZ" dirty="0"/>
              <a:t> sdružuje místní a regionální samosprávy</a:t>
            </a:r>
            <a:r>
              <a:rPr lang="pt-BR" dirty="0"/>
              <a:t>, které se dobrovolně</a:t>
            </a:r>
            <a:r>
              <a:rPr lang="cs-CZ" dirty="0"/>
              <a:t> zavázaly plnit na svém území cíle EU pro oblast klimatu a energetiky:</a:t>
            </a:r>
          </a:p>
          <a:p>
            <a:pPr lvl="1" algn="just">
              <a:lnSpc>
                <a:spcPct val="150000"/>
              </a:lnSpc>
            </a:pPr>
            <a:r>
              <a:rPr lang="cs-CZ" b="1" dirty="0"/>
              <a:t>Snížení emisí skleníkových plynů o 40%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27% podíl OZE na výrobě energie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Zvýšení energetické účinnosti o 27</a:t>
            </a:r>
            <a:r>
              <a:rPr lang="cs-CZ" dirty="0" smtClean="0"/>
              <a:t>%</a:t>
            </a:r>
          </a:p>
          <a:p>
            <a:pPr lvl="1" algn="just">
              <a:lnSpc>
                <a:spcPct val="150000"/>
              </a:lnSpc>
            </a:pPr>
            <a:r>
              <a:rPr lang="cs-CZ" b="1" dirty="0" smtClean="0"/>
              <a:t>+ adaptace na změnu klimatu</a:t>
            </a:r>
            <a:endParaRPr lang="cs-CZ" b="1" dirty="0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xmlns="" id="{8809CA16-EA76-4D5E-86DF-522EA4D5C9DB}"/>
              </a:ext>
            </a:extLst>
          </p:cNvPr>
          <p:cNvSpPr/>
          <p:nvPr/>
        </p:nvSpPr>
        <p:spPr bwMode="auto">
          <a:xfrm>
            <a:off x="792063" y="700336"/>
            <a:ext cx="11542985" cy="1728192"/>
          </a:xfrm>
          <a:prstGeom prst="roundRect">
            <a:avLst>
              <a:gd name="adj" fmla="val 50000"/>
            </a:avLst>
          </a:prstGeom>
          <a:solidFill>
            <a:srgbClr val="B5BA0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xmlns="" id="{A07580CE-9275-42C8-B5D6-F7926B795564}"/>
              </a:ext>
            </a:extLst>
          </p:cNvPr>
          <p:cNvSpPr/>
          <p:nvPr/>
        </p:nvSpPr>
        <p:spPr bwMode="auto">
          <a:xfrm>
            <a:off x="1461840" y="700337"/>
            <a:ext cx="9577064" cy="1718468"/>
          </a:xfrm>
          <a:prstGeom prst="roundRect">
            <a:avLst>
              <a:gd name="adj" fmla="val 50000"/>
            </a:avLst>
          </a:prstGeom>
          <a:solidFill>
            <a:srgbClr val="B4B4B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xmlns="" id="{6B43711A-4694-4C36-8A53-055A552B0EFE}"/>
              </a:ext>
            </a:extLst>
          </p:cNvPr>
          <p:cNvSpPr/>
          <p:nvPr/>
        </p:nvSpPr>
        <p:spPr bwMode="auto">
          <a:xfrm>
            <a:off x="2635846" y="427689"/>
            <a:ext cx="2304000" cy="2304256"/>
          </a:xfrm>
          <a:prstGeom prst="ellipse">
            <a:avLst/>
          </a:prstGeom>
          <a:solidFill>
            <a:srgbClr val="B4B4B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xmlns="" id="{79516870-E120-4723-BDBC-F67A9DD0F55C}"/>
              </a:ext>
            </a:extLst>
          </p:cNvPr>
          <p:cNvSpPr>
            <a:spLocks noChangeAspect="1"/>
          </p:cNvSpPr>
          <p:nvPr/>
        </p:nvSpPr>
        <p:spPr bwMode="auto">
          <a:xfrm>
            <a:off x="2793954" y="585815"/>
            <a:ext cx="1987784" cy="1988004"/>
          </a:xfrm>
          <a:prstGeom prst="ellipse">
            <a:avLst/>
          </a:prstGeom>
          <a:solidFill>
            <a:srgbClr val="B5BA0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3" name="Grafický objekt 12" descr="Scénář">
            <a:extLst>
              <a:ext uri="{FF2B5EF4-FFF2-40B4-BE49-F238E27FC236}">
                <a16:creationId xmlns:a16="http://schemas.microsoft.com/office/drawing/2014/main" xmlns="" id="{CFB51297-2CE4-4A49-BE23-8B7DB1584B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68797" y="970071"/>
            <a:ext cx="1188720" cy="118872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42FBEC5B-9D5F-4522-B6EB-C151FCE24A64}"/>
              </a:ext>
            </a:extLst>
          </p:cNvPr>
          <p:cNvSpPr txBox="1"/>
          <p:nvPr/>
        </p:nvSpPr>
        <p:spPr>
          <a:xfrm>
            <a:off x="4939846" y="710644"/>
            <a:ext cx="543686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/>
              <a:t>Strategie</a:t>
            </a:r>
          </a:p>
          <a:p>
            <a:r>
              <a:rPr lang="cs-CZ" sz="3500" dirty="0"/>
              <a:t>Akční plány pro udržitelnou energii a klima</a:t>
            </a:r>
          </a:p>
        </p:txBody>
      </p:sp>
    </p:spTree>
    <p:extLst>
      <p:ext uri="{BB962C8B-B14F-4D97-AF65-F5344CB8AC3E}">
        <p14:creationId xmlns:p14="http://schemas.microsoft.com/office/powerpoint/2010/main" val="196756297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Vize a závazky signatářů Paktu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9152" y="1132384"/>
            <a:ext cx="7206497" cy="699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278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73562E4-3C4E-4593-94AA-5E27AE484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0" y="2860576"/>
            <a:ext cx="10464800" cy="518487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cs-CZ" dirty="0" smtClean="0"/>
              <a:t>Členství </a:t>
            </a:r>
            <a:r>
              <a:rPr lang="cs-CZ" dirty="0"/>
              <a:t>v Paktu je </a:t>
            </a:r>
            <a:r>
              <a:rPr lang="cs-CZ" b="1" dirty="0"/>
              <a:t>zdarma</a:t>
            </a:r>
            <a:r>
              <a:rPr lang="cs-CZ" dirty="0"/>
              <a:t> a </a:t>
            </a:r>
            <a:r>
              <a:rPr lang="cs-CZ" b="1" dirty="0" smtClean="0"/>
              <a:t>bez sankcí</a:t>
            </a:r>
            <a:endParaRPr lang="cs-CZ" b="1" dirty="0"/>
          </a:p>
          <a:p>
            <a:pPr algn="just">
              <a:lnSpc>
                <a:spcPct val="150000"/>
              </a:lnSpc>
            </a:pPr>
            <a:r>
              <a:rPr lang="cs-CZ" dirty="0"/>
              <a:t>Flexibilní mechanismus </a:t>
            </a:r>
            <a:r>
              <a:rPr lang="pl-PL" dirty="0"/>
              <a:t>s ohledem na velikost, podmínky a potřeby obcí</a:t>
            </a:r>
          </a:p>
          <a:p>
            <a:pPr algn="just">
              <a:lnSpc>
                <a:spcPct val="150000"/>
              </a:lnSpc>
            </a:pPr>
            <a:endParaRPr lang="cs-CZ" dirty="0"/>
          </a:p>
          <a:p>
            <a:endParaRPr lang="cs-CZ" dirty="0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xmlns="" id="{8809CA16-EA76-4D5E-86DF-522EA4D5C9DB}"/>
              </a:ext>
            </a:extLst>
          </p:cNvPr>
          <p:cNvSpPr/>
          <p:nvPr/>
        </p:nvSpPr>
        <p:spPr bwMode="auto">
          <a:xfrm>
            <a:off x="792063" y="700336"/>
            <a:ext cx="11542985" cy="1728192"/>
          </a:xfrm>
          <a:prstGeom prst="roundRect">
            <a:avLst>
              <a:gd name="adj" fmla="val 50000"/>
            </a:avLst>
          </a:prstGeom>
          <a:solidFill>
            <a:srgbClr val="B5BA0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xmlns="" id="{A07580CE-9275-42C8-B5D6-F7926B795564}"/>
              </a:ext>
            </a:extLst>
          </p:cNvPr>
          <p:cNvSpPr/>
          <p:nvPr/>
        </p:nvSpPr>
        <p:spPr bwMode="auto">
          <a:xfrm>
            <a:off x="1461840" y="700337"/>
            <a:ext cx="9577064" cy="1728192"/>
          </a:xfrm>
          <a:prstGeom prst="roundRect">
            <a:avLst>
              <a:gd name="adj" fmla="val 50000"/>
            </a:avLst>
          </a:prstGeom>
          <a:solidFill>
            <a:srgbClr val="B4B4B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xmlns="" id="{6B43711A-4694-4C36-8A53-055A552B0EFE}"/>
              </a:ext>
            </a:extLst>
          </p:cNvPr>
          <p:cNvSpPr/>
          <p:nvPr/>
        </p:nvSpPr>
        <p:spPr bwMode="auto">
          <a:xfrm>
            <a:off x="2635846" y="427689"/>
            <a:ext cx="2304000" cy="2304256"/>
          </a:xfrm>
          <a:prstGeom prst="ellipse">
            <a:avLst/>
          </a:prstGeom>
          <a:solidFill>
            <a:srgbClr val="B4B4B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xmlns="" id="{79516870-E120-4723-BDBC-F67A9DD0F55C}"/>
              </a:ext>
            </a:extLst>
          </p:cNvPr>
          <p:cNvSpPr>
            <a:spLocks noChangeAspect="1"/>
          </p:cNvSpPr>
          <p:nvPr/>
        </p:nvSpPr>
        <p:spPr bwMode="auto">
          <a:xfrm>
            <a:off x="2793954" y="585815"/>
            <a:ext cx="1987784" cy="1988004"/>
          </a:xfrm>
          <a:prstGeom prst="ellipse">
            <a:avLst/>
          </a:prstGeom>
          <a:solidFill>
            <a:srgbClr val="B5BA0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3" name="Grafický objekt 12" descr="Scénář">
            <a:extLst>
              <a:ext uri="{FF2B5EF4-FFF2-40B4-BE49-F238E27FC236}">
                <a16:creationId xmlns:a16="http://schemas.microsoft.com/office/drawing/2014/main" xmlns="" id="{CFB51297-2CE4-4A49-BE23-8B7DB1584B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68797" y="970071"/>
            <a:ext cx="1188720" cy="118872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42FBEC5B-9D5F-4522-B6EB-C151FCE24A64}"/>
              </a:ext>
            </a:extLst>
          </p:cNvPr>
          <p:cNvSpPr txBox="1"/>
          <p:nvPr/>
        </p:nvSpPr>
        <p:spPr>
          <a:xfrm>
            <a:off x="4939846" y="710644"/>
            <a:ext cx="543686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/>
              <a:t>Strategie</a:t>
            </a:r>
          </a:p>
          <a:p>
            <a:r>
              <a:rPr lang="cs-CZ" sz="3500" dirty="0"/>
              <a:t>Akční plány pro udržitelnou energii a klima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373" y="5059335"/>
            <a:ext cx="9562054" cy="309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811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smtClean="0"/>
              <a:t>Pakt starostů v Evropě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039" y="988368"/>
            <a:ext cx="5250722" cy="6279090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785" y="7037040"/>
            <a:ext cx="6089230" cy="116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98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Pakt starostů krok za krokem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6016" y="988368"/>
            <a:ext cx="7212082" cy="718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6309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73562E4-3C4E-4593-94AA-5E27AE484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0" y="2860576"/>
            <a:ext cx="10464800" cy="518487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Termín vyhlášení další výzvy: </a:t>
            </a:r>
            <a:r>
              <a:rPr lang="cs-CZ" b="1" dirty="0"/>
              <a:t>1. čtvrtletí 2019</a:t>
            </a:r>
          </a:p>
          <a:p>
            <a:pPr>
              <a:lnSpc>
                <a:spcPct val="150000"/>
              </a:lnSpc>
            </a:pPr>
            <a:r>
              <a:rPr lang="cs-CZ" b="1" dirty="0"/>
              <a:t>Předmět </a:t>
            </a:r>
            <a:r>
              <a:rPr lang="cs-CZ" b="1" dirty="0" smtClean="0"/>
              <a:t>podpory</a:t>
            </a:r>
            <a:r>
              <a:rPr lang="cs-CZ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zpracování/aktualizace </a:t>
            </a:r>
            <a:r>
              <a:rPr lang="cs-CZ" dirty="0"/>
              <a:t>Akčního plánu pro udržitelnou energii a klima (SECAP</a:t>
            </a:r>
            <a:r>
              <a:rPr lang="cs-CZ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osvětové </a:t>
            </a:r>
            <a:r>
              <a:rPr lang="cs-CZ" dirty="0" smtClean="0"/>
              <a:t>aktivity</a:t>
            </a:r>
            <a:endParaRPr lang="cs-CZ" dirty="0" smtClean="0"/>
          </a:p>
          <a:p>
            <a:pPr lvl="1">
              <a:lnSpc>
                <a:spcPct val="150000"/>
              </a:lnSpc>
            </a:pPr>
            <a:r>
              <a:rPr lang="cs-CZ" b="1" dirty="0"/>
              <a:t>p</a:t>
            </a:r>
            <a:r>
              <a:rPr lang="cs-CZ" b="1" dirty="0" smtClean="0"/>
              <a:t>ersonální kapacity</a:t>
            </a:r>
          </a:p>
          <a:p>
            <a:pPr lvl="1">
              <a:lnSpc>
                <a:spcPct val="150000"/>
              </a:lnSpc>
            </a:pPr>
            <a:r>
              <a:rPr lang="cs-CZ" b="1" dirty="0" smtClean="0"/>
              <a:t>(</a:t>
            </a:r>
            <a:r>
              <a:rPr lang="cs-CZ" b="1" dirty="0" smtClean="0"/>
              <a:t>opatření)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xmlns="" id="{8809CA16-EA76-4D5E-86DF-522EA4D5C9DB}"/>
              </a:ext>
            </a:extLst>
          </p:cNvPr>
          <p:cNvSpPr/>
          <p:nvPr/>
        </p:nvSpPr>
        <p:spPr bwMode="auto">
          <a:xfrm>
            <a:off x="792063" y="700336"/>
            <a:ext cx="11542985" cy="1728192"/>
          </a:xfrm>
          <a:prstGeom prst="roundRect">
            <a:avLst>
              <a:gd name="adj" fmla="val 50000"/>
            </a:avLst>
          </a:prstGeom>
          <a:solidFill>
            <a:srgbClr val="B5BA0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xmlns="" id="{A07580CE-9275-42C8-B5D6-F7926B795564}"/>
              </a:ext>
            </a:extLst>
          </p:cNvPr>
          <p:cNvSpPr/>
          <p:nvPr/>
        </p:nvSpPr>
        <p:spPr bwMode="auto">
          <a:xfrm>
            <a:off x="1461840" y="700337"/>
            <a:ext cx="9577064" cy="1718468"/>
          </a:xfrm>
          <a:prstGeom prst="roundRect">
            <a:avLst>
              <a:gd name="adj" fmla="val 50000"/>
            </a:avLst>
          </a:prstGeom>
          <a:solidFill>
            <a:srgbClr val="B4B4B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xmlns="" id="{6B43711A-4694-4C36-8A53-055A552B0EFE}"/>
              </a:ext>
            </a:extLst>
          </p:cNvPr>
          <p:cNvSpPr/>
          <p:nvPr/>
        </p:nvSpPr>
        <p:spPr bwMode="auto">
          <a:xfrm>
            <a:off x="2635846" y="427689"/>
            <a:ext cx="2304000" cy="2304256"/>
          </a:xfrm>
          <a:prstGeom prst="ellipse">
            <a:avLst/>
          </a:prstGeom>
          <a:solidFill>
            <a:srgbClr val="B4B4B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xmlns="" id="{79516870-E120-4723-BDBC-F67A9DD0F55C}"/>
              </a:ext>
            </a:extLst>
          </p:cNvPr>
          <p:cNvSpPr>
            <a:spLocks noChangeAspect="1"/>
          </p:cNvSpPr>
          <p:nvPr/>
        </p:nvSpPr>
        <p:spPr bwMode="auto">
          <a:xfrm>
            <a:off x="2793954" y="585815"/>
            <a:ext cx="1987784" cy="1988004"/>
          </a:xfrm>
          <a:prstGeom prst="ellipse">
            <a:avLst/>
          </a:prstGeom>
          <a:solidFill>
            <a:srgbClr val="B5BA0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3" name="Grafický objekt 12" descr="Scénář">
            <a:extLst>
              <a:ext uri="{FF2B5EF4-FFF2-40B4-BE49-F238E27FC236}">
                <a16:creationId xmlns:a16="http://schemas.microsoft.com/office/drawing/2014/main" xmlns="" id="{CFB51297-2CE4-4A49-BE23-8B7DB1584B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68797" y="970071"/>
            <a:ext cx="1188720" cy="118872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42FBEC5B-9D5F-4522-B6EB-C151FCE24A64}"/>
              </a:ext>
            </a:extLst>
          </p:cNvPr>
          <p:cNvSpPr txBox="1"/>
          <p:nvPr/>
        </p:nvSpPr>
        <p:spPr>
          <a:xfrm>
            <a:off x="4939846" y="710644"/>
            <a:ext cx="543686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/>
              <a:t>Strategie</a:t>
            </a:r>
          </a:p>
          <a:p>
            <a:r>
              <a:rPr lang="cs-CZ" sz="3500" dirty="0"/>
              <a:t>Akční plány pro udržitelnou energii a klima</a:t>
            </a:r>
          </a:p>
        </p:txBody>
      </p:sp>
    </p:spTree>
    <p:extLst>
      <p:ext uri="{BB962C8B-B14F-4D97-AF65-F5344CB8AC3E}">
        <p14:creationId xmlns:p14="http://schemas.microsoft.com/office/powerpoint/2010/main" val="55898094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73562E4-3C4E-4593-94AA-5E27AE484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0" y="2860576"/>
            <a:ext cx="10464800" cy="518487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Předpokládaná </a:t>
            </a:r>
            <a:r>
              <a:rPr lang="cs-CZ" dirty="0"/>
              <a:t>alokace: </a:t>
            </a:r>
            <a:r>
              <a:rPr lang="cs-CZ" dirty="0" smtClean="0"/>
              <a:t>cca </a:t>
            </a:r>
            <a:r>
              <a:rPr lang="cs-CZ" b="1" dirty="0" smtClean="0"/>
              <a:t>5 </a:t>
            </a:r>
            <a:r>
              <a:rPr lang="cs-CZ" b="1" dirty="0"/>
              <a:t>mil. Kč</a:t>
            </a:r>
            <a:r>
              <a:rPr lang="cs-CZ" dirty="0"/>
              <a:t> </a:t>
            </a:r>
            <a:r>
              <a:rPr lang="pl-PL" dirty="0"/>
              <a:t>(250 tis. – 1,5 mil. Kč na jeden projekt)</a:t>
            </a:r>
          </a:p>
          <a:p>
            <a:pPr>
              <a:lnSpc>
                <a:spcPct val="150000"/>
              </a:lnSpc>
            </a:pPr>
            <a:r>
              <a:rPr lang="cs-CZ" dirty="0"/>
              <a:t>Podmínka žádosti o podporu: členství v Paktu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xmlns="" id="{8809CA16-EA76-4D5E-86DF-522EA4D5C9DB}"/>
              </a:ext>
            </a:extLst>
          </p:cNvPr>
          <p:cNvSpPr/>
          <p:nvPr/>
        </p:nvSpPr>
        <p:spPr bwMode="auto">
          <a:xfrm>
            <a:off x="792063" y="700336"/>
            <a:ext cx="11542985" cy="1728192"/>
          </a:xfrm>
          <a:prstGeom prst="roundRect">
            <a:avLst>
              <a:gd name="adj" fmla="val 50000"/>
            </a:avLst>
          </a:prstGeom>
          <a:solidFill>
            <a:srgbClr val="B5BA0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xmlns="" id="{A07580CE-9275-42C8-B5D6-F7926B795564}"/>
              </a:ext>
            </a:extLst>
          </p:cNvPr>
          <p:cNvSpPr/>
          <p:nvPr/>
        </p:nvSpPr>
        <p:spPr bwMode="auto">
          <a:xfrm>
            <a:off x="1461840" y="700337"/>
            <a:ext cx="9577064" cy="1718468"/>
          </a:xfrm>
          <a:prstGeom prst="roundRect">
            <a:avLst>
              <a:gd name="adj" fmla="val 50000"/>
            </a:avLst>
          </a:prstGeom>
          <a:solidFill>
            <a:srgbClr val="B4B4B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xmlns="" id="{6B43711A-4694-4C36-8A53-055A552B0EFE}"/>
              </a:ext>
            </a:extLst>
          </p:cNvPr>
          <p:cNvSpPr/>
          <p:nvPr/>
        </p:nvSpPr>
        <p:spPr bwMode="auto">
          <a:xfrm>
            <a:off x="2635846" y="427689"/>
            <a:ext cx="2304000" cy="2304256"/>
          </a:xfrm>
          <a:prstGeom prst="ellipse">
            <a:avLst/>
          </a:prstGeom>
          <a:solidFill>
            <a:srgbClr val="B4B4B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xmlns="" id="{79516870-E120-4723-BDBC-F67A9DD0F55C}"/>
              </a:ext>
            </a:extLst>
          </p:cNvPr>
          <p:cNvSpPr>
            <a:spLocks noChangeAspect="1"/>
          </p:cNvSpPr>
          <p:nvPr/>
        </p:nvSpPr>
        <p:spPr bwMode="auto">
          <a:xfrm>
            <a:off x="2793954" y="585815"/>
            <a:ext cx="1987784" cy="1988004"/>
          </a:xfrm>
          <a:prstGeom prst="ellipse">
            <a:avLst/>
          </a:prstGeom>
          <a:solidFill>
            <a:srgbClr val="B5BA0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3" name="Grafický objekt 12" descr="Scénář">
            <a:extLst>
              <a:ext uri="{FF2B5EF4-FFF2-40B4-BE49-F238E27FC236}">
                <a16:creationId xmlns:a16="http://schemas.microsoft.com/office/drawing/2014/main" xmlns="" id="{CFB51297-2CE4-4A49-BE23-8B7DB1584B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68797" y="970071"/>
            <a:ext cx="1188720" cy="118872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42FBEC5B-9D5F-4522-B6EB-C151FCE24A64}"/>
              </a:ext>
            </a:extLst>
          </p:cNvPr>
          <p:cNvSpPr txBox="1"/>
          <p:nvPr/>
        </p:nvSpPr>
        <p:spPr>
          <a:xfrm>
            <a:off x="4939846" y="710644"/>
            <a:ext cx="543686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/>
              <a:t>Strategie</a:t>
            </a:r>
          </a:p>
          <a:p>
            <a:r>
              <a:rPr lang="cs-CZ" sz="3500" dirty="0"/>
              <a:t>Akční plány pro udržitelnou energii a klima</a:t>
            </a:r>
          </a:p>
        </p:txBody>
      </p:sp>
    </p:spTree>
    <p:extLst>
      <p:ext uri="{BB962C8B-B14F-4D97-AF65-F5344CB8AC3E}">
        <p14:creationId xmlns:p14="http://schemas.microsoft.com/office/powerpoint/2010/main" val="91979953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smtClean="0"/>
              <a:t>Signatáři Paktu starostů v ČR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21" y="988368"/>
            <a:ext cx="12829679" cy="717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1122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Lucie_logomanual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BC143"/>
      </a:accent1>
      <a:accent2>
        <a:srgbClr val="CEE5B8"/>
      </a:accent2>
      <a:accent3>
        <a:srgbClr val="467A26"/>
      </a:accent3>
      <a:accent4>
        <a:srgbClr val="000000"/>
      </a:accent4>
      <a:accent5>
        <a:srgbClr val="A5A5A5"/>
      </a:accent5>
      <a:accent6>
        <a:srgbClr val="404040"/>
      </a:accent6>
      <a:hlink>
        <a:srgbClr val="99CC00"/>
      </a:hlink>
      <a:folHlink>
        <a:srgbClr val="99CC00"/>
      </a:folHlink>
    </a:clrScheme>
    <a:fontScheme name="Nazev kapitoly">
      <a:majorFont>
        <a:latin typeface="Myriad Pro Bold Cond"/>
        <a:ea typeface="ヒラギノ角ゴ ProN W6"/>
        <a:cs typeface="ヒラギノ角ゴ ProN W6"/>
      </a:majorFont>
      <a:minorFont>
        <a:latin typeface="Myriad Pro"/>
        <a:ea typeface="ヒラギノ角ゴ ProN W3"/>
        <a:cs typeface="ヒラギノ角ゴ ProN W3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Nazev kapito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1135</TotalTime>
  <Pages>0</Pages>
  <Words>401</Words>
  <Characters>0</Characters>
  <Application>Microsoft Office PowerPoint</Application>
  <PresentationFormat>Vlastní</PresentationFormat>
  <Lines>0</Lines>
  <Paragraphs>96</Paragraphs>
  <Slides>16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6" baseType="lpstr">
      <vt:lpstr>Arial</vt:lpstr>
      <vt:lpstr>Calibri</vt:lpstr>
      <vt:lpstr>Gill Sans</vt:lpstr>
      <vt:lpstr>Myriad Pro</vt:lpstr>
      <vt:lpstr>Myriad Pro Bold Cond</vt:lpstr>
      <vt:lpstr>Verdana</vt:lpstr>
      <vt:lpstr>Wingdings</vt:lpstr>
      <vt:lpstr>ヒラギノ角ゴ ProN W3</vt:lpstr>
      <vt:lpstr>ヒラギノ角ゴ ProN W6</vt:lpstr>
      <vt:lpstr>Blank</vt:lpstr>
      <vt:lpstr>Aktuální informace k dotačním titulům MŽP</vt:lpstr>
      <vt:lpstr>Prezentace aplikace PowerPoint</vt:lpstr>
      <vt:lpstr>Vize a závazky signatářů Paktu  </vt:lpstr>
      <vt:lpstr>Prezentace aplikace PowerPoint</vt:lpstr>
      <vt:lpstr>Pakt starostů v Evropě  </vt:lpstr>
      <vt:lpstr>Pakt starostů krok za krokem  </vt:lpstr>
      <vt:lpstr>Prezentace aplikace PowerPoint</vt:lpstr>
      <vt:lpstr>Prezentace aplikace PowerPoint</vt:lpstr>
      <vt:lpstr>Signatáři Paktu starostů v ČR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Užitečné odkazy </vt:lpstr>
      <vt:lpstr>Prezentace aplikace PowerPoint</vt:lpstr>
    </vt:vector>
  </TitlesOfParts>
  <Company>Ministerstvo životního prostředí ČR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Romana Trubačíková</dc:creator>
  <cp:lastModifiedBy>Pavla Vidanová</cp:lastModifiedBy>
  <cp:revision>164</cp:revision>
  <cp:lastPrinted>2012-11-29T12:41:50Z</cp:lastPrinted>
  <dcterms:created xsi:type="dcterms:W3CDTF">2016-07-12T09:25:32Z</dcterms:created>
  <dcterms:modified xsi:type="dcterms:W3CDTF">2019-01-08T09:48:58Z</dcterms:modified>
</cp:coreProperties>
</file>