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8" r:id="rId6"/>
    <p:sldId id="263" r:id="rId7"/>
    <p:sldId id="262" r:id="rId8"/>
    <p:sldId id="264" r:id="rId9"/>
    <p:sldId id="265" r:id="rId10"/>
    <p:sldId id="266" r:id="rId11"/>
    <p:sldId id="259" r:id="rId12"/>
  </p:sldIdLst>
  <p:sldSz cx="9906000" cy="6858000" type="A4"/>
  <p:notesSz cx="997902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za McLaughlin Váňová" initials="mclauter" lastIdx="10" clrIdx="0">
    <p:extLst>
      <p:ext uri="{19B8F6BF-5375-455C-9EA6-DF929625EA0E}">
        <p15:presenceInfo xmlns:p15="http://schemas.microsoft.com/office/powerpoint/2012/main" userId="Tereza McLaughlin Váň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31376105145861"/>
          <c:y val="7.2728461908363143E-2"/>
          <c:w val="0.42754358876434201"/>
          <c:h val="0.7861591453610671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3A-496B-BF13-24D85455CE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3A-496B-BF13-24D85455CE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3A-496B-BF13-24D85455CE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List1!$B$4:$B$6</c:f>
              <c:strCache>
                <c:ptCount val="3"/>
                <c:pt idx="0">
                  <c:v>úspory energie </c:v>
                </c:pt>
                <c:pt idx="1">
                  <c:v>národní dotace</c:v>
                </c:pt>
                <c:pt idx="2">
                  <c:v>mezinárodní dotace</c:v>
                </c:pt>
              </c:strCache>
            </c:strRef>
          </c:cat>
          <c:val>
            <c:numRef>
              <c:f>List1!$C$4:$C$6</c:f>
              <c:numCache>
                <c:formatCode>General</c:formatCode>
                <c:ptCount val="3"/>
                <c:pt idx="0">
                  <c:v>35</c:v>
                </c:pt>
                <c:pt idx="1">
                  <c:v>80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3A-496B-BF13-24D85455C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24244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52472" y="1"/>
            <a:ext cx="4324244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32F7D-9274-4AC4-B5A5-DF925C1D5051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317875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7903" y="3300412"/>
            <a:ext cx="79832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24244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52472" y="6513910"/>
            <a:ext cx="4324244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9B4FE-00B6-4D65-89C7-3CBB52300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27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65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97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1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58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0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34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42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6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58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1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8C7A-E2AE-464E-8FF6-3045517DFD30}" type="datetimeFigureOut">
              <a:rPr lang="cs-CZ" smtClean="0"/>
              <a:t>8. 1. 2019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E048-3688-46BA-B20D-6185101B67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mo.cz/" TargetMode="External"/><Relationship Id="rId2" Type="http://schemas.openxmlformats.org/officeDocument/2006/relationships/hyperlink" Target="mailto:klusak@semmo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492"/>
            <a:ext cx="9906000" cy="693549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1D9EBA82-338D-43F2-85A5-171FA7615031}"/>
              </a:ext>
            </a:extLst>
          </p:cNvPr>
          <p:cNvSpPr txBox="1">
            <a:spLocks/>
          </p:cNvSpPr>
          <p:nvPr/>
        </p:nvSpPr>
        <p:spPr>
          <a:xfrm>
            <a:off x="275209" y="1809991"/>
            <a:ext cx="9445840" cy="6136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8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A6C5483-EAAB-4CEC-B702-52A9C952FFD8}"/>
              </a:ext>
            </a:extLst>
          </p:cNvPr>
          <p:cNvSpPr/>
          <p:nvPr/>
        </p:nvSpPr>
        <p:spPr>
          <a:xfrm>
            <a:off x="623987" y="1038387"/>
            <a:ext cx="887766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cs-CZ" sz="4800" b="1" kern="18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Vize, mise, cíle</a:t>
            </a:r>
            <a:endParaRPr lang="cs-CZ" sz="4800" dirty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9ABCEE-08AC-46E6-A36F-1FEF7F66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9" y="1809047"/>
            <a:ext cx="8476488" cy="42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cs-CZ" altLang="cs-CZ" sz="24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Vize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chceme být vysoce důvěryhodným sdružením podporujícím rozvoj udržitelné energetiky a dopravy ve městech a obcích</a:t>
            </a:r>
          </a:p>
          <a:p>
            <a:pPr eaLnBrk="1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altLang="cs-CZ" sz="24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Mise  </a:t>
            </a:r>
            <a:endParaRPr lang="cs-CZ" altLang="cs-CZ" dirty="0">
              <a:solidFill>
                <a:srgbClr val="444444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šířit příklady dobré praxe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přispívat k tomu, aby města a obce hospodařily s energií efektivně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vzdělávat česká města a obce v oblasti udržitelné energetiky a dopravy</a:t>
            </a:r>
            <a:endParaRPr lang="cs-CZ" altLang="cs-CZ" i="1" dirty="0">
              <a:solidFill>
                <a:srgbClr val="2E74B5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altLang="cs-CZ" sz="24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Cíle </a:t>
            </a:r>
            <a:endParaRPr lang="cs-CZ" dirty="0">
              <a:solidFill>
                <a:srgbClr val="444444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vzdělávat města a obce na seminářích a konferencích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zapojovat města a obce do inovativních projektů a činností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budovat účinné partnerství mezi městy a odbornými partnery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endParaRPr lang="cs-CZ" altLang="cs-CZ" sz="2400" b="1" kern="1800" dirty="0">
              <a:solidFill>
                <a:schemeClr val="accent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A6C5483-EAAB-4CEC-B702-52A9C952FFD8}"/>
              </a:ext>
            </a:extLst>
          </p:cNvPr>
          <p:cNvSpPr/>
          <p:nvPr/>
        </p:nvSpPr>
        <p:spPr>
          <a:xfrm>
            <a:off x="594804" y="1012368"/>
            <a:ext cx="887766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cs-CZ" sz="4800" b="1" kern="18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Služby</a:t>
            </a:r>
            <a:endParaRPr lang="cs-CZ" sz="4800" dirty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9ABCEE-08AC-46E6-A36F-1FEF7F66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78" y="1165833"/>
            <a:ext cx="8476488" cy="47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endParaRPr lang="cs-CZ" altLang="cs-CZ" sz="2400" b="1" kern="1800" dirty="0">
              <a:solidFill>
                <a:schemeClr val="accent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cs-CZ" altLang="cs-CZ" sz="24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Odborní partneři </a:t>
            </a:r>
            <a:endParaRPr lang="cs-CZ" altLang="cs-CZ" dirty="0">
              <a:solidFill>
                <a:srgbClr val="444444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spolupráce s ověřenými špičkovými odborníky na poli komunální energetiky v ČR </a:t>
            </a:r>
          </a:p>
          <a:p>
            <a:pPr eaLnBrk="1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altLang="cs-CZ" sz="24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Poradenství</a:t>
            </a:r>
            <a:endParaRPr lang="cs-CZ" sz="2400" b="1" kern="1800" dirty="0">
              <a:solidFill>
                <a:schemeClr val="accent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nezávislé poradenství v konkrétních projektech úspor energie a OZE  </a:t>
            </a:r>
          </a:p>
          <a:p>
            <a:pPr eaLnBrk="1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altLang="cs-CZ" sz="24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Lobbování na národní úrovni 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legislativa a dotační tituly týkající se měst a obcí </a:t>
            </a:r>
          </a:p>
          <a:p>
            <a:pPr eaLnBrk="1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altLang="cs-CZ" sz="24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Mezinárodní přesah 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spolupráce na evropských projektech udržitelné energetiky a dopravy</a:t>
            </a:r>
          </a:p>
          <a:p>
            <a:pPr eaLnBrk="1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altLang="cs-CZ" sz="24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Rozvoj a vzdělávání 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účast na seminářích, konferencích a studijních cestách pořádaných SEMMO</a:t>
            </a:r>
          </a:p>
        </p:txBody>
      </p:sp>
    </p:spTree>
    <p:extLst>
      <p:ext uri="{BB962C8B-B14F-4D97-AF65-F5344CB8AC3E}">
        <p14:creationId xmlns:p14="http://schemas.microsoft.com/office/powerpoint/2010/main" val="7967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" descr="Financing Building Renov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72" y="3698632"/>
            <a:ext cx="3002868" cy="883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A6C5483-EAAB-4CEC-B702-52A9C952FFD8}"/>
              </a:ext>
            </a:extLst>
          </p:cNvPr>
          <p:cNvSpPr/>
          <p:nvPr/>
        </p:nvSpPr>
        <p:spPr>
          <a:xfrm>
            <a:off x="594804" y="1012368"/>
            <a:ext cx="887766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cs-CZ" sz="4800" b="1" kern="18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Reference</a:t>
            </a:r>
            <a:endParaRPr lang="cs-CZ" sz="4800" dirty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68" y="4899078"/>
            <a:ext cx="1480185" cy="85344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706239" y="4966912"/>
            <a:ext cx="472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a typeface="Calibri" panose="020F0502020204030204" pitchFamily="34" charset="0"/>
              </a:rPr>
              <a:t>ENERGY CITIES </a:t>
            </a:r>
            <a:r>
              <a:rPr lang="cs-CZ" sz="2000" dirty="0">
                <a:ea typeface="Calibri" panose="020F0502020204030204" pitchFamily="34" charset="0"/>
              </a:rPr>
              <a:t>- </a:t>
            </a:r>
            <a:r>
              <a:rPr lang="cs-CZ" sz="2000" b="1" kern="1800" dirty="0">
                <a:ea typeface="Calibri" panose="020F0502020204030204" pitchFamily="34" charset="0"/>
                <a:cs typeface="Times New Roman" panose="02020603050405020304" pitchFamily="18" charset="0"/>
              </a:rPr>
              <a:t>Propagace Paktu starostů a primátorů </a:t>
            </a:r>
            <a:r>
              <a:rPr lang="cs-CZ" sz="2000" dirty="0">
                <a:ea typeface="Calibri" panose="020F0502020204030204" pitchFamily="34" charset="0"/>
              </a:rPr>
              <a:t>(2018 – 2019)</a:t>
            </a:r>
            <a:endParaRPr lang="cs-CZ" sz="2000" dirty="0">
              <a:ea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06239" y="3025582"/>
            <a:ext cx="487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cs-CZ" sz="2000" b="1" dirty="0"/>
              <a:t>HORIZON 2020</a:t>
            </a:r>
            <a:r>
              <a:rPr lang="cs-CZ" sz="2000" dirty="0"/>
              <a:t> - </a:t>
            </a:r>
            <a:r>
              <a:rPr lang="cs-CZ" sz="2000" b="1" dirty="0"/>
              <a:t>Rozvoj komunitních OZE a decentralizaci energetiky </a:t>
            </a:r>
            <a:r>
              <a:rPr lang="cs-CZ" sz="2000" dirty="0"/>
              <a:t>(2018 – 2021)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706239" y="3883415"/>
            <a:ext cx="472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300"/>
              </a:spcBef>
              <a:spcAft>
                <a:spcPts val="300"/>
              </a:spcAft>
              <a:defRPr/>
            </a:pPr>
            <a:r>
              <a:rPr lang="cs-CZ" sz="2000" b="1" dirty="0">
                <a:ea typeface="Calibri" panose="020F0502020204030204" pitchFamily="34" charset="0"/>
              </a:rPr>
              <a:t>HORIZON 2020</a:t>
            </a:r>
            <a:r>
              <a:rPr lang="cs-CZ" sz="2000" dirty="0">
                <a:ea typeface="Calibri" panose="020F0502020204030204" pitchFamily="34" charset="0"/>
              </a:rPr>
              <a:t> - </a:t>
            </a:r>
            <a:r>
              <a:rPr lang="cs-CZ" sz="2000" b="1" dirty="0">
                <a:ea typeface="Calibri" panose="020F0502020204030204" pitchFamily="34" charset="0"/>
              </a:rPr>
              <a:t>Komplexní produkt - služby úspor energie </a:t>
            </a:r>
            <a:r>
              <a:rPr lang="cs-CZ" sz="2000" dirty="0">
                <a:ea typeface="Calibri" panose="020F0502020204030204" pitchFamily="34" charset="0"/>
              </a:rPr>
              <a:t>(2017 – 2020)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06239" y="1867053"/>
            <a:ext cx="463036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300"/>
              </a:spcBef>
              <a:spcAft>
                <a:spcPts val="300"/>
              </a:spcAft>
              <a:defRPr/>
            </a:pPr>
            <a:r>
              <a:rPr lang="cs-CZ" sz="2000" b="1" dirty="0">
                <a:ea typeface="Calibri" panose="020F0502020204030204" pitchFamily="34" charset="0"/>
              </a:rPr>
              <a:t>HORIZON 2020</a:t>
            </a:r>
            <a:r>
              <a:rPr lang="cs-CZ" sz="2000" dirty="0">
                <a:ea typeface="Calibri" panose="020F0502020204030204" pitchFamily="34" charset="0"/>
              </a:rPr>
              <a:t> – </a:t>
            </a:r>
            <a:r>
              <a:rPr lang="cs-CZ" sz="2000" b="1" dirty="0">
                <a:ea typeface="Calibri" panose="020F0502020204030204" pitchFamily="34" charset="0"/>
              </a:rPr>
              <a:t>SCC01</a:t>
            </a:r>
            <a:r>
              <a:rPr lang="cs-CZ" sz="2000" dirty="0">
                <a:ea typeface="Calibri" panose="020F0502020204030204" pitchFamily="34" charset="0"/>
              </a:rPr>
              <a:t> Praktické zkušenosti, postupy a modely financování v oblasti </a:t>
            </a:r>
            <a:r>
              <a:rPr lang="cs-CZ" sz="2000" b="1" dirty="0">
                <a:ea typeface="Calibri" panose="020F0502020204030204" pitchFamily="34" charset="0"/>
              </a:rPr>
              <a:t>SMART CITY </a:t>
            </a:r>
            <a:r>
              <a:rPr lang="cs-CZ" sz="2000" dirty="0">
                <a:ea typeface="Calibri" panose="020F0502020204030204" pitchFamily="34" charset="0"/>
              </a:rPr>
              <a:t>(2017 – 2022)</a:t>
            </a:r>
          </a:p>
          <a:p>
            <a:endParaRPr lang="cs-CZ" dirty="0"/>
          </a:p>
        </p:txBody>
      </p:sp>
      <p:pic>
        <p:nvPicPr>
          <p:cNvPr id="12" name="Obrázek 11" descr="C:\Users\jaroslav.klusak\AppData\Local\Microsoft\Windows\INetCache\Content.Word\SCORE_Logo_en_web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68" y="3072007"/>
            <a:ext cx="134747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STARDUST-Logo-lightBG_MAI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t="6079" r="7710"/>
          <a:stretch>
            <a:fillRect/>
          </a:stretch>
        </p:blipFill>
        <p:spPr bwMode="auto">
          <a:xfrm>
            <a:off x="1724363" y="1900383"/>
            <a:ext cx="944880" cy="815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1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A6C5483-EAAB-4CEC-B702-52A9C952FFD8}"/>
              </a:ext>
            </a:extLst>
          </p:cNvPr>
          <p:cNvSpPr/>
          <p:nvPr/>
        </p:nvSpPr>
        <p:spPr>
          <a:xfrm>
            <a:off x="623987" y="1038387"/>
            <a:ext cx="887766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cs-CZ" sz="4800" b="1" kern="18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Činnosti 2018+</a:t>
            </a:r>
            <a:endParaRPr lang="cs-CZ" sz="4800" dirty="0">
              <a:solidFill>
                <a:schemeClr val="accent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9ABCEE-08AC-46E6-A36F-1FEF7F66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62" y="1905482"/>
            <a:ext cx="8476488" cy="376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cs-CZ" altLang="cs-CZ" sz="24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Lobbování 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MŽP – připomínky k výzvě NPŽP (jaro 2019) – financování EM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MPO – diskuse pilotního projektu – analýza EM a SC v ČR + návrhy na podporu</a:t>
            </a:r>
          </a:p>
          <a:p>
            <a:pPr defTabSz="914400">
              <a:spcBef>
                <a:spcPts val="600"/>
              </a:spcBef>
              <a:spcAft>
                <a:spcPts val="0"/>
              </a:spcAft>
            </a:pPr>
            <a:r>
              <a:rPr lang="cs-CZ" altLang="cs-CZ" sz="24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Kontakt s partnery   </a:t>
            </a:r>
            <a:endParaRPr lang="cs-CZ" altLang="cs-CZ" dirty="0">
              <a:solidFill>
                <a:srgbClr val="444444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akvizice nových členů od 11/2018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02/2019 – mezinárodní konference – účast VAXJO (SE) 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05/2019 – mezinárodní studijní cesta 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propagace SEMMO na národních akcích (NCEÚ, Frank </a:t>
            </a:r>
            <a:r>
              <a:rPr lang="cs-CZ" altLang="cs-CZ" dirty="0" err="1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cs-CZ" alt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apod.)</a:t>
            </a:r>
          </a:p>
          <a:p>
            <a:pPr eaLnBrk="1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altLang="cs-CZ" sz="24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Mezinárodní přesah</a:t>
            </a:r>
            <a:endParaRPr lang="cs-CZ" dirty="0">
              <a:solidFill>
                <a:srgbClr val="444444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členství SEMMO v </a:t>
            </a:r>
            <a:r>
              <a:rPr lang="cs-CZ" dirty="0" err="1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Paktu starostů a primátorů </a:t>
            </a:r>
          </a:p>
          <a:p>
            <a:pPr marL="285750" indent="-285750" defTabSz="9144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03-05/2019 – příprava nových projektů do HORIZON 2020 </a:t>
            </a:r>
          </a:p>
        </p:txBody>
      </p:sp>
    </p:spTree>
    <p:extLst>
      <p:ext uri="{BB962C8B-B14F-4D97-AF65-F5344CB8AC3E}">
        <p14:creationId xmlns:p14="http://schemas.microsoft.com/office/powerpoint/2010/main" val="1438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10003971" cy="6518518"/>
          </a:xfrm>
          <a:prstGeom prst="rect">
            <a:avLst/>
          </a:prstGeom>
        </p:spPr>
      </p:pic>
      <p:sp>
        <p:nvSpPr>
          <p:cNvPr id="2" name="Obdélník: se zakulacenými rohy 1"/>
          <p:cNvSpPr/>
          <p:nvPr/>
        </p:nvSpPr>
        <p:spPr>
          <a:xfrm>
            <a:off x="4355185" y="1319754"/>
            <a:ext cx="5279008" cy="12066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PAVE – První energeticky aktivní veřejná budova v ČR</a:t>
            </a:r>
          </a:p>
        </p:txBody>
      </p:sp>
    </p:spTree>
    <p:extLst>
      <p:ext uri="{BB962C8B-B14F-4D97-AF65-F5344CB8AC3E}">
        <p14:creationId xmlns:p14="http://schemas.microsoft.com/office/powerpoint/2010/main" val="37679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/>
          <p:cNvSpPr/>
          <p:nvPr/>
        </p:nvSpPr>
        <p:spPr>
          <a:xfrm>
            <a:off x="4355185" y="1319754"/>
            <a:ext cx="5279008" cy="12066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Energetický management  Litoměřice od r. 2012 (mil. Kč)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0911ECF-98FB-4E02-AC47-18EEC72A3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423463"/>
              </p:ext>
            </p:extLst>
          </p:nvPr>
        </p:nvGraphicFramePr>
        <p:xfrm>
          <a:off x="489966" y="2258568"/>
          <a:ext cx="6944106" cy="377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43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/>
          </p:cNvPr>
          <p:cNvSpPr>
            <a:spLocks noChangeArrowheads="1"/>
          </p:cNvSpPr>
          <p:nvPr/>
        </p:nvSpPr>
        <p:spPr bwMode="auto">
          <a:xfrm>
            <a:off x="1569517" y="1815723"/>
            <a:ext cx="8476488" cy="299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cs-CZ" altLang="cs-CZ" sz="3600" b="1" kern="1800" dirty="0">
                <a:solidFill>
                  <a:schemeClr val="accent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Jaroslav Klusák </a:t>
            </a:r>
          </a:p>
          <a:p>
            <a:pPr defTabSz="914400">
              <a:spcBef>
                <a:spcPts val="600"/>
              </a:spcBef>
              <a:spcAft>
                <a:spcPts val="0"/>
              </a:spcAft>
            </a:pPr>
            <a:r>
              <a:rPr lang="cs-CZ" altLang="cs-CZ" sz="3200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Sdružení energetických manažerů měst a obcí </a:t>
            </a:r>
          </a:p>
          <a:p>
            <a:pPr defTabSz="914400">
              <a:spcBef>
                <a:spcPts val="600"/>
              </a:spcBef>
              <a:spcAft>
                <a:spcPts val="0"/>
              </a:spcAft>
            </a:pPr>
            <a:r>
              <a:rPr lang="cs-CZ" altLang="cs-CZ" sz="3200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mob:	  +420 773 165 574</a:t>
            </a:r>
          </a:p>
          <a:p>
            <a:pPr defTabSz="914400">
              <a:spcBef>
                <a:spcPts val="600"/>
              </a:spcBef>
              <a:spcAft>
                <a:spcPts val="0"/>
              </a:spcAft>
            </a:pPr>
            <a:r>
              <a:rPr lang="cs-CZ" altLang="cs-CZ" sz="3200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cs-CZ" altLang="cs-CZ" sz="3200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klusak@semmo.cz</a:t>
            </a:r>
            <a:r>
              <a:rPr lang="cs-CZ" altLang="cs-CZ" sz="3200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>
              <a:spcBef>
                <a:spcPts val="600"/>
              </a:spcBef>
              <a:spcAft>
                <a:spcPts val="0"/>
              </a:spcAft>
            </a:pPr>
            <a:r>
              <a:rPr lang="cs-CZ" altLang="cs-CZ" sz="3200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www.semmo.cz</a:t>
            </a:r>
            <a:r>
              <a:rPr lang="cs-CZ" altLang="cs-CZ" sz="3200" dirty="0">
                <a:solidFill>
                  <a:srgbClr val="44444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14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54F44E131E7E429063220FDC323323" ma:contentTypeVersion="10" ma:contentTypeDescription="Vytvoří nový dokument" ma:contentTypeScope="" ma:versionID="b80acb7e74bf46b0dcdbf84d9e2c6333">
  <xsd:schema xmlns:xsd="http://www.w3.org/2001/XMLSchema" xmlns:xs="http://www.w3.org/2001/XMLSchema" xmlns:p="http://schemas.microsoft.com/office/2006/metadata/properties" xmlns:ns1="http://schemas.microsoft.com/sharepoint/v3" xmlns:ns2="c1183c46-d908-45a5-8e26-ea46799d2ebf" xmlns:ns3="8d69781b-d746-4ef8-b88b-0a48392a6321" targetNamespace="http://schemas.microsoft.com/office/2006/metadata/properties" ma:root="true" ma:fieldsID="566d0959d1d77cc0b4080a331d890354" ns1:_="" ns2:_="" ns3:_="">
    <xsd:import namespace="http://schemas.microsoft.com/sharepoint/v3"/>
    <xsd:import namespace="c1183c46-d908-45a5-8e26-ea46799d2ebf"/>
    <xsd:import namespace="8d69781b-d746-4ef8-b88b-0a48392a63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Vlastnosti zásad jednotného dodržování předpisů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Akce uživatelského rozhraní zásad jednotného dodržování předpisů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83c46-d908-45a5-8e26-ea46799d2e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9781b-d746-4ef8-b88b-0a48392a63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904845-D498-4B95-8125-3D5261AEE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183c46-d908-45a5-8e26-ea46799d2ebf"/>
    <ds:schemaRef ds:uri="8d69781b-d746-4ef8-b88b-0a48392a63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771A62-D45F-494A-B0CD-1C87DB0235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6F812-B01C-447A-924D-8257F233B0F4}">
  <ds:schemaRefs>
    <ds:schemaRef ds:uri="http://schemas.microsoft.com/office/infopath/2007/PartnerControls"/>
    <ds:schemaRef ds:uri="8d69781b-d746-4ef8-b88b-0a48392a6321"/>
    <ds:schemaRef ds:uri="http://purl.org/dc/elements/1.1/"/>
    <ds:schemaRef ds:uri="http://schemas.microsoft.com/office/2006/metadata/properties"/>
    <ds:schemaRef ds:uri="http://schemas.microsoft.com/sharepoint/v3"/>
    <ds:schemaRef ds:uri="c1183c46-d908-45a5-8e26-ea46799d2eb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298</Words>
  <Application>Microsoft Office PowerPoint</Application>
  <PresentationFormat>A4 (210 × 297 mm)</PresentationFormat>
  <Paragraphs>47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VISUALON</dc:creator>
  <cp:lastModifiedBy>Ing. Jaroslav Klusák Ph.D.</cp:lastModifiedBy>
  <cp:revision>31</cp:revision>
  <cp:lastPrinted>2018-10-25T06:53:52Z</cp:lastPrinted>
  <dcterms:created xsi:type="dcterms:W3CDTF">2018-10-23T14:20:18Z</dcterms:created>
  <dcterms:modified xsi:type="dcterms:W3CDTF">2019-01-08T16:15:52Z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0x0101009F54F44E131E7E429063220FDC323323</vt:lpwstr>
  </property>
</Properties>
</file>